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071D8-706B-4494-85DE-DBE25C0944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4FC91D-E28D-451B-BCAE-8FDE7B69B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CDEA7C-51CF-4590-86C8-FFC6F94AE2D3}"/>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15D4EE67-1631-4288-89A6-E50AA70F9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9DD4A1-6E68-412C-9B4B-170A3BF78B0D}"/>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144009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FB70-D905-4968-BAD1-C04DA35A0D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948383-9500-44FC-A10E-ACD4B49436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9E43E-25ED-4CBF-A71B-F0933A962D80}"/>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33A3C06A-654F-4281-9630-D19BD0C65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39ACA-1AC4-4210-B523-3DCF3F6CDEF1}"/>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262651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E5601C-1206-4E9C-BCE7-927F745FA1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048B77-89DF-4988-B7BD-FF3D853C9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6BCDEB-6EB9-4FB5-AFE6-0433BA79188B}"/>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63A28285-3E76-42BB-83A7-C324F56F30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A7EB2-E731-4B2E-994A-BB523C9C388E}"/>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256940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A9B08-CCE7-4C4E-996F-11DF5340AC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105EF0-7CEB-43DE-8AB9-E49B55EAE1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B94A48-87B6-4D4A-B691-97707D4FE8DC}"/>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8B2FB499-D02C-42F1-BB3C-7D1EDBF00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00618-6908-451B-B0C3-62B6DE70D50B}"/>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142844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F196-1EB8-4CD4-A996-A959104124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A47B0D-46AD-481C-B3AB-0DE12C48A1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097903-C36A-4B0B-80D6-9413694D47E0}"/>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3510A8DB-97FE-4F17-BDE5-1B2BBABAB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61380-AAD9-4794-B540-2407239CA758}"/>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179118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FA52-FDB4-4FA9-8647-4132295A04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186A9-A929-47F5-A6BE-D3026E4FDE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E98C1F-6ED3-4CF8-9307-3FE02AE7D5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C0D3CB-92E6-47B3-8DA1-895467BAA8D2}"/>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6" name="Footer Placeholder 5">
            <a:extLst>
              <a:ext uri="{FF2B5EF4-FFF2-40B4-BE49-F238E27FC236}">
                <a16:creationId xmlns:a16="http://schemas.microsoft.com/office/drawing/2014/main" id="{7D638EA7-F84E-4063-8BC4-DC4B96665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668B14-857A-4584-B425-DBABC7E982F8}"/>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151606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74C7-81E2-4003-873F-DE2C33974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F54193-7701-4D34-85D4-482A64A34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683DF3-BBED-4118-A773-E6AB4A20E1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16444B-EAD1-4378-8BA6-2A1715A6B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DD690D-DA0B-4DF3-B84B-8A369F6105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8EEBB7-6BD7-46C8-8530-5ACA7DE1A31E}"/>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8" name="Footer Placeholder 7">
            <a:extLst>
              <a:ext uri="{FF2B5EF4-FFF2-40B4-BE49-F238E27FC236}">
                <a16:creationId xmlns:a16="http://schemas.microsoft.com/office/drawing/2014/main" id="{4FDB1AD0-9BEC-4D89-92BE-14AAD32E38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C47636-9134-4947-94A0-52EF34870881}"/>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376859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D1FB-F2FF-4B71-8CFF-627939ABF0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768A2E-3C5A-4838-A7D3-7A708DDE9D6B}"/>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4" name="Footer Placeholder 3">
            <a:extLst>
              <a:ext uri="{FF2B5EF4-FFF2-40B4-BE49-F238E27FC236}">
                <a16:creationId xmlns:a16="http://schemas.microsoft.com/office/drawing/2014/main" id="{3D5AF998-A42A-4851-9A06-D73B4BE4B9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AFE21C-3F4B-4C11-960C-A689172534DF}"/>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327146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6A8FA-4CB9-4C5C-992E-76C50FE44ED1}"/>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3" name="Footer Placeholder 2">
            <a:extLst>
              <a:ext uri="{FF2B5EF4-FFF2-40B4-BE49-F238E27FC236}">
                <a16:creationId xmlns:a16="http://schemas.microsoft.com/office/drawing/2014/main" id="{D654381E-B474-4B88-9E71-C78D3BE85A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6535C-4570-45B2-941D-C8524022465B}"/>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2337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18901-2D2E-4BD2-9DAC-40AA9BE243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061F3B-C488-4D15-9BC6-A333A6037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F27133-672C-4658-9F44-8816BF755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76B8BA-6434-4696-947C-3D0C23C97DE0}"/>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6" name="Footer Placeholder 5">
            <a:extLst>
              <a:ext uri="{FF2B5EF4-FFF2-40B4-BE49-F238E27FC236}">
                <a16:creationId xmlns:a16="http://schemas.microsoft.com/office/drawing/2014/main" id="{BF8E4B3C-4F49-4C70-9D76-900E705E8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771D1E-6D9A-4D3E-83C7-E9B1FA9AC56B}"/>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61239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3FDC-A330-45C9-AE76-B3CF50E3D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F2B2FA-49EF-4096-921A-3EF08BDED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2409F-5CDD-427F-B02F-767800BDB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2B567-4D20-4C2A-86F8-82C77C6949F6}"/>
              </a:ext>
            </a:extLst>
          </p:cNvPr>
          <p:cNvSpPr>
            <a:spLocks noGrp="1"/>
          </p:cNvSpPr>
          <p:nvPr>
            <p:ph type="dt" sz="half" idx="10"/>
          </p:nvPr>
        </p:nvSpPr>
        <p:spPr/>
        <p:txBody>
          <a:bodyPr/>
          <a:lstStyle/>
          <a:p>
            <a:fld id="{CB97B8E4-E772-45D0-ACA5-2FE907753D26}" type="datetimeFigureOut">
              <a:rPr lang="en-US" smtClean="0"/>
              <a:t>8/14/2020</a:t>
            </a:fld>
            <a:endParaRPr lang="en-US"/>
          </a:p>
        </p:txBody>
      </p:sp>
      <p:sp>
        <p:nvSpPr>
          <p:cNvPr id="6" name="Footer Placeholder 5">
            <a:extLst>
              <a:ext uri="{FF2B5EF4-FFF2-40B4-BE49-F238E27FC236}">
                <a16:creationId xmlns:a16="http://schemas.microsoft.com/office/drawing/2014/main" id="{A6DA15C1-297E-4B9C-879C-505EE1705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BC05BC-1833-4BC5-9C6D-9CF09A8A7015}"/>
              </a:ext>
            </a:extLst>
          </p:cNvPr>
          <p:cNvSpPr>
            <a:spLocks noGrp="1"/>
          </p:cNvSpPr>
          <p:nvPr>
            <p:ph type="sldNum" sz="quarter" idx="12"/>
          </p:nvPr>
        </p:nvSpPr>
        <p:spPr/>
        <p:txBody>
          <a:bodyPr/>
          <a:lstStyle/>
          <a:p>
            <a:fld id="{59462E60-F75F-41EC-A782-4FED1504FB4F}" type="slidenum">
              <a:rPr lang="en-US" smtClean="0"/>
              <a:t>‹#›</a:t>
            </a:fld>
            <a:endParaRPr lang="en-US"/>
          </a:p>
        </p:txBody>
      </p:sp>
    </p:spTree>
    <p:extLst>
      <p:ext uri="{BB962C8B-B14F-4D97-AF65-F5344CB8AC3E}">
        <p14:creationId xmlns:p14="http://schemas.microsoft.com/office/powerpoint/2010/main" val="220226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537E3A-2C7E-4E15-9748-1531E0E4F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DCBC5-A2CC-4F15-8C57-395FFE8818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3E2B27-54DC-4A16-A64D-C966033C0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7B8E4-E772-45D0-ACA5-2FE907753D26}" type="datetimeFigureOut">
              <a:rPr lang="en-US" smtClean="0"/>
              <a:t>8/14/2020</a:t>
            </a:fld>
            <a:endParaRPr lang="en-US"/>
          </a:p>
        </p:txBody>
      </p:sp>
      <p:sp>
        <p:nvSpPr>
          <p:cNvPr id="5" name="Footer Placeholder 4">
            <a:extLst>
              <a:ext uri="{FF2B5EF4-FFF2-40B4-BE49-F238E27FC236}">
                <a16:creationId xmlns:a16="http://schemas.microsoft.com/office/drawing/2014/main" id="{925110BE-A2BC-46FF-AFE6-ABEAC3726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B587D1-7688-446D-8487-161AECC168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62E60-F75F-41EC-A782-4FED1504FB4F}" type="slidenum">
              <a:rPr lang="en-US" smtClean="0"/>
              <a:t>‹#›</a:t>
            </a:fld>
            <a:endParaRPr lang="en-US"/>
          </a:p>
        </p:txBody>
      </p:sp>
    </p:spTree>
    <p:extLst>
      <p:ext uri="{BB962C8B-B14F-4D97-AF65-F5344CB8AC3E}">
        <p14:creationId xmlns:p14="http://schemas.microsoft.com/office/powerpoint/2010/main" val="229957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1454-CB59-40E3-A04D-602C22804F44}"/>
              </a:ext>
            </a:extLst>
          </p:cNvPr>
          <p:cNvSpPr>
            <a:spLocks noGrp="1"/>
          </p:cNvSpPr>
          <p:nvPr>
            <p:ph type="ctrTitle"/>
          </p:nvPr>
        </p:nvSpPr>
        <p:spPr>
          <a:xfrm>
            <a:off x="0" y="1122363"/>
            <a:ext cx="12192000" cy="2387600"/>
          </a:xfrm>
        </p:spPr>
        <p:txBody>
          <a:bodyPr/>
          <a:lstStyle/>
          <a:p>
            <a:r>
              <a:rPr lang="en-US" b="1" i="1" u="sng" dirty="0">
                <a:solidFill>
                  <a:srgbClr val="FF0000"/>
                </a:solidFill>
              </a:rPr>
              <a:t>Jesus’ Life, pt. 13 ‘Woman at the Well’</a:t>
            </a:r>
          </a:p>
        </p:txBody>
      </p:sp>
      <p:sp>
        <p:nvSpPr>
          <p:cNvPr id="3" name="Subtitle 2">
            <a:extLst>
              <a:ext uri="{FF2B5EF4-FFF2-40B4-BE49-F238E27FC236}">
                <a16:creationId xmlns:a16="http://schemas.microsoft.com/office/drawing/2014/main" id="{917B415C-34DB-4A29-92CF-E64E81AEF1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5499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A5AF7-107A-4362-8AFB-428799E7D25B}"/>
              </a:ext>
            </a:extLst>
          </p:cNvPr>
          <p:cNvSpPr>
            <a:spLocks noGrp="1"/>
          </p:cNvSpPr>
          <p:nvPr>
            <p:ph type="title"/>
          </p:nvPr>
        </p:nvSpPr>
        <p:spPr>
          <a:xfrm flipV="1">
            <a:off x="0" y="-45718"/>
            <a:ext cx="60198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765D6D7-871C-4AD2-89F5-AFD2FFDEB0D0}"/>
              </a:ext>
            </a:extLst>
          </p:cNvPr>
          <p:cNvSpPr>
            <a:spLocks noGrp="1"/>
          </p:cNvSpPr>
          <p:nvPr>
            <p:ph sz="half" idx="1"/>
          </p:nvPr>
        </p:nvSpPr>
        <p:spPr>
          <a:xfrm>
            <a:off x="-76200" y="274320"/>
            <a:ext cx="6096000" cy="6583680"/>
          </a:xfrm>
        </p:spPr>
        <p:txBody>
          <a:bodyPr>
            <a:normAutofit/>
          </a:bodyPr>
          <a:lstStyle/>
          <a:p>
            <a:r>
              <a:rPr lang="en-US" sz="3200" dirty="0"/>
              <a:t>“He who seeks to quench his thirst at the fountains of this world will drink only to thirst again. Everywhere men are unsatisfied. They long for something to supply the need of the soul. Only One can meet that want. The need of the world, “The Desire of all nations,” is Christ. The divine grace which He alone can impart, is as living water, purifying, refreshing, and invigorating the soul.”  DA, pg. 187</a:t>
            </a:r>
          </a:p>
        </p:txBody>
      </p:sp>
      <p:pic>
        <p:nvPicPr>
          <p:cNvPr id="5" name="Content Placeholder 4">
            <a:extLst>
              <a:ext uri="{FF2B5EF4-FFF2-40B4-BE49-F238E27FC236}">
                <a16:creationId xmlns:a16="http://schemas.microsoft.com/office/drawing/2014/main" id="{0AF81232-33F0-433E-A8D4-6FEC7C213F18}"/>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1505855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FEFB8-3D49-48CF-8227-AD4A2B1EDD4B}"/>
              </a:ext>
            </a:extLst>
          </p:cNvPr>
          <p:cNvSpPr>
            <a:spLocks noGrp="1"/>
          </p:cNvSpPr>
          <p:nvPr>
            <p:ph type="title"/>
          </p:nvPr>
        </p:nvSpPr>
        <p:spPr>
          <a:xfrm>
            <a:off x="838200" y="1"/>
            <a:ext cx="10515600" cy="749299"/>
          </a:xfrm>
        </p:spPr>
        <p:txBody>
          <a:bodyPr/>
          <a:lstStyle/>
          <a:p>
            <a:r>
              <a:rPr lang="en-US" dirty="0"/>
              <a:t>             </a:t>
            </a:r>
            <a:r>
              <a:rPr lang="en-US" b="1" i="1" u="sng" dirty="0">
                <a:solidFill>
                  <a:srgbClr val="FF0000"/>
                </a:solidFill>
                <a:latin typeface="Algerian" panose="04020705040A02060702" pitchFamily="82" charset="0"/>
              </a:rPr>
              <a:t>The Only Thirst Quencher!</a:t>
            </a:r>
          </a:p>
        </p:txBody>
      </p:sp>
      <p:sp>
        <p:nvSpPr>
          <p:cNvPr id="3" name="Content Placeholder 2">
            <a:extLst>
              <a:ext uri="{FF2B5EF4-FFF2-40B4-BE49-F238E27FC236}">
                <a16:creationId xmlns:a16="http://schemas.microsoft.com/office/drawing/2014/main" id="{95E3437A-3C9E-4010-AA87-3DF48933BB85}"/>
              </a:ext>
            </a:extLst>
          </p:cNvPr>
          <p:cNvSpPr>
            <a:spLocks noGrp="1"/>
          </p:cNvSpPr>
          <p:nvPr>
            <p:ph idx="1"/>
          </p:nvPr>
        </p:nvSpPr>
        <p:spPr>
          <a:xfrm>
            <a:off x="0" y="660400"/>
            <a:ext cx="12192000" cy="6197599"/>
          </a:xfrm>
        </p:spPr>
        <p:txBody>
          <a:bodyPr>
            <a:normAutofit/>
          </a:bodyPr>
          <a:lstStyle/>
          <a:p>
            <a:r>
              <a:rPr lang="en-US" dirty="0"/>
              <a:t>“Jesus did not convey the idea that merely one draft of the water of life would suffice the receiver. He who tastes of the love of Christ will continually long for more; but he seeks for nothing else. The riches, honors, and pleasures of the world do not attract him. The constant cry of his heart is, More of Thee. And He who reveals to the soul its necessity is waiting to satisfy its hunger and thirst. Every human resource and dependence will fail. The cisterns will be emptied, the pools become dry; but our Redeemer is an inexhaustible fountain. We may drink, and drink again, and ever find a fresh supply. He in whom Christ dwells has within himself the fountain of blessing,—“a well of water springing up into everlasting life.” From this source he may draw strength and grace sufficient for all his needs. As Jesus spoke of the living water, the woman looked upon Him with wondering attention. He had aroused her interest, and awakened a desire for the gift of which He spoke. She perceived that it was not the water of Jacob's well to which He referred; for of this she used continually, drinking, and thirsting again.”  DA, pg. 187</a:t>
            </a:r>
          </a:p>
        </p:txBody>
      </p:sp>
    </p:spTree>
    <p:extLst>
      <p:ext uri="{BB962C8B-B14F-4D97-AF65-F5344CB8AC3E}">
        <p14:creationId xmlns:p14="http://schemas.microsoft.com/office/powerpoint/2010/main" val="2617939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10DF-805A-41E2-B2C8-D3C9EC38C2C1}"/>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FEE9D132-B09E-496B-8BEA-F964B1DC53F7}"/>
              </a:ext>
            </a:extLst>
          </p:cNvPr>
          <p:cNvPicPr>
            <a:picLocks noGrp="1" noChangeAspect="1"/>
          </p:cNvPicPr>
          <p:nvPr>
            <p:ph sz="half" idx="1"/>
          </p:nvPr>
        </p:nvPicPr>
        <p:blipFill>
          <a:blip r:embed="rId2"/>
          <a:stretch>
            <a:fillRect/>
          </a:stretch>
        </p:blipFill>
        <p:spPr>
          <a:xfrm>
            <a:off x="0" y="0"/>
            <a:ext cx="6654800" cy="6857999"/>
          </a:xfrm>
          <a:prstGeom prst="rect">
            <a:avLst/>
          </a:prstGeom>
        </p:spPr>
      </p:pic>
      <p:sp>
        <p:nvSpPr>
          <p:cNvPr id="4" name="Content Placeholder 3">
            <a:extLst>
              <a:ext uri="{FF2B5EF4-FFF2-40B4-BE49-F238E27FC236}">
                <a16:creationId xmlns:a16="http://schemas.microsoft.com/office/drawing/2014/main" id="{D5627DE1-9B22-438E-B4F6-647F83DA8A3F}"/>
              </a:ext>
            </a:extLst>
          </p:cNvPr>
          <p:cNvSpPr>
            <a:spLocks noGrp="1"/>
          </p:cNvSpPr>
          <p:nvPr>
            <p:ph sz="half" idx="2"/>
          </p:nvPr>
        </p:nvSpPr>
        <p:spPr>
          <a:xfrm>
            <a:off x="6172200" y="0"/>
            <a:ext cx="6019800" cy="6857999"/>
          </a:xfrm>
        </p:spPr>
        <p:txBody>
          <a:bodyPr>
            <a:normAutofit/>
          </a:bodyPr>
          <a:lstStyle/>
          <a:p>
            <a:r>
              <a:rPr lang="en-US" sz="3400" dirty="0"/>
              <a:t>“The woman saith unto him, Sir, give me this water, that I thirst not, neither come hither to draw. Jesus saith unto her, Go, call thy husband, and come hither. The woman answered and said, I have no husband. Jesus said unto her, Thou hast well said, I have no husband: For thou hast had five husbands; and he whom thou now hast is not thy husband: in that saidst thou truly.”  John 4:15-18</a:t>
            </a:r>
          </a:p>
        </p:txBody>
      </p:sp>
    </p:spTree>
    <p:extLst>
      <p:ext uri="{BB962C8B-B14F-4D97-AF65-F5344CB8AC3E}">
        <p14:creationId xmlns:p14="http://schemas.microsoft.com/office/powerpoint/2010/main" val="3033032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18CA-9918-4C5B-B688-15BEE9A3FFA9}"/>
              </a:ext>
            </a:extLst>
          </p:cNvPr>
          <p:cNvSpPr>
            <a:spLocks noGrp="1"/>
          </p:cNvSpPr>
          <p:nvPr>
            <p:ph type="title"/>
          </p:nvPr>
        </p:nvSpPr>
        <p:spPr>
          <a:xfrm>
            <a:off x="838200" y="1"/>
            <a:ext cx="10515600" cy="685799"/>
          </a:xfrm>
        </p:spPr>
        <p:txBody>
          <a:bodyPr>
            <a:normAutofit fontScale="90000"/>
          </a:bodyPr>
          <a:lstStyle/>
          <a:p>
            <a:r>
              <a:rPr lang="en-US" dirty="0"/>
              <a:t>                   </a:t>
            </a:r>
            <a:r>
              <a:rPr lang="en-US" b="1" i="1" u="sng" dirty="0">
                <a:solidFill>
                  <a:srgbClr val="00B050"/>
                </a:solidFill>
                <a:latin typeface="Algerian" panose="04020705040A02060702" pitchFamily="82" charset="0"/>
              </a:rPr>
              <a:t>Only a Sinner Needs a Savior</a:t>
            </a:r>
          </a:p>
        </p:txBody>
      </p:sp>
      <p:sp>
        <p:nvSpPr>
          <p:cNvPr id="3" name="Content Placeholder 2">
            <a:extLst>
              <a:ext uri="{FF2B5EF4-FFF2-40B4-BE49-F238E27FC236}">
                <a16:creationId xmlns:a16="http://schemas.microsoft.com/office/drawing/2014/main" id="{DE3AE869-15F5-4397-A586-B8AD59814292}"/>
              </a:ext>
            </a:extLst>
          </p:cNvPr>
          <p:cNvSpPr>
            <a:spLocks noGrp="1"/>
          </p:cNvSpPr>
          <p:nvPr>
            <p:ph idx="1"/>
          </p:nvPr>
        </p:nvSpPr>
        <p:spPr>
          <a:xfrm>
            <a:off x="0" y="558800"/>
            <a:ext cx="12192000" cy="6299200"/>
          </a:xfrm>
        </p:spPr>
        <p:txBody>
          <a:bodyPr>
            <a:normAutofit/>
          </a:bodyPr>
          <a:lstStyle/>
          <a:p>
            <a:r>
              <a:rPr lang="en-US" sz="3200" dirty="0"/>
              <a:t>“Jesus now abruptly turned the conversation. </a:t>
            </a:r>
            <a:r>
              <a:rPr lang="en-US" sz="3200" b="1" i="1" u="sng" dirty="0">
                <a:solidFill>
                  <a:srgbClr val="FF0000"/>
                </a:solidFill>
                <a:latin typeface="Algerian" panose="04020705040A02060702" pitchFamily="82" charset="0"/>
              </a:rPr>
              <a:t>Before this soul could receive the gift He longed to bestow, she must be brought to recognize her sin and her Saviour.</a:t>
            </a:r>
            <a:r>
              <a:rPr lang="en-US" sz="3200" dirty="0"/>
              <a:t> He “saith unto her, Go, call thy husband, and come hither.” She answered, “I have no husband.” Thus she hoped to prevent all questioning in that direction. But the Saviour continued, “Thou hast well said, I have no husband: for thou hast had five husbands; and he whom thou now hast is not thy husband: in that saidst thou truly.” The listener trembled. A mysterious hand was turning the pages of her life history, bringing to view that which she had hoped to keep forever hidden. Who was He that could read the secrets of her life? There came to her thoughts of eternity, of the future Judgment, when all that is now hidden shall be revealed. In its light, conscience was awakened.”  DA, pg. 187</a:t>
            </a:r>
          </a:p>
        </p:txBody>
      </p:sp>
    </p:spTree>
    <p:extLst>
      <p:ext uri="{BB962C8B-B14F-4D97-AF65-F5344CB8AC3E}">
        <p14:creationId xmlns:p14="http://schemas.microsoft.com/office/powerpoint/2010/main" val="109622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2354D-CF3C-447F-8571-AC837E41AF51}"/>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C00000"/>
                </a:solidFill>
                <a:latin typeface="Algerian" panose="04020705040A02060702" pitchFamily="82" charset="0"/>
              </a:rPr>
              <a:t>Changing the Subject!</a:t>
            </a:r>
          </a:p>
        </p:txBody>
      </p:sp>
      <p:sp>
        <p:nvSpPr>
          <p:cNvPr id="3" name="Content Placeholder 2">
            <a:extLst>
              <a:ext uri="{FF2B5EF4-FFF2-40B4-BE49-F238E27FC236}">
                <a16:creationId xmlns:a16="http://schemas.microsoft.com/office/drawing/2014/main" id="{776A88D8-7F66-4BEC-BD64-AE1AB3B1792A}"/>
              </a:ext>
            </a:extLst>
          </p:cNvPr>
          <p:cNvSpPr>
            <a:spLocks noGrp="1"/>
          </p:cNvSpPr>
          <p:nvPr>
            <p:ph sz="half" idx="1"/>
          </p:nvPr>
        </p:nvSpPr>
        <p:spPr>
          <a:xfrm>
            <a:off x="0" y="546100"/>
            <a:ext cx="6172200" cy="6311898"/>
          </a:xfrm>
        </p:spPr>
        <p:txBody>
          <a:bodyPr>
            <a:normAutofit/>
          </a:bodyPr>
          <a:lstStyle/>
          <a:p>
            <a:r>
              <a:rPr lang="en-US" sz="3600" dirty="0"/>
              <a:t>“The woman saith unto him, Sir, I perceive that thou art a prophet. Our fathers worshipped in this mountain; and ye say, that in Jerusalem is the place where men ought to worship. Jesus saith unto her, Woman, believe me, the hour cometh, when ye shall neither in this mountain, nor yet at Jerusalem, worship the Father.”  John 4:19-21</a:t>
            </a:r>
          </a:p>
        </p:txBody>
      </p:sp>
      <p:pic>
        <p:nvPicPr>
          <p:cNvPr id="5" name="Content Placeholder 4">
            <a:extLst>
              <a:ext uri="{FF2B5EF4-FFF2-40B4-BE49-F238E27FC236}">
                <a16:creationId xmlns:a16="http://schemas.microsoft.com/office/drawing/2014/main" id="{F69AEE1D-BCE3-4573-9A30-ACF4A0ADEB9A}"/>
              </a:ext>
            </a:extLst>
          </p:cNvPr>
          <p:cNvPicPr>
            <a:picLocks noGrp="1" noChangeAspect="1"/>
          </p:cNvPicPr>
          <p:nvPr>
            <p:ph sz="half" idx="2"/>
          </p:nvPr>
        </p:nvPicPr>
        <p:blipFill>
          <a:blip r:embed="rId2"/>
          <a:stretch>
            <a:fillRect/>
          </a:stretch>
        </p:blipFill>
        <p:spPr>
          <a:xfrm>
            <a:off x="6096001" y="546100"/>
            <a:ext cx="6096000" cy="6311898"/>
          </a:xfrm>
          <a:prstGeom prst="rect">
            <a:avLst/>
          </a:prstGeom>
        </p:spPr>
      </p:pic>
    </p:spTree>
    <p:extLst>
      <p:ext uri="{BB962C8B-B14F-4D97-AF65-F5344CB8AC3E}">
        <p14:creationId xmlns:p14="http://schemas.microsoft.com/office/powerpoint/2010/main" val="212889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A164-D0D8-45E4-A7B8-A0736C2B35ED}"/>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F38F99F9-C51F-42E0-9864-CD4C15B8DB5E}"/>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90641D30-40B0-4018-8054-5E44D9C216E5}"/>
              </a:ext>
            </a:extLst>
          </p:cNvPr>
          <p:cNvSpPr>
            <a:spLocks noGrp="1"/>
          </p:cNvSpPr>
          <p:nvPr>
            <p:ph sz="half" idx="2"/>
          </p:nvPr>
        </p:nvSpPr>
        <p:spPr>
          <a:xfrm>
            <a:off x="5867400" y="0"/>
            <a:ext cx="6324600" cy="6858000"/>
          </a:xfrm>
        </p:spPr>
        <p:txBody>
          <a:bodyPr>
            <a:normAutofit fontScale="92500" lnSpcReduction="20000"/>
          </a:bodyPr>
          <a:lstStyle/>
          <a:p>
            <a:r>
              <a:rPr lang="en-US" dirty="0"/>
              <a:t>While we can know lots of truth, the greatest need we have is to be in submission to the authority of the Holy Spirit!  Even the false virgins had the Bible; they had the truth!  They lacked the Holy Spirt in their lives!  May this not be our experience!  “And five of them were wise, and five were foolish. They that were foolish took their lamps, and took no oil with them: But the wise took oil in their vessels with their lamps. While the bridegroom tarried, they all slumbered and slept. And at midnight there was a cry made, Behold, the bridegroom cometh; go ye out to meet him. Then all those virgins arose, and trimmed their lamps. And the foolish said unto the wise, Give us of your oil; for our lamps are gone out. But the wise answered, saying, Not so; lest there be not enough for us and you: but go ye rather to them that sell, and buy for yourselves.” Matthew 25: 2-9</a:t>
            </a:r>
          </a:p>
        </p:txBody>
      </p:sp>
    </p:spTree>
    <p:extLst>
      <p:ext uri="{BB962C8B-B14F-4D97-AF65-F5344CB8AC3E}">
        <p14:creationId xmlns:p14="http://schemas.microsoft.com/office/powerpoint/2010/main" val="2217287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18141-0148-405E-93D7-E22BD65A4744}"/>
              </a:ext>
            </a:extLst>
          </p:cNvPr>
          <p:cNvSpPr>
            <a:spLocks noGrp="1"/>
          </p:cNvSpPr>
          <p:nvPr>
            <p:ph type="title"/>
          </p:nvPr>
        </p:nvSpPr>
        <p:spPr>
          <a:xfrm>
            <a:off x="838200" y="1"/>
            <a:ext cx="10515600" cy="761999"/>
          </a:xfrm>
        </p:spPr>
        <p:txBody>
          <a:bodyPr/>
          <a:lstStyle/>
          <a:p>
            <a:r>
              <a:rPr lang="en-US" dirty="0"/>
              <a:t>                    </a:t>
            </a:r>
            <a:r>
              <a:rPr lang="en-US" b="1" i="1" u="sng" dirty="0">
                <a:solidFill>
                  <a:srgbClr val="7030A0"/>
                </a:solidFill>
                <a:latin typeface="Algerian" panose="04020705040A02060702" pitchFamily="82" charset="0"/>
              </a:rPr>
              <a:t>Born of the Spirit!</a:t>
            </a:r>
          </a:p>
        </p:txBody>
      </p:sp>
      <p:sp>
        <p:nvSpPr>
          <p:cNvPr id="3" name="Content Placeholder 2">
            <a:extLst>
              <a:ext uri="{FF2B5EF4-FFF2-40B4-BE49-F238E27FC236}">
                <a16:creationId xmlns:a16="http://schemas.microsoft.com/office/drawing/2014/main" id="{F0C83AE2-B752-4335-A1D0-8D1AC7EBBE08}"/>
              </a:ext>
            </a:extLst>
          </p:cNvPr>
          <p:cNvSpPr>
            <a:spLocks noGrp="1"/>
          </p:cNvSpPr>
          <p:nvPr>
            <p:ph idx="1"/>
          </p:nvPr>
        </p:nvSpPr>
        <p:spPr>
          <a:xfrm>
            <a:off x="0" y="660400"/>
            <a:ext cx="12192000" cy="6197599"/>
          </a:xfrm>
        </p:spPr>
        <p:txBody>
          <a:bodyPr>
            <a:normAutofit/>
          </a:bodyPr>
          <a:lstStyle/>
          <a:p>
            <a:r>
              <a:rPr lang="en-US" sz="3000" dirty="0"/>
              <a:t>“Here is declared the same truth that Jesus had revealed to Nicodemus when He said, “Except a man be born from above, he cannot see the kingdom of God.” John 3:3, margin. Not by seeking a holy mountain or a sacred temple are men brought into communion with heaven. Religion is not to be confined to external forms and ceremonies. The religion that comes from God is the only religion that will lead to God. In order to serve Him aright, </a:t>
            </a:r>
            <a:r>
              <a:rPr lang="en-US" sz="3000" b="1" i="1" u="sng" dirty="0">
                <a:solidFill>
                  <a:srgbClr val="C00000"/>
                </a:solidFill>
              </a:rPr>
              <a:t>we must be born of the divine Spirit. </a:t>
            </a:r>
            <a:r>
              <a:rPr lang="en-US" sz="3000" dirty="0"/>
              <a:t>This will purify the heart and renew the mind, giving us a new capacity for knowing and loving God. It will give us a willing obedience to all His requirements. This is true worship. It is the fruit of the working of the Holy Spirit. By the Spirit every sincere prayer is indited, and such prayer is acceptable to God. Wherever a soul reaches out after God, there the Spirit's working is manifest, and God will reveal Himself to that soul. For such worshipers He is seeking. He waits to receive them, and to make them His sons and daughters.”  DA, pg. 189</a:t>
            </a:r>
          </a:p>
        </p:txBody>
      </p:sp>
    </p:spTree>
    <p:extLst>
      <p:ext uri="{BB962C8B-B14F-4D97-AF65-F5344CB8AC3E}">
        <p14:creationId xmlns:p14="http://schemas.microsoft.com/office/powerpoint/2010/main" val="58989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3354-77B1-49DF-B860-52C18DFE0AFB}"/>
              </a:ext>
            </a:extLst>
          </p:cNvPr>
          <p:cNvSpPr>
            <a:spLocks noGrp="1"/>
          </p:cNvSpPr>
          <p:nvPr>
            <p:ph type="title"/>
          </p:nvPr>
        </p:nvSpPr>
        <p:spPr>
          <a:xfrm>
            <a:off x="838200" y="0"/>
            <a:ext cx="10515600" cy="774701"/>
          </a:xfrm>
        </p:spPr>
        <p:txBody>
          <a:bodyPr>
            <a:normAutofit/>
          </a:bodyPr>
          <a:lstStyle/>
          <a:p>
            <a:r>
              <a:rPr lang="en-US" dirty="0"/>
              <a:t>                            </a:t>
            </a:r>
            <a:r>
              <a:rPr lang="en-US" b="1" i="1" u="sng" dirty="0">
                <a:solidFill>
                  <a:srgbClr val="0070C0"/>
                </a:solidFill>
              </a:rPr>
              <a:t>Racial Hot Spot</a:t>
            </a:r>
          </a:p>
        </p:txBody>
      </p:sp>
      <p:sp>
        <p:nvSpPr>
          <p:cNvPr id="3" name="Content Placeholder 2">
            <a:extLst>
              <a:ext uri="{FF2B5EF4-FFF2-40B4-BE49-F238E27FC236}">
                <a16:creationId xmlns:a16="http://schemas.microsoft.com/office/drawing/2014/main" id="{A50D6EF7-0273-4E1A-AC69-8B5C3D0B9F98}"/>
              </a:ext>
            </a:extLst>
          </p:cNvPr>
          <p:cNvSpPr>
            <a:spLocks noGrp="1"/>
          </p:cNvSpPr>
          <p:nvPr>
            <p:ph idx="1"/>
          </p:nvPr>
        </p:nvSpPr>
        <p:spPr>
          <a:xfrm>
            <a:off x="0" y="774702"/>
            <a:ext cx="12192000" cy="6083298"/>
          </a:xfrm>
        </p:spPr>
        <p:txBody>
          <a:bodyPr>
            <a:normAutofit/>
          </a:bodyPr>
          <a:lstStyle/>
          <a:p>
            <a:r>
              <a:rPr lang="en-US" sz="4000" dirty="0"/>
              <a:t>“When therefore the Lord knew how the Pharisees had heard that Jesus made and baptized more disciples than John, (Though Jesus himself baptized not, but his disciples,) He left Judaea, and departed again into Galilee. And he must needs go through Samaria. Then cometh he to a city of Samaria, which is called Sychar, near to the parcel of ground that Jacob gave to his son Joseph. Now Jacob's well was there. Jesus therefore, being wearied with his journey, sat thus on the well: and it was about the sixth hour.”  John 4:1-6</a:t>
            </a:r>
          </a:p>
        </p:txBody>
      </p:sp>
    </p:spTree>
    <p:extLst>
      <p:ext uri="{BB962C8B-B14F-4D97-AF65-F5344CB8AC3E}">
        <p14:creationId xmlns:p14="http://schemas.microsoft.com/office/powerpoint/2010/main" val="236762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CD75-EBD5-4C50-890F-389CF3089B59}"/>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A791C530-F721-478F-A6C4-2C9B2529D495}"/>
              </a:ext>
            </a:extLst>
          </p:cNvPr>
          <p:cNvSpPr>
            <a:spLocks noGrp="1"/>
          </p:cNvSpPr>
          <p:nvPr>
            <p:ph sz="half" idx="1"/>
          </p:nvPr>
        </p:nvSpPr>
        <p:spPr>
          <a:xfrm>
            <a:off x="0" y="0"/>
            <a:ext cx="6019800" cy="6857999"/>
          </a:xfrm>
        </p:spPr>
        <p:txBody>
          <a:bodyPr>
            <a:normAutofit fontScale="92500" lnSpcReduction="20000"/>
          </a:bodyPr>
          <a:lstStyle/>
          <a:p>
            <a:r>
              <a:rPr lang="en-US" dirty="0"/>
              <a:t>“On the way to Galilee Jesus passed through Samaria. It was noon when He reached the beautiful Vale of Shechem. At the opening of this valley was Jacob's well. Wearied with His journey, He sat down here to rest while His disciples went to buy food. </a:t>
            </a:r>
            <a:r>
              <a:rPr lang="en-US" b="1" i="1" u="sng" dirty="0">
                <a:solidFill>
                  <a:srgbClr val="0070C0"/>
                </a:solidFill>
              </a:rPr>
              <a:t>The Jews and the Samaritans were bitter enemies, and as far as possible avoided all dealing with each other. To trade with the Samaritans in case of necessity was indeed counted lawful by the rabbis; but all social intercourse with them was condemned. </a:t>
            </a:r>
            <a:r>
              <a:rPr lang="en-US" dirty="0"/>
              <a:t>A Jew would not borrow from a Samaritan, nor receive a kindness, not even a morsel of bread or a cup of water. The disciples, in buying food, were acting in harmony with the custom of their nation. But beyond this they did not go. To ask a favor of the Samaritans, or in any way seek to benefit them, did not enter into the thought of even Christ's disciples.”  DA, pg. 183</a:t>
            </a:r>
          </a:p>
        </p:txBody>
      </p:sp>
      <p:pic>
        <p:nvPicPr>
          <p:cNvPr id="5" name="Content Placeholder 4">
            <a:extLst>
              <a:ext uri="{FF2B5EF4-FFF2-40B4-BE49-F238E27FC236}">
                <a16:creationId xmlns:a16="http://schemas.microsoft.com/office/drawing/2014/main" id="{53741045-3548-4865-9828-1A2A3D886400}"/>
              </a:ext>
            </a:extLst>
          </p:cNvPr>
          <p:cNvPicPr>
            <a:picLocks noGrp="1" noChangeAspect="1"/>
          </p:cNvPicPr>
          <p:nvPr>
            <p:ph sz="half" idx="2"/>
          </p:nvPr>
        </p:nvPicPr>
        <p:blipFill>
          <a:blip r:embed="rId2"/>
          <a:stretch>
            <a:fillRect/>
          </a:stretch>
        </p:blipFill>
        <p:spPr>
          <a:xfrm>
            <a:off x="6019800" y="1"/>
            <a:ext cx="6172200" cy="6857998"/>
          </a:xfrm>
          <a:prstGeom prst="rect">
            <a:avLst/>
          </a:prstGeom>
        </p:spPr>
      </p:pic>
    </p:spTree>
    <p:extLst>
      <p:ext uri="{BB962C8B-B14F-4D97-AF65-F5344CB8AC3E}">
        <p14:creationId xmlns:p14="http://schemas.microsoft.com/office/powerpoint/2010/main" val="216084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111B4-7F05-499D-A883-974D2EEAFAB5}"/>
              </a:ext>
            </a:extLst>
          </p:cNvPr>
          <p:cNvSpPr>
            <a:spLocks noGrp="1"/>
          </p:cNvSpPr>
          <p:nvPr>
            <p:ph type="title"/>
          </p:nvPr>
        </p:nvSpPr>
        <p:spPr>
          <a:xfrm>
            <a:off x="838200" y="0"/>
            <a:ext cx="10515600" cy="901701"/>
          </a:xfrm>
        </p:spPr>
        <p:txBody>
          <a:bodyPr>
            <a:normAutofit/>
          </a:bodyPr>
          <a:lstStyle/>
          <a:p>
            <a:r>
              <a:rPr lang="en-US" dirty="0"/>
              <a:t>                   </a:t>
            </a:r>
            <a:r>
              <a:rPr lang="en-US" i="1" u="sng" dirty="0">
                <a:solidFill>
                  <a:srgbClr val="FF0000"/>
                </a:solidFill>
                <a:latin typeface="Algerian" panose="04020705040A02060702" pitchFamily="82" charset="0"/>
              </a:rPr>
              <a:t>The One Who Had Mercy</a:t>
            </a:r>
          </a:p>
        </p:txBody>
      </p:sp>
      <p:sp>
        <p:nvSpPr>
          <p:cNvPr id="3" name="Content Placeholder 2">
            <a:extLst>
              <a:ext uri="{FF2B5EF4-FFF2-40B4-BE49-F238E27FC236}">
                <a16:creationId xmlns:a16="http://schemas.microsoft.com/office/drawing/2014/main" id="{129B9C13-1DE0-4036-9691-F83298D15111}"/>
              </a:ext>
            </a:extLst>
          </p:cNvPr>
          <p:cNvSpPr>
            <a:spLocks noGrp="1"/>
          </p:cNvSpPr>
          <p:nvPr>
            <p:ph idx="1"/>
          </p:nvPr>
        </p:nvSpPr>
        <p:spPr>
          <a:xfrm>
            <a:off x="0" y="901702"/>
            <a:ext cx="12192000" cy="5956298"/>
          </a:xfrm>
        </p:spPr>
        <p:txBody>
          <a:bodyPr>
            <a:normAutofit lnSpcReduction="10000"/>
          </a:bodyPr>
          <a:lstStyle/>
          <a:p>
            <a:r>
              <a:rPr lang="en-US" dirty="0"/>
              <a:t>“And he said unto him, Thou hast answered right: this do, and thou shalt live. But he, willing to justify himself, said unto Jesus, And who is my neighbour? And Jesus answering said, A certain man went down from Jerusalem to Jericho, and fell among thieves, which stripped him of his raiment, and wounded him, and departed, leaving him half dead. And by chance there came down a certain priest that way: and when he saw him, he passed by on the other side. And likewise a Levite, when he was at the place, came and looked on him, and passed by on the other side. But a certain Samaritan, as he journeyed, came where he was: and when he saw him, he had compassion on him, And went to him, and bound up his wounds, pouring in oil and wine, and set him on his own beast, and brought him to an inn, and took care of him. And on the morrow when he departed, he took out two pence, and gave them to the host, and said unto him, Take care of him; and whatsoever thou spendest more, when I come again, I will repay thee. Which now of these three, thinkest thou, was neighbour unto him that fell among the thieves? And he said, He that shewed mercy on him. Then said Jesus unto him, Go, and do thou likewise.”  Luke 10: 28-37</a:t>
            </a:r>
          </a:p>
        </p:txBody>
      </p:sp>
    </p:spTree>
    <p:extLst>
      <p:ext uri="{BB962C8B-B14F-4D97-AF65-F5344CB8AC3E}">
        <p14:creationId xmlns:p14="http://schemas.microsoft.com/office/powerpoint/2010/main" val="7481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3F17-BDE8-48AC-B20A-3FF3511271BC}"/>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F0"/>
                </a:solidFill>
                <a:latin typeface="Algerian" panose="04020705040A02060702" pitchFamily="82" charset="0"/>
              </a:rPr>
              <a:t>Jesus Cared NOTHING For This!</a:t>
            </a:r>
          </a:p>
        </p:txBody>
      </p:sp>
      <p:pic>
        <p:nvPicPr>
          <p:cNvPr id="5" name="Content Placeholder 4">
            <a:extLst>
              <a:ext uri="{FF2B5EF4-FFF2-40B4-BE49-F238E27FC236}">
                <a16:creationId xmlns:a16="http://schemas.microsoft.com/office/drawing/2014/main" id="{ADB376FC-AF85-426F-9E3F-7D09314EC406}"/>
              </a:ext>
            </a:extLst>
          </p:cNvPr>
          <p:cNvPicPr>
            <a:picLocks noGrp="1" noChangeAspect="1"/>
          </p:cNvPicPr>
          <p:nvPr>
            <p:ph sz="half" idx="1"/>
          </p:nvPr>
        </p:nvPicPr>
        <p:blipFill>
          <a:blip r:embed="rId2"/>
          <a:stretch>
            <a:fillRect/>
          </a:stretch>
        </p:blipFill>
        <p:spPr>
          <a:xfrm>
            <a:off x="0" y="573880"/>
            <a:ext cx="6134100" cy="6284117"/>
          </a:xfrm>
          <a:prstGeom prst="rect">
            <a:avLst/>
          </a:prstGeom>
        </p:spPr>
      </p:pic>
      <p:sp>
        <p:nvSpPr>
          <p:cNvPr id="4" name="Content Placeholder 3">
            <a:extLst>
              <a:ext uri="{FF2B5EF4-FFF2-40B4-BE49-F238E27FC236}">
                <a16:creationId xmlns:a16="http://schemas.microsoft.com/office/drawing/2014/main" id="{D632698F-DF58-4ECE-A377-E212615709DB}"/>
              </a:ext>
            </a:extLst>
          </p:cNvPr>
          <p:cNvSpPr>
            <a:spLocks noGrp="1"/>
          </p:cNvSpPr>
          <p:nvPr>
            <p:ph sz="half" idx="2"/>
          </p:nvPr>
        </p:nvSpPr>
        <p:spPr>
          <a:xfrm>
            <a:off x="6172200" y="573880"/>
            <a:ext cx="6019800" cy="6284117"/>
          </a:xfrm>
        </p:spPr>
        <p:txBody>
          <a:bodyPr>
            <a:noAutofit/>
          </a:bodyPr>
          <a:lstStyle/>
          <a:p>
            <a:r>
              <a:rPr lang="en-US" sz="3600" dirty="0"/>
              <a:t>“There cometh a woman of Samaria to draw water: Jesus saith unto her, Give me to drink. (For his disciples were gone away unto the city to buy meat.) Then saith the woman of Samaria unto him, How is it that thou, being a Jew, askest drink of me, which am a woman of Samaria? for the Jews have no dealings with the Samaritans.”  John 4:7-9</a:t>
            </a:r>
          </a:p>
        </p:txBody>
      </p:sp>
    </p:spTree>
    <p:extLst>
      <p:ext uri="{BB962C8B-B14F-4D97-AF65-F5344CB8AC3E}">
        <p14:creationId xmlns:p14="http://schemas.microsoft.com/office/powerpoint/2010/main" val="287337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9DA5E-F3F2-499E-BEDA-B3E7808B750F}"/>
              </a:ext>
            </a:extLst>
          </p:cNvPr>
          <p:cNvSpPr>
            <a:spLocks noGrp="1"/>
          </p:cNvSpPr>
          <p:nvPr>
            <p:ph type="title"/>
          </p:nvPr>
        </p:nvSpPr>
        <p:spPr>
          <a:xfrm>
            <a:off x="838200" y="1"/>
            <a:ext cx="10515600" cy="660399"/>
          </a:xfrm>
        </p:spPr>
        <p:txBody>
          <a:bodyPr>
            <a:normAutofit fontScale="90000"/>
          </a:bodyPr>
          <a:lstStyle/>
          <a:p>
            <a:r>
              <a:rPr lang="en-US" dirty="0"/>
              <a:t>                        </a:t>
            </a:r>
            <a:r>
              <a:rPr lang="en-US" b="1" i="1" u="sng" dirty="0">
                <a:solidFill>
                  <a:srgbClr val="FF0000"/>
                </a:solidFill>
                <a:latin typeface="Algerian" panose="04020705040A02060702" pitchFamily="82" charset="0"/>
              </a:rPr>
              <a:t>A Samaritan Woman??</a:t>
            </a:r>
          </a:p>
        </p:txBody>
      </p:sp>
      <p:sp>
        <p:nvSpPr>
          <p:cNvPr id="3" name="Content Placeholder 2">
            <a:extLst>
              <a:ext uri="{FF2B5EF4-FFF2-40B4-BE49-F238E27FC236}">
                <a16:creationId xmlns:a16="http://schemas.microsoft.com/office/drawing/2014/main" id="{3AE7C3D6-76A4-4F58-904D-AFFBBED8619D}"/>
              </a:ext>
            </a:extLst>
          </p:cNvPr>
          <p:cNvSpPr>
            <a:spLocks noGrp="1"/>
          </p:cNvSpPr>
          <p:nvPr>
            <p:ph idx="1"/>
          </p:nvPr>
        </p:nvSpPr>
        <p:spPr>
          <a:xfrm>
            <a:off x="0" y="571500"/>
            <a:ext cx="12192000" cy="6286499"/>
          </a:xfrm>
        </p:spPr>
        <p:txBody>
          <a:bodyPr>
            <a:normAutofit/>
          </a:bodyPr>
          <a:lstStyle/>
          <a:p>
            <a:r>
              <a:rPr lang="en-US" sz="3200" dirty="0"/>
              <a:t>“As she turned to go away, Jesus asked her for a drink. Such a favor no Oriental would withhold. In the East, water was called “the gift of God.” To offer a drink to the thirsty traveler was held to be a duty so sacred that the Arabs of the desert would go out of their way in order to perform it. The hatred between Jews and Samaritans prevented the woman from offering a kindness to Jesus; but the Savior was seeking to find the key to this heart, and with the tact born of divine love, He asked, not offered, a favor. The offer of a kindness might have been rejected; but trust awakens trust. The King of heaven came to this outcast soul, asking a service at her hands. He who made the ocean, who controls the waters of the great deep, who opened the springs and channels of the earth, rested from His weariness at Jacob's well, and was dependent upon a stranger's kindness for even the gift of a drink of water.”  DA, pg.183</a:t>
            </a:r>
          </a:p>
        </p:txBody>
      </p:sp>
    </p:spTree>
    <p:extLst>
      <p:ext uri="{BB962C8B-B14F-4D97-AF65-F5344CB8AC3E}">
        <p14:creationId xmlns:p14="http://schemas.microsoft.com/office/powerpoint/2010/main" val="20035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F7C0-E029-409D-BDDD-B694B7E6454A}"/>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E9ED9BB9-0A72-41A0-97BC-9689FF8400D1}"/>
              </a:ext>
            </a:extLst>
          </p:cNvPr>
          <p:cNvSpPr>
            <a:spLocks noGrp="1"/>
          </p:cNvSpPr>
          <p:nvPr>
            <p:ph sz="half" idx="1"/>
          </p:nvPr>
        </p:nvSpPr>
        <p:spPr>
          <a:xfrm>
            <a:off x="0" y="0"/>
            <a:ext cx="6096000" cy="6858000"/>
          </a:xfrm>
        </p:spPr>
        <p:txBody>
          <a:bodyPr>
            <a:normAutofit/>
          </a:bodyPr>
          <a:lstStyle/>
          <a:p>
            <a:r>
              <a:rPr lang="en-US" sz="3800" dirty="0"/>
              <a:t>It was one thing for a Jew to ask a Samaritan for anything.  It was beyond shocking for a Jewish Man to ask a favor of a Samaritan woman.  Jesus obviously was not concerned the with social norms of His day.  In every person, regardless of creed, color, or political party, He saw a person to share His love with them.</a:t>
            </a:r>
          </a:p>
        </p:txBody>
      </p:sp>
      <p:pic>
        <p:nvPicPr>
          <p:cNvPr id="5" name="Content Placeholder 4">
            <a:extLst>
              <a:ext uri="{FF2B5EF4-FFF2-40B4-BE49-F238E27FC236}">
                <a16:creationId xmlns:a16="http://schemas.microsoft.com/office/drawing/2014/main" id="{5FB11464-F38B-4440-B72D-3F0DECB99533}"/>
              </a:ext>
            </a:extLst>
          </p:cNvPr>
          <p:cNvPicPr>
            <a:picLocks noGrp="1" noChangeAspect="1"/>
          </p:cNvPicPr>
          <p:nvPr>
            <p:ph sz="half" idx="2"/>
          </p:nvPr>
        </p:nvPicPr>
        <p:blipFill>
          <a:blip r:embed="rId2"/>
          <a:stretch>
            <a:fillRect/>
          </a:stretch>
        </p:blipFill>
        <p:spPr>
          <a:xfrm>
            <a:off x="6007100" y="0"/>
            <a:ext cx="6184900" cy="6858000"/>
          </a:xfrm>
          <a:prstGeom prst="rect">
            <a:avLst/>
          </a:prstGeom>
        </p:spPr>
      </p:pic>
    </p:spTree>
    <p:extLst>
      <p:ext uri="{BB962C8B-B14F-4D97-AF65-F5344CB8AC3E}">
        <p14:creationId xmlns:p14="http://schemas.microsoft.com/office/powerpoint/2010/main" val="332629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1DF0-C4ED-473C-B95D-2F096C2C2328}"/>
              </a:ext>
            </a:extLst>
          </p:cNvPr>
          <p:cNvSpPr>
            <a:spLocks noGrp="1"/>
          </p:cNvSpPr>
          <p:nvPr>
            <p:ph type="title"/>
          </p:nvPr>
        </p:nvSpPr>
        <p:spPr>
          <a:xfrm>
            <a:off x="838200" y="1"/>
            <a:ext cx="10515600" cy="825499"/>
          </a:xfrm>
        </p:spPr>
        <p:txBody>
          <a:bodyPr/>
          <a:lstStyle/>
          <a:p>
            <a:r>
              <a:rPr lang="en-US" dirty="0"/>
              <a:t>             </a:t>
            </a:r>
            <a:r>
              <a:rPr lang="en-US" b="1" i="1" u="sng" dirty="0">
                <a:solidFill>
                  <a:srgbClr val="0070C0"/>
                </a:solidFill>
                <a:latin typeface="Algerian" panose="04020705040A02060702" pitchFamily="82" charset="0"/>
              </a:rPr>
              <a:t>Jesus Gets to the Point!</a:t>
            </a:r>
          </a:p>
        </p:txBody>
      </p:sp>
      <p:sp>
        <p:nvSpPr>
          <p:cNvPr id="3" name="Content Placeholder 2">
            <a:extLst>
              <a:ext uri="{FF2B5EF4-FFF2-40B4-BE49-F238E27FC236}">
                <a16:creationId xmlns:a16="http://schemas.microsoft.com/office/drawing/2014/main" id="{4B04DBE6-C0D5-4C03-90C6-1D4D255EA2A2}"/>
              </a:ext>
            </a:extLst>
          </p:cNvPr>
          <p:cNvSpPr>
            <a:spLocks noGrp="1"/>
          </p:cNvSpPr>
          <p:nvPr>
            <p:ph idx="1"/>
          </p:nvPr>
        </p:nvSpPr>
        <p:spPr>
          <a:xfrm>
            <a:off x="0" y="736600"/>
            <a:ext cx="12192000" cy="6121400"/>
          </a:xfrm>
        </p:spPr>
        <p:txBody>
          <a:bodyPr>
            <a:normAutofit/>
          </a:bodyPr>
          <a:lstStyle/>
          <a:p>
            <a:r>
              <a:rPr lang="en-US" sz="3600" dirty="0"/>
              <a:t>“Jesus answered and said unto her, If thou knewest the gift of God, and who it is that saith to thee, Give me to drink; thou wouldest have asked of him, and he would have given thee living water. The woman saith unto him, Sir, thou hast nothing to draw with, and the well is deep: from whence then hast thou that living water? Art thou greater than our father Jacob, which gave us the well, and drank thereof himself, and his children, and his cattle? Jesus answered and said unto her, Whosoever drinketh of this water shall thirst again: But whosoever drinketh of the water that I shall give him shall never thirst; but the water that I shall give him shall be in him a well of water springing up into everlasting life.”  John 4:10-14</a:t>
            </a:r>
          </a:p>
        </p:txBody>
      </p:sp>
    </p:spTree>
    <p:extLst>
      <p:ext uri="{BB962C8B-B14F-4D97-AF65-F5344CB8AC3E}">
        <p14:creationId xmlns:p14="http://schemas.microsoft.com/office/powerpoint/2010/main" val="196342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D11B-C6AD-47F5-9EBB-E653B8671A51}"/>
              </a:ext>
            </a:extLst>
          </p:cNvPr>
          <p:cNvSpPr>
            <a:spLocks noGrp="1"/>
          </p:cNvSpPr>
          <p:nvPr>
            <p:ph type="title"/>
          </p:nvPr>
        </p:nvSpPr>
        <p:spPr>
          <a:xfrm>
            <a:off x="0" y="1"/>
            <a:ext cx="6464300" cy="800099"/>
          </a:xfrm>
        </p:spPr>
        <p:txBody>
          <a:bodyPr>
            <a:normAutofit fontScale="90000"/>
          </a:bodyPr>
          <a:lstStyle/>
          <a:p>
            <a:r>
              <a:rPr lang="en-US" dirty="0"/>
              <a:t>  </a:t>
            </a:r>
            <a:r>
              <a:rPr lang="en-US" b="1" i="1" u="sng" dirty="0">
                <a:solidFill>
                  <a:srgbClr val="0070C0"/>
                </a:solidFill>
                <a:latin typeface="Algerian" panose="04020705040A02060702" pitchFamily="82" charset="0"/>
              </a:rPr>
              <a:t>Jesus Offers the Best</a:t>
            </a:r>
          </a:p>
        </p:txBody>
      </p:sp>
      <p:pic>
        <p:nvPicPr>
          <p:cNvPr id="5" name="Content Placeholder 4">
            <a:extLst>
              <a:ext uri="{FF2B5EF4-FFF2-40B4-BE49-F238E27FC236}">
                <a16:creationId xmlns:a16="http://schemas.microsoft.com/office/drawing/2014/main" id="{2ABDA4C2-5FB9-4E8D-AEBA-926A7C756BD6}"/>
              </a:ext>
            </a:extLst>
          </p:cNvPr>
          <p:cNvPicPr>
            <a:picLocks noGrp="1" noChangeAspect="1"/>
          </p:cNvPicPr>
          <p:nvPr>
            <p:ph sz="half" idx="1"/>
          </p:nvPr>
        </p:nvPicPr>
        <p:blipFill>
          <a:blip r:embed="rId2"/>
          <a:stretch>
            <a:fillRect/>
          </a:stretch>
        </p:blipFill>
        <p:spPr>
          <a:xfrm>
            <a:off x="0" y="635001"/>
            <a:ext cx="6362699" cy="6222998"/>
          </a:xfrm>
          <a:prstGeom prst="rect">
            <a:avLst/>
          </a:prstGeom>
        </p:spPr>
      </p:pic>
      <p:sp>
        <p:nvSpPr>
          <p:cNvPr id="4" name="Content Placeholder 3">
            <a:extLst>
              <a:ext uri="{FF2B5EF4-FFF2-40B4-BE49-F238E27FC236}">
                <a16:creationId xmlns:a16="http://schemas.microsoft.com/office/drawing/2014/main" id="{63864E12-6CAE-42DD-803E-3B5DB969C550}"/>
              </a:ext>
            </a:extLst>
          </p:cNvPr>
          <p:cNvSpPr>
            <a:spLocks noGrp="1"/>
          </p:cNvSpPr>
          <p:nvPr>
            <p:ph sz="half" idx="2"/>
          </p:nvPr>
        </p:nvSpPr>
        <p:spPr>
          <a:xfrm>
            <a:off x="6172200" y="0"/>
            <a:ext cx="6019800" cy="6857999"/>
          </a:xfrm>
        </p:spPr>
        <p:txBody>
          <a:bodyPr>
            <a:noAutofit/>
          </a:bodyPr>
          <a:lstStyle/>
          <a:p>
            <a:r>
              <a:rPr lang="en-US" sz="3600" dirty="0"/>
              <a:t>Jesus offers to the woman the awesome gift of salvation from sin and selfishness.  Every other thing this world has to offer; be it wealth, material possessions, lust, power; none of these will meet the heart need of humanity.  Everything will only leave a person ready to thirst again.  The abundant water of Christ alone can satisfy!</a:t>
            </a:r>
          </a:p>
        </p:txBody>
      </p:sp>
    </p:spTree>
    <p:extLst>
      <p:ext uri="{BB962C8B-B14F-4D97-AF65-F5344CB8AC3E}">
        <p14:creationId xmlns:p14="http://schemas.microsoft.com/office/powerpoint/2010/main" val="271854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2318</Words>
  <Application>Microsoft Office PowerPoint</Application>
  <PresentationFormat>Widescreen</PresentationFormat>
  <Paragraphs>26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13 ‘Woman at the Well’</vt:lpstr>
      <vt:lpstr>                            Racial Hot Spot</vt:lpstr>
      <vt:lpstr>PowerPoint Presentation</vt:lpstr>
      <vt:lpstr>                   The One Who Had Mercy</vt:lpstr>
      <vt:lpstr>              Jesus Cared NOTHING For This!</vt:lpstr>
      <vt:lpstr>                        A Samaritan Woman??</vt:lpstr>
      <vt:lpstr>PowerPoint Presentation</vt:lpstr>
      <vt:lpstr>             Jesus Gets to the Point!</vt:lpstr>
      <vt:lpstr>  Jesus Offers the Best</vt:lpstr>
      <vt:lpstr>PowerPoint Presentation</vt:lpstr>
      <vt:lpstr>             The Only Thirst Quencher!</vt:lpstr>
      <vt:lpstr>PowerPoint Presentation</vt:lpstr>
      <vt:lpstr>                   Only a Sinner Needs a Savior</vt:lpstr>
      <vt:lpstr>                Changing the Subject!</vt:lpstr>
      <vt:lpstr>PowerPoint Presentation</vt:lpstr>
      <vt:lpstr>                    Born of the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13 ‘Woman at the Well’</dc:title>
  <dc:creator>Patron</dc:creator>
  <cp:lastModifiedBy>Patron</cp:lastModifiedBy>
  <cp:revision>10</cp:revision>
  <dcterms:created xsi:type="dcterms:W3CDTF">2020-08-11T19:19:05Z</dcterms:created>
  <dcterms:modified xsi:type="dcterms:W3CDTF">2020-08-14T19:14:49Z</dcterms:modified>
</cp:coreProperties>
</file>