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4" r:id="rId5"/>
    <p:sldId id="257" r:id="rId6"/>
    <p:sldId id="258" r:id="rId7"/>
    <p:sldId id="259" r:id="rId8"/>
    <p:sldId id="260" r:id="rId9"/>
    <p:sldId id="261"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2" autoAdjust="0"/>
    <p:restoredTop sz="94660"/>
  </p:normalViewPr>
  <p:slideViewPr>
    <p:cSldViewPr snapToGrid="0">
      <p:cViewPr varScale="1">
        <p:scale>
          <a:sx n="41" d="100"/>
          <a:sy n="41" d="100"/>
        </p:scale>
        <p:origin x="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71C1-AC88-4C5A-A799-A50FBC917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029FF6-CF39-4FC3-B504-DB3303BE8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CF4800-AE16-40B0-B861-00892ED2D689}"/>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5" name="Footer Placeholder 4">
            <a:extLst>
              <a:ext uri="{FF2B5EF4-FFF2-40B4-BE49-F238E27FC236}">
                <a16:creationId xmlns:a16="http://schemas.microsoft.com/office/drawing/2014/main" id="{E32E0318-3653-422F-AA86-19415D1F2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C998C-9749-43C8-841B-4B8AE403777D}"/>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242146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46B9-0852-450B-A388-1CDE083D2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6A3CD-5D79-4D93-94F1-70D786908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7A84D-85A8-4C37-B144-424E2DF1DD5D}"/>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5" name="Footer Placeholder 4">
            <a:extLst>
              <a:ext uri="{FF2B5EF4-FFF2-40B4-BE49-F238E27FC236}">
                <a16:creationId xmlns:a16="http://schemas.microsoft.com/office/drawing/2014/main" id="{F4EB3A5C-4D8B-4C19-B18D-FA90D298B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4CDCF-042F-46A2-86A0-BCC6F6EAA063}"/>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129438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01BF0-9855-4754-B8C6-1636D1DB28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40F9AA-8F54-4DB2-AABC-FFD155E33B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1021B-E98D-40E6-9760-E3BD7D06787F}"/>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5" name="Footer Placeholder 4">
            <a:extLst>
              <a:ext uri="{FF2B5EF4-FFF2-40B4-BE49-F238E27FC236}">
                <a16:creationId xmlns:a16="http://schemas.microsoft.com/office/drawing/2014/main" id="{272A5E84-23AC-43AA-86B5-865E67CC3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46F7F-C0CA-4C0A-967C-50A2470A5503}"/>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312370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9686-1038-4F37-8851-4A54BF112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6B4C2-CF6F-4FAE-B560-D3F1BAC748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BB871-2A1F-48C9-AA7F-EE58FBCA3CFB}"/>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5" name="Footer Placeholder 4">
            <a:extLst>
              <a:ext uri="{FF2B5EF4-FFF2-40B4-BE49-F238E27FC236}">
                <a16:creationId xmlns:a16="http://schemas.microsoft.com/office/drawing/2014/main" id="{70EBD27A-4258-46DE-9740-B5EE8AFCB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33EBE-B556-4470-9630-1A2D486B7FF5}"/>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23138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B661-CE6E-4D4B-95A4-735C8E790A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E948B-8908-4A6D-B547-2948DF571D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DE9090-D852-4FE9-8433-D0B01F2C1035}"/>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5" name="Footer Placeholder 4">
            <a:extLst>
              <a:ext uri="{FF2B5EF4-FFF2-40B4-BE49-F238E27FC236}">
                <a16:creationId xmlns:a16="http://schemas.microsoft.com/office/drawing/2014/main" id="{675666EB-47B7-482F-A1FA-B06CBD3DE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8E2BD-F2A7-4F2A-B7D7-371F2814B32F}"/>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189548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82E2-4B30-4C23-A173-B6A3A3D41D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5921E-E405-4975-9E92-4C84EFA80DD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9F9443-FDD1-4F38-A02E-13DD7F415D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FF83F1-B488-4D70-83CD-517662FB37EA}"/>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6" name="Footer Placeholder 5">
            <a:extLst>
              <a:ext uri="{FF2B5EF4-FFF2-40B4-BE49-F238E27FC236}">
                <a16:creationId xmlns:a16="http://schemas.microsoft.com/office/drawing/2014/main" id="{770A2E01-BB91-4B4D-931D-F078677ED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9B4A7-B92D-41C0-973D-36940B1A1235}"/>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329852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DFA5-F6A8-4645-89BC-14A4A446A3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17E20A-60A6-4259-9242-C13FA99B5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AED84D-6FFC-444F-A9BE-CFE383DEFD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A7492D-73C7-457A-A159-D6318F30E1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2BDCFE-E2A0-4C61-B506-2FD7BDB9A8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EB13FE-FC23-4861-B609-3FD61DC056FF}"/>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8" name="Footer Placeholder 7">
            <a:extLst>
              <a:ext uri="{FF2B5EF4-FFF2-40B4-BE49-F238E27FC236}">
                <a16:creationId xmlns:a16="http://schemas.microsoft.com/office/drawing/2014/main" id="{151983B6-E16E-411E-8053-4B37C358F0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4A85D-0087-4A79-AC6A-9268C966D110}"/>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207282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2014-120A-437D-8AB9-AECA6B6CB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8DD7BF-8612-49D6-BBC7-724BA24D56BD}"/>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4" name="Footer Placeholder 3">
            <a:extLst>
              <a:ext uri="{FF2B5EF4-FFF2-40B4-BE49-F238E27FC236}">
                <a16:creationId xmlns:a16="http://schemas.microsoft.com/office/drawing/2014/main" id="{F8D3AD37-2C40-4952-8E57-CD048262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5678B-723A-467B-B684-F539943F2B93}"/>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134968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5E25B-5F20-4EFF-ADFE-84A4810C02B5}"/>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3" name="Footer Placeholder 2">
            <a:extLst>
              <a:ext uri="{FF2B5EF4-FFF2-40B4-BE49-F238E27FC236}">
                <a16:creationId xmlns:a16="http://schemas.microsoft.com/office/drawing/2014/main" id="{23622035-8DCF-4CE3-AD38-3ACAAD7E9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C2250-CB14-472C-8399-AE6545068ECC}"/>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48235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2A28-C499-474A-8E4C-24D18C9D3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A81819-B26F-4A59-88D0-C0CC0588F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321FE6-DFE5-48B1-81FC-6458EE763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A9362E-C61C-4D25-A6EC-B46E96B425E6}"/>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6" name="Footer Placeholder 5">
            <a:extLst>
              <a:ext uri="{FF2B5EF4-FFF2-40B4-BE49-F238E27FC236}">
                <a16:creationId xmlns:a16="http://schemas.microsoft.com/office/drawing/2014/main" id="{AC9427E6-8EC4-449F-90DC-0C05D30ED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E6196-F5D0-4842-8737-A4EB662A65AF}"/>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290646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A2CB-EF5A-413C-A2AE-625D3F473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FE00AF-AFC1-49B2-9858-A1C850475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C374C-AF72-43A5-9DD9-FE7BEC127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795FB0-6A58-42CD-90D3-9BCAC26E5E56}"/>
              </a:ext>
            </a:extLst>
          </p:cNvPr>
          <p:cNvSpPr>
            <a:spLocks noGrp="1"/>
          </p:cNvSpPr>
          <p:nvPr>
            <p:ph type="dt" sz="half" idx="10"/>
          </p:nvPr>
        </p:nvSpPr>
        <p:spPr/>
        <p:txBody>
          <a:bodyPr/>
          <a:lstStyle/>
          <a:p>
            <a:fld id="{4D11FBD0-50E9-4DDE-A3B4-59278BC69B21}" type="datetimeFigureOut">
              <a:rPr lang="en-US" smtClean="0"/>
              <a:t>6/1/2018</a:t>
            </a:fld>
            <a:endParaRPr lang="en-US"/>
          </a:p>
        </p:txBody>
      </p:sp>
      <p:sp>
        <p:nvSpPr>
          <p:cNvPr id="6" name="Footer Placeholder 5">
            <a:extLst>
              <a:ext uri="{FF2B5EF4-FFF2-40B4-BE49-F238E27FC236}">
                <a16:creationId xmlns:a16="http://schemas.microsoft.com/office/drawing/2014/main" id="{902C6563-B93F-447B-A578-58093ACA8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9DB46-6E66-4F04-9DE9-9AD68FB1FBAF}"/>
              </a:ext>
            </a:extLst>
          </p:cNvPr>
          <p:cNvSpPr>
            <a:spLocks noGrp="1"/>
          </p:cNvSpPr>
          <p:nvPr>
            <p:ph type="sldNum" sz="quarter" idx="12"/>
          </p:nvPr>
        </p:nvSpPr>
        <p:spPr/>
        <p:txBody>
          <a:bodyPr/>
          <a:lstStyle/>
          <a:p>
            <a:fld id="{EB9E2A1A-3E6E-4F76-BFED-7B02C8396CD5}" type="slidenum">
              <a:rPr lang="en-US" smtClean="0"/>
              <a:t>‹#›</a:t>
            </a:fld>
            <a:endParaRPr lang="en-US"/>
          </a:p>
        </p:txBody>
      </p:sp>
    </p:spTree>
    <p:extLst>
      <p:ext uri="{BB962C8B-B14F-4D97-AF65-F5344CB8AC3E}">
        <p14:creationId xmlns:p14="http://schemas.microsoft.com/office/powerpoint/2010/main" val="152437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C4738-6BE3-4754-A477-FE8010E18B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E415BC-787F-46AD-94D9-238BB27E7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B0AB8-5624-44A0-B4A6-96B3A2079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1FBD0-50E9-4DDE-A3B4-59278BC69B21}" type="datetimeFigureOut">
              <a:rPr lang="en-US" smtClean="0"/>
              <a:t>6/1/2018</a:t>
            </a:fld>
            <a:endParaRPr lang="en-US"/>
          </a:p>
        </p:txBody>
      </p:sp>
      <p:sp>
        <p:nvSpPr>
          <p:cNvPr id="5" name="Footer Placeholder 4">
            <a:extLst>
              <a:ext uri="{FF2B5EF4-FFF2-40B4-BE49-F238E27FC236}">
                <a16:creationId xmlns:a16="http://schemas.microsoft.com/office/drawing/2014/main" id="{2A4482FD-94F1-471C-A498-BAFE72CDEA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AA8166-D2CD-4EDC-B312-018835823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E2A1A-3E6E-4F76-BFED-7B02C8396CD5}" type="slidenum">
              <a:rPr lang="en-US" smtClean="0"/>
              <a:t>‹#›</a:t>
            </a:fld>
            <a:endParaRPr lang="en-US"/>
          </a:p>
        </p:txBody>
      </p:sp>
    </p:spTree>
    <p:extLst>
      <p:ext uri="{BB962C8B-B14F-4D97-AF65-F5344CB8AC3E}">
        <p14:creationId xmlns:p14="http://schemas.microsoft.com/office/powerpoint/2010/main" val="391888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139097-AE93-44A1-A946-0673DD278D7B}"/>
              </a:ext>
            </a:extLst>
          </p:cNvPr>
          <p:cNvPicPr>
            <a:picLocks noChangeAspect="1"/>
          </p:cNvPicPr>
          <p:nvPr/>
        </p:nvPicPr>
        <p:blipFill rotWithShape="1">
          <a:blip r:embed="rId2">
            <a:alphaModFix amt="50000"/>
            <a:extLst/>
          </a:blip>
          <a:srcRect t="21052"/>
          <a:stretch/>
        </p:blipFill>
        <p:spPr>
          <a:xfrm>
            <a:off x="20" y="1"/>
            <a:ext cx="12191980" cy="6857999"/>
          </a:xfrm>
          <a:prstGeom prst="rect">
            <a:avLst/>
          </a:prstGeom>
        </p:spPr>
      </p:pic>
      <p:sp>
        <p:nvSpPr>
          <p:cNvPr id="2" name="Title 1">
            <a:extLst>
              <a:ext uri="{FF2B5EF4-FFF2-40B4-BE49-F238E27FC236}">
                <a16:creationId xmlns:a16="http://schemas.microsoft.com/office/drawing/2014/main" id="{3BF52B1D-5CF4-469C-88D3-A365332AA937}"/>
              </a:ext>
            </a:extLst>
          </p:cNvPr>
          <p:cNvSpPr>
            <a:spLocks noGrp="1"/>
          </p:cNvSpPr>
          <p:nvPr>
            <p:ph type="ctrTitle"/>
          </p:nvPr>
        </p:nvSpPr>
        <p:spPr>
          <a:xfrm>
            <a:off x="1524000" y="1122362"/>
            <a:ext cx="9144000" cy="2900518"/>
          </a:xfrm>
        </p:spPr>
        <p:txBody>
          <a:bodyPr>
            <a:normAutofit/>
          </a:bodyPr>
          <a:lstStyle/>
          <a:p>
            <a:r>
              <a:rPr lang="en-US" sz="8000" b="1" dirty="0">
                <a:effectLst>
                  <a:outerShdw blurRad="38100" dist="38100" dir="2700000" algn="tl">
                    <a:srgbClr val="000000">
                      <a:alpha val="43137"/>
                    </a:srgbClr>
                  </a:outerShdw>
                </a:effectLst>
              </a:rPr>
              <a:t>Everyone Knows…</a:t>
            </a:r>
          </a:p>
        </p:txBody>
      </p:sp>
      <p:sp>
        <p:nvSpPr>
          <p:cNvPr id="3" name="Subtitle 2">
            <a:extLst>
              <a:ext uri="{FF2B5EF4-FFF2-40B4-BE49-F238E27FC236}">
                <a16:creationId xmlns:a16="http://schemas.microsoft.com/office/drawing/2014/main" id="{BD7241A8-C433-4DA8-96C1-7ED770E313CA}"/>
              </a:ext>
            </a:extLst>
          </p:cNvPr>
          <p:cNvSpPr>
            <a:spLocks noGrp="1"/>
          </p:cNvSpPr>
          <p:nvPr>
            <p:ph type="subTitle" idx="1"/>
          </p:nvPr>
        </p:nvSpPr>
        <p:spPr>
          <a:xfrm>
            <a:off x="1524000" y="4159404"/>
            <a:ext cx="9144000" cy="1098395"/>
          </a:xfrm>
        </p:spPr>
        <p:txBody>
          <a:bodyPr>
            <a:normAutofit/>
          </a:bodyPr>
          <a:lstStyle/>
          <a:p>
            <a:r>
              <a:rPr lang="en-US" sz="3600" dirty="0">
                <a:solidFill>
                  <a:srgbClr val="FFC000"/>
                </a:solidFill>
              </a:rPr>
              <a:t>Yet Somehow Forgotten…</a:t>
            </a:r>
          </a:p>
        </p:txBody>
      </p:sp>
    </p:spTree>
    <p:extLst>
      <p:ext uri="{BB962C8B-B14F-4D97-AF65-F5344CB8AC3E}">
        <p14:creationId xmlns:p14="http://schemas.microsoft.com/office/powerpoint/2010/main" val="188108585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F7F7-A89B-45BD-A6E7-35C63782E066}"/>
              </a:ext>
            </a:extLst>
          </p:cNvPr>
          <p:cNvSpPr>
            <a:spLocks noGrp="1"/>
          </p:cNvSpPr>
          <p:nvPr>
            <p:ph type="title"/>
          </p:nvPr>
        </p:nvSpPr>
        <p:spPr>
          <a:xfrm>
            <a:off x="838200" y="-244475"/>
            <a:ext cx="10515600" cy="1325563"/>
          </a:xfrm>
        </p:spPr>
        <p:txBody>
          <a:bodyPr/>
          <a:lstStyle/>
          <a:p>
            <a:pPr algn="ctr"/>
            <a:r>
              <a:rPr lang="en-US" b="1" i="1" dirty="0">
                <a:latin typeface="Castellar" panose="020A0402060406010301" pitchFamily="18" charset="0"/>
              </a:rPr>
              <a:t>Anglicans</a:t>
            </a:r>
          </a:p>
        </p:txBody>
      </p:sp>
      <p:sp>
        <p:nvSpPr>
          <p:cNvPr id="3" name="Content Placeholder 2">
            <a:extLst>
              <a:ext uri="{FF2B5EF4-FFF2-40B4-BE49-F238E27FC236}">
                <a16:creationId xmlns:a16="http://schemas.microsoft.com/office/drawing/2014/main" id="{78F2E49F-D90E-43F6-B810-441CF48A1259}"/>
              </a:ext>
            </a:extLst>
          </p:cNvPr>
          <p:cNvSpPr>
            <a:spLocks noGrp="1"/>
          </p:cNvSpPr>
          <p:nvPr>
            <p:ph idx="1"/>
          </p:nvPr>
        </p:nvSpPr>
        <p:spPr>
          <a:xfrm>
            <a:off x="489857" y="1455511"/>
            <a:ext cx="10885715" cy="1973489"/>
          </a:xfrm>
        </p:spPr>
        <p:txBody>
          <a:bodyPr/>
          <a:lstStyle/>
          <a:p>
            <a:pPr marL="0" indent="0">
              <a:buNone/>
            </a:pPr>
            <a:r>
              <a:rPr lang="en-US" dirty="0"/>
              <a:t>"Whereof it </a:t>
            </a:r>
            <a:r>
              <a:rPr lang="en-US" dirty="0" err="1"/>
              <a:t>followeth</a:t>
            </a:r>
            <a:r>
              <a:rPr lang="en-US" dirty="0"/>
              <a:t> Rome to be the seat of Antichrist, and </a:t>
            </a:r>
            <a:r>
              <a:rPr lang="en-US" b="1" dirty="0"/>
              <a:t>the pope to be very antichrist himself</a:t>
            </a:r>
            <a:r>
              <a:rPr lang="en-US" dirty="0"/>
              <a:t>. I could prove the same by many other scriptures, old writers, and strong reasons." </a:t>
            </a:r>
            <a:r>
              <a:rPr lang="en-US" i="1" dirty="0"/>
              <a:t>(Works by Cranmer, vol.1, pp.6-7)</a:t>
            </a:r>
            <a:endParaRPr lang="en-US" dirty="0"/>
          </a:p>
        </p:txBody>
      </p:sp>
      <p:pic>
        <p:nvPicPr>
          <p:cNvPr id="4" name="Picture 3">
            <a:extLst>
              <a:ext uri="{FF2B5EF4-FFF2-40B4-BE49-F238E27FC236}">
                <a16:creationId xmlns:a16="http://schemas.microsoft.com/office/drawing/2014/main" id="{DD6285E7-5F91-476D-82E7-13B25121F43F}"/>
              </a:ext>
            </a:extLst>
          </p:cNvPr>
          <p:cNvPicPr>
            <a:picLocks noChangeAspect="1"/>
          </p:cNvPicPr>
          <p:nvPr/>
        </p:nvPicPr>
        <p:blipFill>
          <a:blip r:embed="rId2"/>
          <a:stretch>
            <a:fillRect/>
          </a:stretch>
        </p:blipFill>
        <p:spPr>
          <a:xfrm>
            <a:off x="816428" y="3631180"/>
            <a:ext cx="4572000" cy="2857500"/>
          </a:xfrm>
          <a:prstGeom prst="rect">
            <a:avLst/>
          </a:prstGeom>
        </p:spPr>
      </p:pic>
      <p:sp>
        <p:nvSpPr>
          <p:cNvPr id="5" name="TextBox 4">
            <a:extLst>
              <a:ext uri="{FF2B5EF4-FFF2-40B4-BE49-F238E27FC236}">
                <a16:creationId xmlns:a16="http://schemas.microsoft.com/office/drawing/2014/main" id="{EA77C7B7-7B95-4A45-A2F6-F8459AFAB78F}"/>
              </a:ext>
            </a:extLst>
          </p:cNvPr>
          <p:cNvSpPr txBox="1"/>
          <p:nvPr/>
        </p:nvSpPr>
        <p:spPr>
          <a:xfrm>
            <a:off x="6095999" y="4202160"/>
            <a:ext cx="4970585" cy="1200329"/>
          </a:xfrm>
          <a:prstGeom prst="rect">
            <a:avLst/>
          </a:prstGeom>
          <a:noFill/>
        </p:spPr>
        <p:txBody>
          <a:bodyPr wrap="square" rtlCol="0">
            <a:spAutoFit/>
          </a:bodyPr>
          <a:lstStyle/>
          <a:p>
            <a:r>
              <a:rPr lang="en-US" sz="3600" dirty="0"/>
              <a:t>Thomas Cranmer (1489-1556)</a:t>
            </a:r>
          </a:p>
        </p:txBody>
      </p:sp>
    </p:spTree>
    <p:extLst>
      <p:ext uri="{BB962C8B-B14F-4D97-AF65-F5344CB8AC3E}">
        <p14:creationId xmlns:p14="http://schemas.microsoft.com/office/powerpoint/2010/main" val="83016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521C-4D21-4367-83C3-EA8BF9BF9E1B}"/>
              </a:ext>
            </a:extLst>
          </p:cNvPr>
          <p:cNvSpPr>
            <a:spLocks noGrp="1"/>
          </p:cNvSpPr>
          <p:nvPr>
            <p:ph type="title"/>
          </p:nvPr>
        </p:nvSpPr>
        <p:spPr>
          <a:xfrm>
            <a:off x="838200" y="-288008"/>
            <a:ext cx="10515600" cy="1325563"/>
          </a:xfrm>
        </p:spPr>
        <p:txBody>
          <a:bodyPr/>
          <a:lstStyle/>
          <a:p>
            <a:r>
              <a:rPr lang="en-US" b="1" dirty="0">
                <a:solidFill>
                  <a:srgbClr val="002060"/>
                </a:solidFill>
                <a:effectLst>
                  <a:outerShdw blurRad="38100" dist="38100" dir="2700000" algn="tl">
                    <a:srgbClr val="000000">
                      <a:alpha val="43137"/>
                    </a:srgbClr>
                  </a:outerShdw>
                </a:effectLst>
              </a:rPr>
              <a:t>Baptists</a:t>
            </a:r>
          </a:p>
        </p:txBody>
      </p:sp>
      <p:sp>
        <p:nvSpPr>
          <p:cNvPr id="3" name="Content Placeholder 2">
            <a:extLst>
              <a:ext uri="{FF2B5EF4-FFF2-40B4-BE49-F238E27FC236}">
                <a16:creationId xmlns:a16="http://schemas.microsoft.com/office/drawing/2014/main" id="{F030EF68-8DD9-47A0-AF81-07B05990A139}"/>
              </a:ext>
            </a:extLst>
          </p:cNvPr>
          <p:cNvSpPr>
            <a:spLocks noGrp="1"/>
          </p:cNvSpPr>
          <p:nvPr>
            <p:ph idx="1"/>
          </p:nvPr>
        </p:nvSpPr>
        <p:spPr>
          <a:xfrm>
            <a:off x="0" y="566056"/>
            <a:ext cx="7380514" cy="6074229"/>
          </a:xfrm>
        </p:spPr>
        <p:txBody>
          <a:bodyPr>
            <a:normAutofit lnSpcReduction="10000"/>
          </a:bodyPr>
          <a:lstStyle/>
          <a:p>
            <a:pPr marL="0" indent="0">
              <a:buNone/>
            </a:pPr>
            <a:r>
              <a:rPr lang="en-US" dirty="0"/>
              <a:t>“</a:t>
            </a:r>
            <a:r>
              <a:rPr lang="en-US" b="1" dirty="0"/>
              <a:t>Popery is contrary to Christ’s Gospel, and is the Antichrist, and we ought to pray against it</a:t>
            </a:r>
            <a:r>
              <a:rPr lang="en-US" dirty="0"/>
              <a:t>. It should be the daily prayer of every believer that Antichrist might be hurled like a millstone into the flood and for Christ, because it wounds Christ, because it robs Christ of His glory, because it puts sacramental efficacy in the place of His atonement, and lifts a piece of bread into the place of the </a:t>
            </a:r>
            <a:r>
              <a:rPr lang="en-US" dirty="0" err="1"/>
              <a:t>Saviour</a:t>
            </a:r>
            <a:r>
              <a:rPr lang="en-US" dirty="0"/>
              <a:t>, and a few drops of water into the place of the Holy Ghost, and puts a mere fallible man like ourselves up as the vicar of Christ on earth; if we pray against it, because it is against Him, we shall love the persons though we hate their errors: we shall love their souls though we loath and detest their dogmas”—Spurgeon, quoted in “All Roads Lead to Rome”, 1991, p. 205.</a:t>
            </a:r>
          </a:p>
        </p:txBody>
      </p:sp>
      <p:pic>
        <p:nvPicPr>
          <p:cNvPr id="4" name="Picture 3">
            <a:extLst>
              <a:ext uri="{FF2B5EF4-FFF2-40B4-BE49-F238E27FC236}">
                <a16:creationId xmlns:a16="http://schemas.microsoft.com/office/drawing/2014/main" id="{9841FA62-D079-4723-A4CF-3D7212AE5046}"/>
              </a:ext>
            </a:extLst>
          </p:cNvPr>
          <p:cNvPicPr>
            <a:picLocks noChangeAspect="1"/>
          </p:cNvPicPr>
          <p:nvPr/>
        </p:nvPicPr>
        <p:blipFill rotWithShape="1">
          <a:blip r:embed="rId2"/>
          <a:srcRect l="35429" r="22923"/>
          <a:stretch/>
        </p:blipFill>
        <p:spPr>
          <a:xfrm>
            <a:off x="7776793" y="281354"/>
            <a:ext cx="3937072" cy="4947138"/>
          </a:xfrm>
          <a:prstGeom prst="rect">
            <a:avLst/>
          </a:prstGeom>
        </p:spPr>
      </p:pic>
      <p:sp>
        <p:nvSpPr>
          <p:cNvPr id="5" name="TextBox 4">
            <a:extLst>
              <a:ext uri="{FF2B5EF4-FFF2-40B4-BE49-F238E27FC236}">
                <a16:creationId xmlns:a16="http://schemas.microsoft.com/office/drawing/2014/main" id="{AA9598BB-AB84-4AD9-B6CC-A2329FF81039}"/>
              </a:ext>
            </a:extLst>
          </p:cNvPr>
          <p:cNvSpPr txBox="1"/>
          <p:nvPr/>
        </p:nvSpPr>
        <p:spPr>
          <a:xfrm>
            <a:off x="7854462" y="5486400"/>
            <a:ext cx="3821723" cy="1200329"/>
          </a:xfrm>
          <a:prstGeom prst="rect">
            <a:avLst/>
          </a:prstGeom>
          <a:noFill/>
        </p:spPr>
        <p:txBody>
          <a:bodyPr wrap="square" rtlCol="0">
            <a:spAutoFit/>
          </a:bodyPr>
          <a:lstStyle/>
          <a:p>
            <a:r>
              <a:rPr lang="en-US" sz="3600" dirty="0"/>
              <a:t>Charles Spurgeon (1834-1892)</a:t>
            </a:r>
          </a:p>
        </p:txBody>
      </p:sp>
    </p:spTree>
    <p:extLst>
      <p:ext uri="{BB962C8B-B14F-4D97-AF65-F5344CB8AC3E}">
        <p14:creationId xmlns:p14="http://schemas.microsoft.com/office/powerpoint/2010/main" val="319308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7E08-12B7-4E33-9652-2AEF42752119}"/>
              </a:ext>
            </a:extLst>
          </p:cNvPr>
          <p:cNvSpPr>
            <a:spLocks noGrp="1"/>
          </p:cNvSpPr>
          <p:nvPr>
            <p:ph type="title"/>
          </p:nvPr>
        </p:nvSpPr>
        <p:spPr>
          <a:xfrm>
            <a:off x="838200" y="-288015"/>
            <a:ext cx="10515600" cy="1325563"/>
          </a:xfrm>
        </p:spPr>
        <p:txBody>
          <a:bodyPr/>
          <a:lstStyle/>
          <a:p>
            <a:pPr algn="ctr"/>
            <a:r>
              <a:rPr lang="en-US" b="1" i="1" u="sng" dirty="0">
                <a:effectLst>
                  <a:outerShdw blurRad="38100" dist="38100" dir="2700000" algn="tl">
                    <a:srgbClr val="000000">
                      <a:alpha val="43137"/>
                    </a:srgbClr>
                  </a:outerShdw>
                </a:effectLst>
              </a:rPr>
              <a:t>The Scholars…</a:t>
            </a:r>
          </a:p>
        </p:txBody>
      </p:sp>
      <p:sp>
        <p:nvSpPr>
          <p:cNvPr id="3" name="Content Placeholder 2">
            <a:extLst>
              <a:ext uri="{FF2B5EF4-FFF2-40B4-BE49-F238E27FC236}">
                <a16:creationId xmlns:a16="http://schemas.microsoft.com/office/drawing/2014/main" id="{FB40C295-E3BE-4287-9C3A-3DC66048872C}"/>
              </a:ext>
            </a:extLst>
          </p:cNvPr>
          <p:cNvSpPr>
            <a:spLocks noGrp="1"/>
          </p:cNvSpPr>
          <p:nvPr>
            <p:ph idx="1"/>
          </p:nvPr>
        </p:nvSpPr>
        <p:spPr>
          <a:xfrm>
            <a:off x="185057" y="762000"/>
            <a:ext cx="7391400" cy="6096000"/>
          </a:xfrm>
        </p:spPr>
        <p:txBody>
          <a:bodyPr/>
          <a:lstStyle/>
          <a:p>
            <a:pPr marL="0" indent="0">
              <a:buNone/>
            </a:pPr>
            <a:r>
              <a:rPr lang="en-US" dirty="0"/>
              <a:t>“But when he proclaims to the world that all power, temporal as well as spiritual, exists the Pope, (denying, of course, the fundamental doctrine of republicanism;) that liberty of conscience is a ‘raving’ and ‘most pestilential error;’ that ‘he execrates and detests the liberty of the press;’ when his intolerant creed asserts that faith is to be kept with heretics (all being heretics, in the creed of a Catholic, who are not Catholics,) and many other palpable anti-republican, as well as immoral doctrines, he has then blended with his creed political tenets that vitally affect the very existence of our government”—Morse, 1841, “Foreign </a:t>
            </a:r>
            <a:r>
              <a:rPr lang="en-US" dirty="0" err="1"/>
              <a:t>Conspiriacy</a:t>
            </a:r>
            <a:r>
              <a:rPr lang="en-US" dirty="0"/>
              <a:t> Against the Liberties of the United States, p. 80</a:t>
            </a:r>
          </a:p>
        </p:txBody>
      </p:sp>
      <p:pic>
        <p:nvPicPr>
          <p:cNvPr id="4" name="Picture 3">
            <a:extLst>
              <a:ext uri="{FF2B5EF4-FFF2-40B4-BE49-F238E27FC236}">
                <a16:creationId xmlns:a16="http://schemas.microsoft.com/office/drawing/2014/main" id="{C6525046-A37B-4D1F-A414-0C957F552526}"/>
              </a:ext>
            </a:extLst>
          </p:cNvPr>
          <p:cNvPicPr>
            <a:picLocks noChangeAspect="1"/>
          </p:cNvPicPr>
          <p:nvPr/>
        </p:nvPicPr>
        <p:blipFill>
          <a:blip r:embed="rId2"/>
          <a:stretch>
            <a:fillRect/>
          </a:stretch>
        </p:blipFill>
        <p:spPr>
          <a:xfrm>
            <a:off x="8021799" y="546595"/>
            <a:ext cx="3332001" cy="4804990"/>
          </a:xfrm>
          <a:prstGeom prst="rect">
            <a:avLst/>
          </a:prstGeom>
        </p:spPr>
      </p:pic>
      <p:sp>
        <p:nvSpPr>
          <p:cNvPr id="5" name="TextBox 4">
            <a:extLst>
              <a:ext uri="{FF2B5EF4-FFF2-40B4-BE49-F238E27FC236}">
                <a16:creationId xmlns:a16="http://schemas.microsoft.com/office/drawing/2014/main" id="{B7DC424E-5E7F-4096-B514-7E50858EDF7A}"/>
              </a:ext>
            </a:extLst>
          </p:cNvPr>
          <p:cNvSpPr txBox="1"/>
          <p:nvPr/>
        </p:nvSpPr>
        <p:spPr>
          <a:xfrm>
            <a:off x="7799128" y="5603631"/>
            <a:ext cx="3900503" cy="1200329"/>
          </a:xfrm>
          <a:prstGeom prst="rect">
            <a:avLst/>
          </a:prstGeom>
          <a:noFill/>
        </p:spPr>
        <p:txBody>
          <a:bodyPr wrap="square" rtlCol="0">
            <a:spAutoFit/>
          </a:bodyPr>
          <a:lstStyle/>
          <a:p>
            <a:pPr algn="ctr"/>
            <a:r>
              <a:rPr lang="en-US" sz="3600" dirty="0"/>
              <a:t>Samuel Morse (1791-1872)</a:t>
            </a:r>
          </a:p>
        </p:txBody>
      </p:sp>
    </p:spTree>
    <p:extLst>
      <p:ext uri="{BB962C8B-B14F-4D97-AF65-F5344CB8AC3E}">
        <p14:creationId xmlns:p14="http://schemas.microsoft.com/office/powerpoint/2010/main" val="345533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BBF8-4F89-4FAF-84F2-D9728B483DE5}"/>
              </a:ext>
            </a:extLst>
          </p:cNvPr>
          <p:cNvSpPr>
            <a:spLocks noGrp="1"/>
          </p:cNvSpPr>
          <p:nvPr>
            <p:ph type="title"/>
          </p:nvPr>
        </p:nvSpPr>
        <p:spPr>
          <a:xfrm>
            <a:off x="838200" y="-291363"/>
            <a:ext cx="10515600" cy="1325563"/>
          </a:xfrm>
        </p:spPr>
        <p:txBody>
          <a:bodyPr/>
          <a:lstStyle/>
          <a:p>
            <a:pPr algn="ctr"/>
            <a:r>
              <a:rPr lang="en-US" b="1" u="sng" dirty="0"/>
              <a:t>Isaac Newton</a:t>
            </a:r>
          </a:p>
        </p:txBody>
      </p:sp>
      <p:sp>
        <p:nvSpPr>
          <p:cNvPr id="3" name="Content Placeholder 2">
            <a:extLst>
              <a:ext uri="{FF2B5EF4-FFF2-40B4-BE49-F238E27FC236}">
                <a16:creationId xmlns:a16="http://schemas.microsoft.com/office/drawing/2014/main" id="{C4D54A9D-74C5-417C-9AB4-5B3C30B1CD35}"/>
              </a:ext>
            </a:extLst>
          </p:cNvPr>
          <p:cNvSpPr>
            <a:spLocks noGrp="1"/>
          </p:cNvSpPr>
          <p:nvPr>
            <p:ph idx="1"/>
          </p:nvPr>
        </p:nvSpPr>
        <p:spPr>
          <a:xfrm>
            <a:off x="5392614" y="1034200"/>
            <a:ext cx="5961185" cy="5142763"/>
          </a:xfrm>
        </p:spPr>
        <p:txBody>
          <a:bodyPr/>
          <a:lstStyle/>
          <a:p>
            <a:pPr marL="0" indent="0">
              <a:buNone/>
            </a:pPr>
            <a:r>
              <a:rPr lang="en-US" dirty="0"/>
              <a:t>By its eyes it was a Seer; and by its mouth speaking great things and changing times and laws, it was a Prophet as well as a King. And such a Seer, a Prophet and a King, is the Church of Rome. . . With his mouth he gives laws to kings and nations as an Oracle; and pretends to Infallibility, and that his dictates are binding to the whole world—Newton, “Observations on the Prophecies of Daniel and the Apocalypse of St. John”, p. 49</a:t>
            </a:r>
          </a:p>
        </p:txBody>
      </p:sp>
      <p:pic>
        <p:nvPicPr>
          <p:cNvPr id="4" name="Picture 3">
            <a:extLst>
              <a:ext uri="{FF2B5EF4-FFF2-40B4-BE49-F238E27FC236}">
                <a16:creationId xmlns:a16="http://schemas.microsoft.com/office/drawing/2014/main" id="{537524DC-159B-448B-B2B7-74702A54A40A}"/>
              </a:ext>
            </a:extLst>
          </p:cNvPr>
          <p:cNvPicPr>
            <a:picLocks noChangeAspect="1"/>
          </p:cNvPicPr>
          <p:nvPr/>
        </p:nvPicPr>
        <p:blipFill>
          <a:blip r:embed="rId2"/>
          <a:stretch>
            <a:fillRect/>
          </a:stretch>
        </p:blipFill>
        <p:spPr>
          <a:xfrm>
            <a:off x="403713" y="1001838"/>
            <a:ext cx="4590318" cy="4149647"/>
          </a:xfrm>
          <a:prstGeom prst="rect">
            <a:avLst/>
          </a:prstGeom>
        </p:spPr>
      </p:pic>
      <p:sp>
        <p:nvSpPr>
          <p:cNvPr id="5" name="TextBox 4">
            <a:extLst>
              <a:ext uri="{FF2B5EF4-FFF2-40B4-BE49-F238E27FC236}">
                <a16:creationId xmlns:a16="http://schemas.microsoft.com/office/drawing/2014/main" id="{6B95DA7B-5AFC-46DE-8FD6-E16FB3D4F82E}"/>
              </a:ext>
            </a:extLst>
          </p:cNvPr>
          <p:cNvSpPr txBox="1"/>
          <p:nvPr/>
        </p:nvSpPr>
        <p:spPr>
          <a:xfrm>
            <a:off x="445477" y="5369169"/>
            <a:ext cx="4220308" cy="1200329"/>
          </a:xfrm>
          <a:prstGeom prst="rect">
            <a:avLst/>
          </a:prstGeom>
          <a:noFill/>
        </p:spPr>
        <p:txBody>
          <a:bodyPr wrap="square" rtlCol="0">
            <a:spAutoFit/>
          </a:bodyPr>
          <a:lstStyle/>
          <a:p>
            <a:r>
              <a:rPr lang="en-US" sz="3600" dirty="0"/>
              <a:t>Sir Isaac Newton 1643-1727</a:t>
            </a:r>
          </a:p>
        </p:txBody>
      </p:sp>
    </p:spTree>
    <p:extLst>
      <p:ext uri="{BB962C8B-B14F-4D97-AF65-F5344CB8AC3E}">
        <p14:creationId xmlns:p14="http://schemas.microsoft.com/office/powerpoint/2010/main" val="3660103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71773-A1FA-46F8-B202-7454A4425E64}"/>
              </a:ext>
            </a:extLst>
          </p:cNvPr>
          <p:cNvSpPr>
            <a:spLocks noGrp="1"/>
          </p:cNvSpPr>
          <p:nvPr>
            <p:ph idx="1"/>
          </p:nvPr>
        </p:nvSpPr>
        <p:spPr>
          <a:xfrm>
            <a:off x="351692" y="984738"/>
            <a:ext cx="7057293" cy="5192225"/>
          </a:xfrm>
        </p:spPr>
        <p:txBody>
          <a:bodyPr>
            <a:normAutofit fontScale="92500"/>
          </a:bodyPr>
          <a:lstStyle/>
          <a:p>
            <a:pPr marL="0" indent="0">
              <a:buNone/>
            </a:pPr>
            <a:r>
              <a:rPr lang="en-US" b="1" dirty="0">
                <a:solidFill>
                  <a:schemeClr val="bg1"/>
                </a:solidFill>
              </a:rPr>
              <a:t>THE VATICAN'S HOLOCAUST is not a misnomer, an accusation, and even less a speculation. It is an historical fact. Rabid nationalism and religious dogmatism were its two main ingredients. During the existence of Croatia as an independent Catholic State, over 700,000 men, women and children perished. Many were executed, tortured, died of starvation, buried alive, or were burned to death. Hundreds were forced to become Catholic. Catholic padres ran concentration camps; Catholic priests were officers of the military corps which committed such atrocities.—The Vatican’s Holocaust, 1987, p. vii</a:t>
            </a:r>
            <a:endParaRPr lang="en-US" dirty="0">
              <a:solidFill>
                <a:schemeClr val="bg1"/>
              </a:solidFill>
            </a:endParaRPr>
          </a:p>
          <a:p>
            <a:pPr marL="0" indent="0">
              <a:buNone/>
            </a:pPr>
            <a:endParaRPr lang="en-US" dirty="0">
              <a:solidFill>
                <a:schemeClr val="bg1"/>
              </a:solidFill>
            </a:endParaRPr>
          </a:p>
        </p:txBody>
      </p:sp>
      <p:pic>
        <p:nvPicPr>
          <p:cNvPr id="4" name="Picture 3">
            <a:extLst>
              <a:ext uri="{FF2B5EF4-FFF2-40B4-BE49-F238E27FC236}">
                <a16:creationId xmlns:a16="http://schemas.microsoft.com/office/drawing/2014/main" id="{82291E65-D1EE-459F-A0A6-7988AC5B3B60}"/>
              </a:ext>
            </a:extLst>
          </p:cNvPr>
          <p:cNvPicPr>
            <a:picLocks noChangeAspect="1"/>
          </p:cNvPicPr>
          <p:nvPr/>
        </p:nvPicPr>
        <p:blipFill>
          <a:blip r:embed="rId2"/>
          <a:stretch>
            <a:fillRect/>
          </a:stretch>
        </p:blipFill>
        <p:spPr>
          <a:xfrm>
            <a:off x="7645278" y="365125"/>
            <a:ext cx="3999335" cy="5386388"/>
          </a:xfrm>
          <a:prstGeom prst="rect">
            <a:avLst/>
          </a:prstGeom>
        </p:spPr>
      </p:pic>
      <p:pic>
        <p:nvPicPr>
          <p:cNvPr id="5" name="Picture 4">
            <a:extLst>
              <a:ext uri="{FF2B5EF4-FFF2-40B4-BE49-F238E27FC236}">
                <a16:creationId xmlns:a16="http://schemas.microsoft.com/office/drawing/2014/main" id="{3E818FB3-0D22-46EF-A77C-8DD04C575491}"/>
              </a:ext>
            </a:extLst>
          </p:cNvPr>
          <p:cNvPicPr>
            <a:picLocks noChangeAspect="1"/>
          </p:cNvPicPr>
          <p:nvPr/>
        </p:nvPicPr>
        <p:blipFill>
          <a:blip r:embed="rId3"/>
          <a:stretch>
            <a:fillRect/>
          </a:stretch>
        </p:blipFill>
        <p:spPr>
          <a:xfrm>
            <a:off x="0" y="16515"/>
            <a:ext cx="10516511" cy="1329043"/>
          </a:xfrm>
          <a:prstGeom prst="rect">
            <a:avLst/>
          </a:prstGeom>
        </p:spPr>
      </p:pic>
    </p:spTree>
    <p:extLst>
      <p:ext uri="{BB962C8B-B14F-4D97-AF65-F5344CB8AC3E}">
        <p14:creationId xmlns:p14="http://schemas.microsoft.com/office/powerpoint/2010/main" val="251679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405F-6BB0-4785-8860-1F8A090CB2F9}"/>
              </a:ext>
            </a:extLst>
          </p:cNvPr>
          <p:cNvSpPr>
            <a:spLocks noGrp="1"/>
          </p:cNvSpPr>
          <p:nvPr>
            <p:ph type="title"/>
          </p:nvPr>
        </p:nvSpPr>
        <p:spPr>
          <a:xfrm>
            <a:off x="838200" y="-174133"/>
            <a:ext cx="10515600" cy="1325563"/>
          </a:xfrm>
        </p:spPr>
        <p:txBody>
          <a:bodyPr/>
          <a:lstStyle/>
          <a:p>
            <a:pPr algn="ctr"/>
            <a:r>
              <a:rPr lang="en-US" b="1" u="sng" dirty="0">
                <a:solidFill>
                  <a:srgbClr val="FFFF00"/>
                </a:solidFill>
                <a:latin typeface="Baskerville Old Face" panose="02020602080505020303" pitchFamily="18" charset="0"/>
              </a:rPr>
              <a:t>Avro Manhattan</a:t>
            </a:r>
          </a:p>
        </p:txBody>
      </p:sp>
      <p:pic>
        <p:nvPicPr>
          <p:cNvPr id="4" name="Picture 3">
            <a:extLst>
              <a:ext uri="{FF2B5EF4-FFF2-40B4-BE49-F238E27FC236}">
                <a16:creationId xmlns:a16="http://schemas.microsoft.com/office/drawing/2014/main" id="{A9D00B00-8228-4E49-A0DB-27FBF70E1B1A}"/>
              </a:ext>
            </a:extLst>
          </p:cNvPr>
          <p:cNvPicPr>
            <a:picLocks noChangeAspect="1"/>
          </p:cNvPicPr>
          <p:nvPr/>
        </p:nvPicPr>
        <p:blipFill>
          <a:blip r:embed="rId2"/>
          <a:stretch>
            <a:fillRect/>
          </a:stretch>
        </p:blipFill>
        <p:spPr>
          <a:xfrm>
            <a:off x="476250" y="465626"/>
            <a:ext cx="1837592" cy="2450123"/>
          </a:xfrm>
          <a:prstGeom prst="rect">
            <a:avLst/>
          </a:prstGeom>
        </p:spPr>
      </p:pic>
      <p:pic>
        <p:nvPicPr>
          <p:cNvPr id="5" name="Picture 4">
            <a:extLst>
              <a:ext uri="{FF2B5EF4-FFF2-40B4-BE49-F238E27FC236}">
                <a16:creationId xmlns:a16="http://schemas.microsoft.com/office/drawing/2014/main" id="{17C45DD0-58AC-4B3F-B686-6F8411C73289}"/>
              </a:ext>
            </a:extLst>
          </p:cNvPr>
          <p:cNvPicPr>
            <a:picLocks noChangeAspect="1"/>
          </p:cNvPicPr>
          <p:nvPr/>
        </p:nvPicPr>
        <p:blipFill>
          <a:blip r:embed="rId3"/>
          <a:stretch>
            <a:fillRect/>
          </a:stretch>
        </p:blipFill>
        <p:spPr>
          <a:xfrm>
            <a:off x="2719934" y="766273"/>
            <a:ext cx="2051713" cy="3179518"/>
          </a:xfrm>
          <a:prstGeom prst="rect">
            <a:avLst/>
          </a:prstGeom>
        </p:spPr>
      </p:pic>
      <p:pic>
        <p:nvPicPr>
          <p:cNvPr id="6" name="Picture 5">
            <a:extLst>
              <a:ext uri="{FF2B5EF4-FFF2-40B4-BE49-F238E27FC236}">
                <a16:creationId xmlns:a16="http://schemas.microsoft.com/office/drawing/2014/main" id="{0DAA837E-0C3B-4D86-B8B8-EA54A939AF2C}"/>
              </a:ext>
            </a:extLst>
          </p:cNvPr>
          <p:cNvPicPr>
            <a:picLocks noChangeAspect="1"/>
          </p:cNvPicPr>
          <p:nvPr/>
        </p:nvPicPr>
        <p:blipFill rotWithShape="1">
          <a:blip r:embed="rId4"/>
          <a:srcRect l="20112" r="18914"/>
          <a:stretch/>
        </p:blipFill>
        <p:spPr>
          <a:xfrm>
            <a:off x="5611614" y="875200"/>
            <a:ext cx="2071807" cy="3397861"/>
          </a:xfrm>
          <a:prstGeom prst="rect">
            <a:avLst/>
          </a:prstGeom>
        </p:spPr>
      </p:pic>
      <p:pic>
        <p:nvPicPr>
          <p:cNvPr id="7" name="Picture 6">
            <a:extLst>
              <a:ext uri="{FF2B5EF4-FFF2-40B4-BE49-F238E27FC236}">
                <a16:creationId xmlns:a16="http://schemas.microsoft.com/office/drawing/2014/main" id="{BDB4546A-7245-4D48-85D8-F11B4C600DC3}"/>
              </a:ext>
            </a:extLst>
          </p:cNvPr>
          <p:cNvPicPr>
            <a:picLocks noChangeAspect="1"/>
          </p:cNvPicPr>
          <p:nvPr/>
        </p:nvPicPr>
        <p:blipFill rotWithShape="1">
          <a:blip r:embed="rId5"/>
          <a:srcRect l="7495" t="4092" r="11365" b="4339"/>
          <a:stretch/>
        </p:blipFill>
        <p:spPr>
          <a:xfrm>
            <a:off x="8625935" y="471063"/>
            <a:ext cx="2212050" cy="3328494"/>
          </a:xfrm>
          <a:prstGeom prst="rect">
            <a:avLst/>
          </a:prstGeom>
        </p:spPr>
      </p:pic>
      <p:pic>
        <p:nvPicPr>
          <p:cNvPr id="8" name="Picture 7">
            <a:extLst>
              <a:ext uri="{FF2B5EF4-FFF2-40B4-BE49-F238E27FC236}">
                <a16:creationId xmlns:a16="http://schemas.microsoft.com/office/drawing/2014/main" id="{21FCA43B-59E2-4789-A58A-E328990A8894}"/>
              </a:ext>
            </a:extLst>
          </p:cNvPr>
          <p:cNvPicPr>
            <a:picLocks noChangeAspect="1"/>
          </p:cNvPicPr>
          <p:nvPr/>
        </p:nvPicPr>
        <p:blipFill rotWithShape="1">
          <a:blip r:embed="rId6"/>
          <a:srcRect l="7990" t="2081" r="4469"/>
          <a:stretch/>
        </p:blipFill>
        <p:spPr>
          <a:xfrm>
            <a:off x="408240" y="3555508"/>
            <a:ext cx="1941505" cy="2889738"/>
          </a:xfrm>
          <a:prstGeom prst="rect">
            <a:avLst/>
          </a:prstGeom>
        </p:spPr>
      </p:pic>
      <p:pic>
        <p:nvPicPr>
          <p:cNvPr id="9" name="Picture 8">
            <a:extLst>
              <a:ext uri="{FF2B5EF4-FFF2-40B4-BE49-F238E27FC236}">
                <a16:creationId xmlns:a16="http://schemas.microsoft.com/office/drawing/2014/main" id="{4A46E317-87C2-4A76-B9EB-4A7D9FBEC11A}"/>
              </a:ext>
            </a:extLst>
          </p:cNvPr>
          <p:cNvPicPr>
            <a:picLocks noChangeAspect="1"/>
          </p:cNvPicPr>
          <p:nvPr/>
        </p:nvPicPr>
        <p:blipFill rotWithShape="1">
          <a:blip r:embed="rId7"/>
          <a:srcRect l="5262" r="16341"/>
          <a:stretch/>
        </p:blipFill>
        <p:spPr>
          <a:xfrm>
            <a:off x="9867232" y="2625237"/>
            <a:ext cx="1941505" cy="3295650"/>
          </a:xfrm>
          <a:prstGeom prst="rect">
            <a:avLst/>
          </a:prstGeom>
        </p:spPr>
      </p:pic>
      <p:pic>
        <p:nvPicPr>
          <p:cNvPr id="10" name="Picture 9">
            <a:extLst>
              <a:ext uri="{FF2B5EF4-FFF2-40B4-BE49-F238E27FC236}">
                <a16:creationId xmlns:a16="http://schemas.microsoft.com/office/drawing/2014/main" id="{74EF0DB8-4CB1-4125-9E2C-56DA21636FB4}"/>
              </a:ext>
            </a:extLst>
          </p:cNvPr>
          <p:cNvPicPr>
            <a:picLocks noChangeAspect="1"/>
          </p:cNvPicPr>
          <p:nvPr/>
        </p:nvPicPr>
        <p:blipFill>
          <a:blip r:embed="rId8"/>
          <a:stretch>
            <a:fillRect/>
          </a:stretch>
        </p:blipFill>
        <p:spPr>
          <a:xfrm>
            <a:off x="7913718" y="2972899"/>
            <a:ext cx="1762125" cy="2600325"/>
          </a:xfrm>
          <a:prstGeom prst="rect">
            <a:avLst/>
          </a:prstGeom>
        </p:spPr>
      </p:pic>
      <p:pic>
        <p:nvPicPr>
          <p:cNvPr id="11" name="Picture 10">
            <a:extLst>
              <a:ext uri="{FF2B5EF4-FFF2-40B4-BE49-F238E27FC236}">
                <a16:creationId xmlns:a16="http://schemas.microsoft.com/office/drawing/2014/main" id="{4B11F24C-D854-4C1A-9CF6-74C4995455C8}"/>
              </a:ext>
            </a:extLst>
          </p:cNvPr>
          <p:cNvPicPr>
            <a:picLocks noChangeAspect="1"/>
          </p:cNvPicPr>
          <p:nvPr/>
        </p:nvPicPr>
        <p:blipFill rotWithShape="1">
          <a:blip r:embed="rId9"/>
          <a:srcRect l="2788" t="10413" b="5216"/>
          <a:stretch/>
        </p:blipFill>
        <p:spPr>
          <a:xfrm>
            <a:off x="2502499" y="2609605"/>
            <a:ext cx="2777834" cy="4010148"/>
          </a:xfrm>
          <a:prstGeom prst="rect">
            <a:avLst/>
          </a:prstGeom>
        </p:spPr>
      </p:pic>
      <p:pic>
        <p:nvPicPr>
          <p:cNvPr id="12" name="Picture 11">
            <a:extLst>
              <a:ext uri="{FF2B5EF4-FFF2-40B4-BE49-F238E27FC236}">
                <a16:creationId xmlns:a16="http://schemas.microsoft.com/office/drawing/2014/main" id="{2769470F-8CAB-47FA-9AFB-C5079108AE30}"/>
              </a:ext>
            </a:extLst>
          </p:cNvPr>
          <p:cNvPicPr>
            <a:picLocks noChangeAspect="1"/>
          </p:cNvPicPr>
          <p:nvPr/>
        </p:nvPicPr>
        <p:blipFill rotWithShape="1">
          <a:blip r:embed="rId10"/>
          <a:srcRect l="14504" r="11905" b="8988"/>
          <a:stretch/>
        </p:blipFill>
        <p:spPr>
          <a:xfrm>
            <a:off x="5785626" y="3799557"/>
            <a:ext cx="1472008" cy="2427292"/>
          </a:xfrm>
          <a:prstGeom prst="rect">
            <a:avLst/>
          </a:prstGeom>
        </p:spPr>
      </p:pic>
    </p:spTree>
    <p:extLst>
      <p:ext uri="{BB962C8B-B14F-4D97-AF65-F5344CB8AC3E}">
        <p14:creationId xmlns:p14="http://schemas.microsoft.com/office/powerpoint/2010/main" val="2477803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9727-CC63-45DA-B02E-AF55C5ED0554}"/>
              </a:ext>
            </a:extLst>
          </p:cNvPr>
          <p:cNvSpPr>
            <a:spLocks noGrp="1"/>
          </p:cNvSpPr>
          <p:nvPr>
            <p:ph type="title"/>
          </p:nvPr>
        </p:nvSpPr>
        <p:spPr>
          <a:xfrm>
            <a:off x="838200" y="-266247"/>
            <a:ext cx="10515600" cy="1325563"/>
          </a:xfrm>
        </p:spPr>
        <p:txBody>
          <a:bodyPr/>
          <a:lstStyle/>
          <a:p>
            <a:pPr algn="ctr"/>
            <a:r>
              <a:rPr lang="en-US" b="1" dirty="0">
                <a:effectLst>
                  <a:outerShdw blurRad="38100" dist="38100" dir="2700000" algn="tl">
                    <a:srgbClr val="000000">
                      <a:alpha val="43137"/>
                    </a:srgbClr>
                  </a:outerShdw>
                </a:effectLst>
              </a:rPr>
              <a:t>Leaders…</a:t>
            </a:r>
          </a:p>
        </p:txBody>
      </p:sp>
      <p:sp>
        <p:nvSpPr>
          <p:cNvPr id="3" name="Content Placeholder 2">
            <a:extLst>
              <a:ext uri="{FF2B5EF4-FFF2-40B4-BE49-F238E27FC236}">
                <a16:creationId xmlns:a16="http://schemas.microsoft.com/office/drawing/2014/main" id="{6CD4A951-78AD-4563-B902-CB1286DA0BFC}"/>
              </a:ext>
            </a:extLst>
          </p:cNvPr>
          <p:cNvSpPr>
            <a:spLocks noGrp="1"/>
          </p:cNvSpPr>
          <p:nvPr>
            <p:ph idx="1"/>
          </p:nvPr>
        </p:nvSpPr>
        <p:spPr>
          <a:xfrm>
            <a:off x="4855029" y="1059316"/>
            <a:ext cx="6988628" cy="5450341"/>
          </a:xfrm>
        </p:spPr>
        <p:txBody>
          <a:bodyPr>
            <a:normAutofit/>
          </a:bodyPr>
          <a:lstStyle/>
          <a:p>
            <a:pPr marL="0" indent="0">
              <a:buNone/>
            </a:pPr>
            <a:r>
              <a:rPr lang="en-US" dirty="0"/>
              <a:t>John Adams: “My history of the Jesuits is not eloquently written, but it is supported by unquestionable authorities, [and] is very </a:t>
            </a:r>
            <a:r>
              <a:rPr lang="en-US" b="1" dirty="0"/>
              <a:t>particular and very horrible</a:t>
            </a:r>
            <a:r>
              <a:rPr lang="en-US" dirty="0"/>
              <a:t>. Their [the Jesuit Order’s] restoration [in 1814 by Pope Pius VII] is indeed a step toward darkness, cruelty, despotism, [and] death. … I do not like the appearance of the Jesuits. </a:t>
            </a:r>
            <a:r>
              <a:rPr lang="en-US" b="1" dirty="0"/>
              <a:t>If ever there was a body of men who merited eternal damnation on earth and in hell, it is this Society of Loyola.</a:t>
            </a:r>
            <a:r>
              <a:rPr lang="en-US" dirty="0"/>
              <a:t>“—John Adams To Thomas Jefferson, “An Inquiry Into the Assassination of Abraham Lincoln,” November 4, 1816</a:t>
            </a:r>
          </a:p>
        </p:txBody>
      </p:sp>
      <p:pic>
        <p:nvPicPr>
          <p:cNvPr id="4" name="Picture 3">
            <a:extLst>
              <a:ext uri="{FF2B5EF4-FFF2-40B4-BE49-F238E27FC236}">
                <a16:creationId xmlns:a16="http://schemas.microsoft.com/office/drawing/2014/main" id="{9EE08750-050D-4360-82A4-C54650A29B4F}"/>
              </a:ext>
            </a:extLst>
          </p:cNvPr>
          <p:cNvPicPr>
            <a:picLocks noChangeAspect="1"/>
          </p:cNvPicPr>
          <p:nvPr/>
        </p:nvPicPr>
        <p:blipFill>
          <a:blip r:embed="rId2"/>
          <a:stretch>
            <a:fillRect/>
          </a:stretch>
        </p:blipFill>
        <p:spPr>
          <a:xfrm>
            <a:off x="348342" y="396534"/>
            <a:ext cx="4223657" cy="4933999"/>
          </a:xfrm>
          <a:prstGeom prst="rect">
            <a:avLst/>
          </a:prstGeom>
        </p:spPr>
      </p:pic>
      <p:sp>
        <p:nvSpPr>
          <p:cNvPr id="5" name="TextBox 4">
            <a:extLst>
              <a:ext uri="{FF2B5EF4-FFF2-40B4-BE49-F238E27FC236}">
                <a16:creationId xmlns:a16="http://schemas.microsoft.com/office/drawing/2014/main" id="{F89EE433-0849-4019-AC4B-8D419DAF55EA}"/>
              </a:ext>
            </a:extLst>
          </p:cNvPr>
          <p:cNvSpPr txBox="1"/>
          <p:nvPr/>
        </p:nvSpPr>
        <p:spPr>
          <a:xfrm>
            <a:off x="348342" y="5432549"/>
            <a:ext cx="4176765" cy="1384995"/>
          </a:xfrm>
          <a:prstGeom prst="rect">
            <a:avLst/>
          </a:prstGeom>
          <a:noFill/>
        </p:spPr>
        <p:txBody>
          <a:bodyPr wrap="square" rtlCol="0">
            <a:spAutoFit/>
          </a:bodyPr>
          <a:lstStyle/>
          <a:p>
            <a:r>
              <a:rPr lang="en-US" sz="2800" dirty="0"/>
              <a:t>John Adams, 2</a:t>
            </a:r>
            <a:r>
              <a:rPr lang="en-US" sz="2800" baseline="30000" dirty="0"/>
              <a:t>nd</a:t>
            </a:r>
            <a:r>
              <a:rPr lang="en-US" sz="2800" dirty="0"/>
              <a:t> President of the United States from 1789-1797</a:t>
            </a:r>
          </a:p>
        </p:txBody>
      </p:sp>
    </p:spTree>
    <p:extLst>
      <p:ext uri="{BB962C8B-B14F-4D97-AF65-F5344CB8AC3E}">
        <p14:creationId xmlns:p14="http://schemas.microsoft.com/office/powerpoint/2010/main" val="56041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BF64-E285-427F-8A1A-BC7831E8FD10}"/>
              </a:ext>
            </a:extLst>
          </p:cNvPr>
          <p:cNvSpPr>
            <a:spLocks noGrp="1"/>
          </p:cNvSpPr>
          <p:nvPr>
            <p:ph type="title"/>
          </p:nvPr>
        </p:nvSpPr>
        <p:spPr>
          <a:xfrm>
            <a:off x="838200" y="-288005"/>
            <a:ext cx="10515600" cy="1325563"/>
          </a:xfrm>
        </p:spPr>
        <p:txBody>
          <a:bodyPr/>
          <a:lstStyle/>
          <a:p>
            <a:pPr algn="ctr"/>
            <a:r>
              <a:rPr lang="en-US" b="1" dirty="0">
                <a:solidFill>
                  <a:srgbClr val="C00000"/>
                </a:solidFill>
                <a:effectLst>
                  <a:outerShdw blurRad="38100" dist="38100" dir="2700000" algn="tl">
                    <a:srgbClr val="000000">
                      <a:alpha val="43137"/>
                    </a:srgbClr>
                  </a:outerShdw>
                </a:effectLst>
                <a:latin typeface="Colonna MT" panose="04020805060202030203" pitchFamily="82" charset="0"/>
              </a:rPr>
              <a:t>Napoleon Got It!!</a:t>
            </a:r>
          </a:p>
        </p:txBody>
      </p:sp>
      <p:sp>
        <p:nvSpPr>
          <p:cNvPr id="3" name="Content Placeholder 2">
            <a:extLst>
              <a:ext uri="{FF2B5EF4-FFF2-40B4-BE49-F238E27FC236}">
                <a16:creationId xmlns:a16="http://schemas.microsoft.com/office/drawing/2014/main" id="{0362E656-519E-4018-AB24-C9B234451F45}"/>
              </a:ext>
            </a:extLst>
          </p:cNvPr>
          <p:cNvSpPr>
            <a:spLocks noGrp="1"/>
          </p:cNvSpPr>
          <p:nvPr>
            <p:ph idx="1"/>
          </p:nvPr>
        </p:nvSpPr>
        <p:spPr>
          <a:xfrm>
            <a:off x="1" y="566057"/>
            <a:ext cx="8904514" cy="6291943"/>
          </a:xfrm>
        </p:spPr>
        <p:txBody>
          <a:bodyPr>
            <a:normAutofit lnSpcReduction="10000"/>
          </a:bodyPr>
          <a:lstStyle/>
          <a:p>
            <a:pPr marL="0" indent="0">
              <a:buNone/>
            </a:pPr>
            <a:r>
              <a:rPr lang="en-US" b="1" dirty="0"/>
              <a:t>The Jesuits are a military organization, not a religious order</a:t>
            </a:r>
            <a:r>
              <a:rPr lang="en-US" dirty="0"/>
              <a:t>. Their chief is a general of an army, not the mere father abbot of a monastery. And the aim of this organization is: POWER. Power in its most despotic exercise. Absolute power, universal power, power to control the world by the volition of a single man. Jesuitism is the most absolute of despotisms; and at the same time the greatest and most enormous of abuses…. The general of the Jesuits insists on being master, sovereign, over the sovereign. Wherever the Jesuits are admitted they will be masters, cost what it may. Their society is by nature dictatorial, and therefore it is the irreconcilable enemy of all constituted authority. </a:t>
            </a:r>
            <a:r>
              <a:rPr lang="en-US" b="1" dirty="0"/>
              <a:t>Every act, every crime, however atrocious, is a meritorious work, if committed for the interest of the Society of Jesuits, or by the order of the general</a:t>
            </a:r>
            <a:r>
              <a:rPr lang="en-US" dirty="0"/>
              <a:t>. — General </a:t>
            </a:r>
            <a:r>
              <a:rPr lang="en-US" dirty="0" err="1"/>
              <a:t>Montholon</a:t>
            </a:r>
            <a:r>
              <a:rPr lang="en-US" dirty="0"/>
              <a:t>, Memorial of the Captivity of Napoleon at St. Helena, pp. 62, 174</a:t>
            </a:r>
          </a:p>
          <a:p>
            <a:pPr marL="0" indent="0">
              <a:buNone/>
            </a:pPr>
            <a:endParaRPr lang="en-US" dirty="0"/>
          </a:p>
        </p:txBody>
      </p:sp>
      <p:pic>
        <p:nvPicPr>
          <p:cNvPr id="4" name="Picture 3">
            <a:extLst>
              <a:ext uri="{FF2B5EF4-FFF2-40B4-BE49-F238E27FC236}">
                <a16:creationId xmlns:a16="http://schemas.microsoft.com/office/drawing/2014/main" id="{489910FF-40E9-4512-82EC-B50493FD4FDE}"/>
              </a:ext>
            </a:extLst>
          </p:cNvPr>
          <p:cNvPicPr>
            <a:picLocks noChangeAspect="1"/>
          </p:cNvPicPr>
          <p:nvPr/>
        </p:nvPicPr>
        <p:blipFill rotWithShape="1">
          <a:blip r:embed="rId2"/>
          <a:srcRect l="19199"/>
          <a:stretch/>
        </p:blipFill>
        <p:spPr>
          <a:xfrm>
            <a:off x="8762999" y="1037558"/>
            <a:ext cx="3429000" cy="4243754"/>
          </a:xfrm>
          <a:prstGeom prst="rect">
            <a:avLst/>
          </a:prstGeom>
        </p:spPr>
      </p:pic>
    </p:spTree>
    <p:extLst>
      <p:ext uri="{BB962C8B-B14F-4D97-AF65-F5344CB8AC3E}">
        <p14:creationId xmlns:p14="http://schemas.microsoft.com/office/powerpoint/2010/main" val="2483704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C5C2-4605-4283-8634-CA55B039FE9D}"/>
              </a:ext>
            </a:extLst>
          </p:cNvPr>
          <p:cNvSpPr>
            <a:spLocks noGrp="1"/>
          </p:cNvSpPr>
          <p:nvPr>
            <p:ph type="title"/>
          </p:nvPr>
        </p:nvSpPr>
        <p:spPr>
          <a:xfrm>
            <a:off x="838200" y="-197583"/>
            <a:ext cx="10515600" cy="1325563"/>
          </a:xfrm>
        </p:spPr>
        <p:txBody>
          <a:bodyPr/>
          <a:lstStyle/>
          <a:p>
            <a:pPr algn="ctr"/>
            <a:r>
              <a:rPr lang="en-US" i="1" dirty="0">
                <a:latin typeface="Arial Black" panose="020B0A04020102020204" pitchFamily="34" charset="0"/>
              </a:rPr>
              <a:t>Hitler</a:t>
            </a:r>
          </a:p>
        </p:txBody>
      </p:sp>
      <p:sp>
        <p:nvSpPr>
          <p:cNvPr id="3" name="Content Placeholder 2">
            <a:extLst>
              <a:ext uri="{FF2B5EF4-FFF2-40B4-BE49-F238E27FC236}">
                <a16:creationId xmlns:a16="http://schemas.microsoft.com/office/drawing/2014/main" id="{7AD76C21-3B79-4CE4-B3EF-F3BD970BC97E}"/>
              </a:ext>
            </a:extLst>
          </p:cNvPr>
          <p:cNvSpPr>
            <a:spLocks noGrp="1"/>
          </p:cNvSpPr>
          <p:nvPr>
            <p:ph idx="1"/>
          </p:nvPr>
        </p:nvSpPr>
        <p:spPr>
          <a:xfrm>
            <a:off x="422032" y="4123348"/>
            <a:ext cx="10931768" cy="2488467"/>
          </a:xfrm>
        </p:spPr>
        <p:txBody>
          <a:bodyPr/>
          <a:lstStyle/>
          <a:p>
            <a:pPr marL="0" indent="0">
              <a:buNone/>
            </a:pPr>
            <a:r>
              <a:rPr lang="en-US" b="1" dirty="0"/>
              <a:t>Above all I have learned from the Jesuits</a:t>
            </a:r>
            <a:r>
              <a:rPr lang="en-US" dirty="0"/>
              <a:t>. And so did Lenin too, far as I recall. The world has never known anything quite so splendid as the hierarchical structure of </a:t>
            </a:r>
            <a:r>
              <a:rPr lang="en-US" b="1" dirty="0"/>
              <a:t>the Catholic Church</a:t>
            </a:r>
            <a:r>
              <a:rPr lang="en-US" dirty="0"/>
              <a:t>. There were quite a few things I simply appropriated from the Jesuits for the use of the Party.—Barthel, “The Jesuits: History and Legend of the Society of Jesus”, 1984, p. 266</a:t>
            </a:r>
          </a:p>
        </p:txBody>
      </p:sp>
      <p:pic>
        <p:nvPicPr>
          <p:cNvPr id="4" name="Picture 3">
            <a:extLst>
              <a:ext uri="{FF2B5EF4-FFF2-40B4-BE49-F238E27FC236}">
                <a16:creationId xmlns:a16="http://schemas.microsoft.com/office/drawing/2014/main" id="{DC693946-E3E4-4F9E-9047-2DB7FB517770}"/>
              </a:ext>
            </a:extLst>
          </p:cNvPr>
          <p:cNvPicPr>
            <a:picLocks noChangeAspect="1"/>
          </p:cNvPicPr>
          <p:nvPr/>
        </p:nvPicPr>
        <p:blipFill>
          <a:blip r:embed="rId2"/>
          <a:stretch>
            <a:fillRect/>
          </a:stretch>
        </p:blipFill>
        <p:spPr>
          <a:xfrm>
            <a:off x="2792291" y="734647"/>
            <a:ext cx="6191250" cy="3248025"/>
          </a:xfrm>
          <a:prstGeom prst="rect">
            <a:avLst/>
          </a:prstGeom>
        </p:spPr>
      </p:pic>
    </p:spTree>
    <p:extLst>
      <p:ext uri="{BB962C8B-B14F-4D97-AF65-F5344CB8AC3E}">
        <p14:creationId xmlns:p14="http://schemas.microsoft.com/office/powerpoint/2010/main" val="3381662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4C00-A79B-47C6-AC75-408AEBFACAEE}"/>
              </a:ext>
            </a:extLst>
          </p:cNvPr>
          <p:cNvSpPr>
            <a:spLocks noGrp="1"/>
          </p:cNvSpPr>
          <p:nvPr>
            <p:ph type="title"/>
          </p:nvPr>
        </p:nvSpPr>
        <p:spPr>
          <a:xfrm>
            <a:off x="1529443" y="-221226"/>
            <a:ext cx="9133114" cy="1325563"/>
          </a:xfrm>
        </p:spPr>
        <p:txBody>
          <a:bodyPr/>
          <a:lstStyle/>
          <a:p>
            <a:r>
              <a:rPr lang="en-US" dirty="0">
                <a:solidFill>
                  <a:srgbClr val="C00000"/>
                </a:solidFill>
                <a:latin typeface="Baskerville Old Face" panose="02020602080505020303" pitchFamily="18" charset="0"/>
              </a:rPr>
              <a:t>The Cloud of First Hand Witnesses….</a:t>
            </a:r>
          </a:p>
        </p:txBody>
      </p:sp>
      <p:sp>
        <p:nvSpPr>
          <p:cNvPr id="3" name="Content Placeholder 2">
            <a:extLst>
              <a:ext uri="{FF2B5EF4-FFF2-40B4-BE49-F238E27FC236}">
                <a16:creationId xmlns:a16="http://schemas.microsoft.com/office/drawing/2014/main" id="{2F117BD8-B029-4AF6-A1C9-BBDBCFFCBFAE}"/>
              </a:ext>
            </a:extLst>
          </p:cNvPr>
          <p:cNvSpPr>
            <a:spLocks noGrp="1"/>
          </p:cNvSpPr>
          <p:nvPr>
            <p:ph idx="1"/>
          </p:nvPr>
        </p:nvSpPr>
        <p:spPr>
          <a:xfrm>
            <a:off x="838200" y="1104337"/>
            <a:ext cx="5257800" cy="2667000"/>
          </a:xfrm>
        </p:spPr>
        <p:txBody>
          <a:bodyPr/>
          <a:lstStyle/>
          <a:p>
            <a:pPr marL="0" indent="0">
              <a:buNone/>
            </a:pPr>
            <a:r>
              <a:rPr lang="en-US" dirty="0"/>
              <a:t>Ex-Jesuit Priest Alberto Rivera</a:t>
            </a:r>
          </a:p>
          <a:p>
            <a:pPr marL="0" indent="0">
              <a:buNone/>
            </a:pPr>
            <a:r>
              <a:rPr lang="en-US" dirty="0"/>
              <a:t>Ex-Catholic Priest Charles </a:t>
            </a:r>
            <a:r>
              <a:rPr lang="en-US" dirty="0" err="1"/>
              <a:t>Chiniquy</a:t>
            </a:r>
            <a:endParaRPr lang="en-US" dirty="0"/>
          </a:p>
          <a:p>
            <a:pPr marL="0" indent="0">
              <a:buNone/>
            </a:pPr>
            <a:r>
              <a:rPr lang="en-US" dirty="0"/>
              <a:t>Ex-Jesuit Boyd Barret</a:t>
            </a:r>
          </a:p>
          <a:p>
            <a:pPr marL="0" indent="0">
              <a:buNone/>
            </a:pPr>
            <a:r>
              <a:rPr lang="en-US" dirty="0"/>
              <a:t>Ex-Nun M.F. </a:t>
            </a:r>
            <a:r>
              <a:rPr lang="en-US" dirty="0" err="1"/>
              <a:t>Cusak</a:t>
            </a:r>
            <a:endParaRPr lang="en-US" dirty="0"/>
          </a:p>
          <a:p>
            <a:pPr marL="0" indent="0">
              <a:buNone/>
            </a:pPr>
            <a:r>
              <a:rPr lang="en-US" dirty="0"/>
              <a:t>Ex-Priest Jeremiah Crowley</a:t>
            </a:r>
          </a:p>
        </p:txBody>
      </p:sp>
      <p:pic>
        <p:nvPicPr>
          <p:cNvPr id="4" name="Picture 3">
            <a:extLst>
              <a:ext uri="{FF2B5EF4-FFF2-40B4-BE49-F238E27FC236}">
                <a16:creationId xmlns:a16="http://schemas.microsoft.com/office/drawing/2014/main" id="{7E60344E-43CD-4D78-BA3D-0B2F706DDDCE}"/>
              </a:ext>
            </a:extLst>
          </p:cNvPr>
          <p:cNvPicPr>
            <a:picLocks noChangeAspect="1"/>
          </p:cNvPicPr>
          <p:nvPr/>
        </p:nvPicPr>
        <p:blipFill>
          <a:blip r:embed="rId2"/>
          <a:stretch>
            <a:fillRect/>
          </a:stretch>
        </p:blipFill>
        <p:spPr>
          <a:xfrm>
            <a:off x="6512379" y="1014106"/>
            <a:ext cx="1905000" cy="2667000"/>
          </a:xfrm>
          <a:prstGeom prst="rect">
            <a:avLst/>
          </a:prstGeom>
        </p:spPr>
      </p:pic>
      <p:pic>
        <p:nvPicPr>
          <p:cNvPr id="5" name="Picture 4">
            <a:extLst>
              <a:ext uri="{FF2B5EF4-FFF2-40B4-BE49-F238E27FC236}">
                <a16:creationId xmlns:a16="http://schemas.microsoft.com/office/drawing/2014/main" id="{847643F7-427F-4C20-8FC2-3C7906167C6E}"/>
              </a:ext>
            </a:extLst>
          </p:cNvPr>
          <p:cNvPicPr>
            <a:picLocks noChangeAspect="1"/>
          </p:cNvPicPr>
          <p:nvPr/>
        </p:nvPicPr>
        <p:blipFill>
          <a:blip r:embed="rId3"/>
          <a:stretch>
            <a:fillRect/>
          </a:stretch>
        </p:blipFill>
        <p:spPr>
          <a:xfrm>
            <a:off x="9073661" y="842656"/>
            <a:ext cx="2590800" cy="2838450"/>
          </a:xfrm>
          <a:prstGeom prst="rect">
            <a:avLst/>
          </a:prstGeom>
        </p:spPr>
      </p:pic>
      <p:pic>
        <p:nvPicPr>
          <p:cNvPr id="7" name="Picture 6">
            <a:extLst>
              <a:ext uri="{FF2B5EF4-FFF2-40B4-BE49-F238E27FC236}">
                <a16:creationId xmlns:a16="http://schemas.microsoft.com/office/drawing/2014/main" id="{CD21C2E7-B718-4E2F-B163-D3DEBA414653}"/>
              </a:ext>
            </a:extLst>
          </p:cNvPr>
          <p:cNvPicPr>
            <a:picLocks noChangeAspect="1"/>
          </p:cNvPicPr>
          <p:nvPr/>
        </p:nvPicPr>
        <p:blipFill>
          <a:blip r:embed="rId4"/>
          <a:stretch>
            <a:fillRect/>
          </a:stretch>
        </p:blipFill>
        <p:spPr>
          <a:xfrm>
            <a:off x="1353626" y="3973180"/>
            <a:ext cx="3945205" cy="2637058"/>
          </a:xfrm>
          <a:prstGeom prst="rect">
            <a:avLst/>
          </a:prstGeom>
        </p:spPr>
      </p:pic>
      <p:pic>
        <p:nvPicPr>
          <p:cNvPr id="8" name="Picture 7">
            <a:extLst>
              <a:ext uri="{FF2B5EF4-FFF2-40B4-BE49-F238E27FC236}">
                <a16:creationId xmlns:a16="http://schemas.microsoft.com/office/drawing/2014/main" id="{D989B197-B5BF-4BB3-A3DA-EA833B6610EA}"/>
              </a:ext>
            </a:extLst>
          </p:cNvPr>
          <p:cNvPicPr>
            <a:picLocks noChangeAspect="1"/>
          </p:cNvPicPr>
          <p:nvPr/>
        </p:nvPicPr>
        <p:blipFill rotWithShape="1">
          <a:blip r:embed="rId5"/>
          <a:srcRect b="53588"/>
          <a:stretch/>
        </p:blipFill>
        <p:spPr>
          <a:xfrm>
            <a:off x="6723255" y="3923246"/>
            <a:ext cx="3939302" cy="2662025"/>
          </a:xfrm>
          <a:prstGeom prst="rect">
            <a:avLst/>
          </a:prstGeom>
        </p:spPr>
      </p:pic>
    </p:spTree>
    <p:extLst>
      <p:ext uri="{BB962C8B-B14F-4D97-AF65-F5344CB8AC3E}">
        <p14:creationId xmlns:p14="http://schemas.microsoft.com/office/powerpoint/2010/main" val="170405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21F7-8605-4190-8446-29D9A9CD14DC}"/>
              </a:ext>
            </a:extLst>
          </p:cNvPr>
          <p:cNvSpPr>
            <a:spLocks noGrp="1"/>
          </p:cNvSpPr>
          <p:nvPr>
            <p:ph type="title"/>
          </p:nvPr>
        </p:nvSpPr>
        <p:spPr>
          <a:xfrm>
            <a:off x="838200" y="-375090"/>
            <a:ext cx="10515600" cy="1325563"/>
          </a:xfrm>
        </p:spPr>
        <p:txBody>
          <a:bodyPr/>
          <a:lstStyle/>
          <a:p>
            <a:pPr algn="ctr"/>
            <a:r>
              <a:rPr lang="en-US" dirty="0">
                <a:solidFill>
                  <a:srgbClr val="C00000"/>
                </a:solidFill>
              </a:rPr>
              <a:t>A Quick Review….</a:t>
            </a:r>
          </a:p>
        </p:txBody>
      </p:sp>
      <p:sp>
        <p:nvSpPr>
          <p:cNvPr id="3" name="Content Placeholder 2">
            <a:extLst>
              <a:ext uri="{FF2B5EF4-FFF2-40B4-BE49-F238E27FC236}">
                <a16:creationId xmlns:a16="http://schemas.microsoft.com/office/drawing/2014/main" id="{F6F19003-1808-43AB-8337-6FFDAB08C6C6}"/>
              </a:ext>
            </a:extLst>
          </p:cNvPr>
          <p:cNvSpPr>
            <a:spLocks noGrp="1"/>
          </p:cNvSpPr>
          <p:nvPr>
            <p:ph idx="1"/>
          </p:nvPr>
        </p:nvSpPr>
        <p:spPr>
          <a:xfrm>
            <a:off x="0" y="422955"/>
            <a:ext cx="12192000" cy="6435045"/>
          </a:xfrm>
        </p:spPr>
        <p:txBody>
          <a:bodyPr>
            <a:normAutofit fontScale="92500" lnSpcReduction="20000"/>
          </a:bodyPr>
          <a:lstStyle/>
          <a:p>
            <a:pPr marL="0" indent="0">
              <a:buNone/>
            </a:pPr>
            <a:r>
              <a:rPr lang="en-US" b="1" dirty="0">
                <a:solidFill>
                  <a:schemeClr val="bg1"/>
                </a:solidFill>
              </a:rPr>
              <a:t>The Papacy is the Antichrist because:</a:t>
            </a:r>
          </a:p>
          <a:p>
            <a:pPr marL="0" indent="0">
              <a:buNone/>
            </a:pPr>
            <a:r>
              <a:rPr lang="en-US" dirty="0">
                <a:solidFill>
                  <a:schemeClr val="bg1"/>
                </a:solidFill>
              </a:rPr>
              <a:t>1. Came out of Rome (Dan. 7:7, 19-20, 23-24)</a:t>
            </a:r>
          </a:p>
          <a:p>
            <a:pPr marL="0" indent="0">
              <a:buNone/>
            </a:pPr>
            <a:r>
              <a:rPr lang="en-US" dirty="0">
                <a:solidFill>
                  <a:schemeClr val="bg1"/>
                </a:solidFill>
              </a:rPr>
              <a:t>2. Persecuted saints [burned Reformers, torture] (Dan. 7:21, 25; 8:10; Rev. 13:7)</a:t>
            </a:r>
          </a:p>
          <a:p>
            <a:pPr marL="0" indent="0">
              <a:buNone/>
            </a:pPr>
            <a:r>
              <a:rPr lang="en-US" dirty="0">
                <a:solidFill>
                  <a:schemeClr val="bg1"/>
                </a:solidFill>
              </a:rPr>
              <a:t>3. Has kingly temporal power [crusades] (Dan. 7:24)</a:t>
            </a:r>
          </a:p>
          <a:p>
            <a:pPr marL="0" indent="0">
              <a:buNone/>
            </a:pPr>
            <a:r>
              <a:rPr lang="en-US" dirty="0">
                <a:solidFill>
                  <a:schemeClr val="bg1"/>
                </a:solidFill>
              </a:rPr>
              <a:t>4. Different than other temporal kings of the Roman Empire [claims spiritual authority](Dan. 7:24; 2:43)</a:t>
            </a:r>
          </a:p>
          <a:p>
            <a:pPr marL="0" indent="0">
              <a:buNone/>
            </a:pPr>
            <a:r>
              <a:rPr lang="en-US" dirty="0">
                <a:solidFill>
                  <a:schemeClr val="bg1"/>
                </a:solidFill>
              </a:rPr>
              <a:t>5. Subdues three kings/kingdoms [Ostrogoths, Vandals, </a:t>
            </a:r>
            <a:r>
              <a:rPr lang="en-US" dirty="0" err="1">
                <a:solidFill>
                  <a:schemeClr val="bg1"/>
                </a:solidFill>
              </a:rPr>
              <a:t>Heruli</a:t>
            </a:r>
            <a:r>
              <a:rPr lang="en-US" dirty="0">
                <a:solidFill>
                  <a:schemeClr val="bg1"/>
                </a:solidFill>
              </a:rPr>
              <a:t>] (Dan. 7:24)</a:t>
            </a:r>
          </a:p>
          <a:p>
            <a:pPr marL="0" indent="0">
              <a:buNone/>
            </a:pPr>
            <a:r>
              <a:rPr lang="en-US" dirty="0">
                <a:solidFill>
                  <a:schemeClr val="bg1"/>
                </a:solidFill>
              </a:rPr>
              <a:t>6. Speaks great words against God [blasphemies, claiming to be God abolishing sins] (Dan. 7:25)</a:t>
            </a:r>
          </a:p>
          <a:p>
            <a:pPr marL="0" indent="0">
              <a:buNone/>
            </a:pPr>
            <a:r>
              <a:rPr lang="en-US" dirty="0">
                <a:solidFill>
                  <a:schemeClr val="bg1"/>
                </a:solidFill>
              </a:rPr>
              <a:t>7. Changes God’s Laws and Times [Sabbath-Sunday, Catechism Commandments remove 2</a:t>
            </a:r>
            <a:r>
              <a:rPr lang="en-US" baseline="30000" dirty="0">
                <a:solidFill>
                  <a:schemeClr val="bg1"/>
                </a:solidFill>
              </a:rPr>
              <a:t>nd</a:t>
            </a:r>
            <a:r>
              <a:rPr lang="en-US" dirty="0">
                <a:solidFill>
                  <a:schemeClr val="bg1"/>
                </a:solidFill>
              </a:rPr>
              <a:t> and shorten] (Dan. 7:25)</a:t>
            </a:r>
          </a:p>
          <a:p>
            <a:pPr marL="0" indent="0">
              <a:buNone/>
            </a:pPr>
            <a:r>
              <a:rPr lang="en-US" dirty="0">
                <a:solidFill>
                  <a:schemeClr val="bg1"/>
                </a:solidFill>
              </a:rPr>
              <a:t>8. Time of complete reign = 1260 days/3-</a:t>
            </a:r>
            <a:r>
              <a:rPr lang="en-US" sz="2400" dirty="0">
                <a:solidFill>
                  <a:schemeClr val="bg1"/>
                </a:solidFill>
              </a:rPr>
              <a:t>1/2</a:t>
            </a:r>
            <a:r>
              <a:rPr lang="en-US" dirty="0">
                <a:solidFill>
                  <a:schemeClr val="bg1"/>
                </a:solidFill>
              </a:rPr>
              <a:t> years/42 months (Dan. 7:25, 12:7; Rev. 11:2, 11:3, 12:6, 12:14, 13:5)</a:t>
            </a:r>
          </a:p>
          <a:p>
            <a:pPr marL="0" indent="0">
              <a:buNone/>
            </a:pPr>
            <a:r>
              <a:rPr lang="en-US" dirty="0">
                <a:solidFill>
                  <a:schemeClr val="bg1"/>
                </a:solidFill>
              </a:rPr>
              <a:t>9. Became exceedingly great/magnifies himself [greater than Alexander, Greece or Persia] (Dan. 8:9, 11; 2 Thess. 2:4)</a:t>
            </a:r>
          </a:p>
          <a:p>
            <a:pPr marL="0" indent="0">
              <a:buNone/>
            </a:pPr>
            <a:r>
              <a:rPr lang="en-US" dirty="0">
                <a:solidFill>
                  <a:schemeClr val="bg1"/>
                </a:solidFill>
              </a:rPr>
              <a:t>10. Sanctuary in heaven is cast down [instead of looking to a heavenly ministration, there is a “new” worldly one] (Dan. 8:11)</a:t>
            </a:r>
          </a:p>
        </p:txBody>
      </p:sp>
    </p:spTree>
    <p:extLst>
      <p:ext uri="{BB962C8B-B14F-4D97-AF65-F5344CB8AC3E}">
        <p14:creationId xmlns:p14="http://schemas.microsoft.com/office/powerpoint/2010/main" val="3240424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DA8D-6006-41B4-9F07-8F119167F4C7}"/>
              </a:ext>
            </a:extLst>
          </p:cNvPr>
          <p:cNvSpPr>
            <a:spLocks noGrp="1"/>
          </p:cNvSpPr>
          <p:nvPr>
            <p:ph type="title"/>
          </p:nvPr>
        </p:nvSpPr>
        <p:spPr>
          <a:xfrm>
            <a:off x="620486" y="-200932"/>
            <a:ext cx="10515600" cy="1325563"/>
          </a:xfrm>
        </p:spPr>
        <p:txBody>
          <a:bodyPr/>
          <a:lstStyle/>
          <a:p>
            <a:pPr algn="ctr"/>
            <a:r>
              <a:rPr lang="en-US" b="1" i="1" u="sng" dirty="0">
                <a:solidFill>
                  <a:srgbClr val="002060"/>
                </a:solidFill>
                <a:effectLst>
                  <a:outerShdw blurRad="38100" dist="38100" dir="2700000" algn="tl">
                    <a:srgbClr val="000000">
                      <a:alpha val="43137"/>
                    </a:srgbClr>
                  </a:outerShdw>
                </a:effectLst>
              </a:rPr>
              <a:t>What Happened???</a:t>
            </a:r>
          </a:p>
        </p:txBody>
      </p:sp>
      <p:sp>
        <p:nvSpPr>
          <p:cNvPr id="3" name="Content Placeholder 2">
            <a:extLst>
              <a:ext uri="{FF2B5EF4-FFF2-40B4-BE49-F238E27FC236}">
                <a16:creationId xmlns:a16="http://schemas.microsoft.com/office/drawing/2014/main" id="{B3D5420D-C492-43CF-BB92-C7E85B67266B}"/>
              </a:ext>
            </a:extLst>
          </p:cNvPr>
          <p:cNvSpPr>
            <a:spLocks noGrp="1"/>
          </p:cNvSpPr>
          <p:nvPr>
            <p:ph idx="1"/>
          </p:nvPr>
        </p:nvSpPr>
        <p:spPr>
          <a:xfrm>
            <a:off x="402772" y="1062853"/>
            <a:ext cx="6537290" cy="5520471"/>
          </a:xfrm>
        </p:spPr>
        <p:txBody>
          <a:bodyPr>
            <a:normAutofit lnSpcReduction="10000"/>
          </a:bodyPr>
          <a:lstStyle/>
          <a:p>
            <a:pPr marL="0" indent="0">
              <a:buNone/>
            </a:pPr>
            <a:r>
              <a:rPr lang="en-US" dirty="0"/>
              <a:t>Francisco Ribera (1537-1591), a Jesuit priest and doctor of theology from Spain, studied diligently the prophecies concerning the Antichrist. In response to Luther and other Reformers claims that the Papacy was the Antichrist, Ribera instead reinterpreted the prophecies to look for a future figure at the end of times as the true Antichrist and one that would originate from outside the church.</a:t>
            </a:r>
          </a:p>
          <a:p>
            <a:pPr marL="0" indent="0">
              <a:buNone/>
            </a:pPr>
            <a:endParaRPr lang="en-US" dirty="0"/>
          </a:p>
          <a:p>
            <a:pPr marL="0" indent="0">
              <a:buNone/>
            </a:pPr>
            <a:r>
              <a:rPr lang="en-US" dirty="0"/>
              <a:t>(George Eldon Ladd, </a:t>
            </a:r>
            <a:r>
              <a:rPr lang="en-US" i="1" dirty="0"/>
              <a:t>The Blessed Hope. A Biblical Study of the Second Advent and Rapture</a:t>
            </a:r>
            <a:r>
              <a:rPr lang="en-US" dirty="0"/>
              <a:t> (Grand Rapids, Michigan: Eerdmans, 1956): 37-38.) </a:t>
            </a:r>
          </a:p>
        </p:txBody>
      </p:sp>
      <p:pic>
        <p:nvPicPr>
          <p:cNvPr id="4" name="Picture 3">
            <a:extLst>
              <a:ext uri="{FF2B5EF4-FFF2-40B4-BE49-F238E27FC236}">
                <a16:creationId xmlns:a16="http://schemas.microsoft.com/office/drawing/2014/main" id="{94E13D23-7059-441F-851D-D8F9B93621AD}"/>
              </a:ext>
            </a:extLst>
          </p:cNvPr>
          <p:cNvPicPr>
            <a:picLocks noChangeAspect="1"/>
          </p:cNvPicPr>
          <p:nvPr/>
        </p:nvPicPr>
        <p:blipFill>
          <a:blip r:embed="rId2"/>
          <a:stretch>
            <a:fillRect/>
          </a:stretch>
        </p:blipFill>
        <p:spPr>
          <a:xfrm>
            <a:off x="7419869" y="1124631"/>
            <a:ext cx="3933931" cy="5114110"/>
          </a:xfrm>
          <a:prstGeom prst="rect">
            <a:avLst/>
          </a:prstGeom>
        </p:spPr>
      </p:pic>
    </p:spTree>
    <p:extLst>
      <p:ext uri="{BB962C8B-B14F-4D97-AF65-F5344CB8AC3E}">
        <p14:creationId xmlns:p14="http://schemas.microsoft.com/office/powerpoint/2010/main" val="1279246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B93B2-F5BD-49FB-848E-E9E8DD51B7C7}"/>
              </a:ext>
            </a:extLst>
          </p:cNvPr>
          <p:cNvSpPr>
            <a:spLocks noGrp="1"/>
          </p:cNvSpPr>
          <p:nvPr>
            <p:ph type="title"/>
          </p:nvPr>
        </p:nvSpPr>
        <p:spPr>
          <a:xfrm>
            <a:off x="838200" y="-244471"/>
            <a:ext cx="10515600" cy="1325563"/>
          </a:xfrm>
        </p:spPr>
        <p:txBody>
          <a:bodyPr/>
          <a:lstStyle/>
          <a:p>
            <a:pPr algn="ctr"/>
            <a:r>
              <a:rPr lang="en-US" dirty="0">
                <a:latin typeface="Algerian" panose="04020705040A02060702" pitchFamily="82" charset="0"/>
              </a:rPr>
              <a:t>Another Option….</a:t>
            </a:r>
          </a:p>
        </p:txBody>
      </p:sp>
      <p:sp>
        <p:nvSpPr>
          <p:cNvPr id="3" name="Content Placeholder 2">
            <a:extLst>
              <a:ext uri="{FF2B5EF4-FFF2-40B4-BE49-F238E27FC236}">
                <a16:creationId xmlns:a16="http://schemas.microsoft.com/office/drawing/2014/main" id="{3CD4553F-0C7E-4729-93C5-D0FF58333D53}"/>
              </a:ext>
            </a:extLst>
          </p:cNvPr>
          <p:cNvSpPr>
            <a:spLocks noGrp="1"/>
          </p:cNvSpPr>
          <p:nvPr>
            <p:ph idx="1"/>
          </p:nvPr>
        </p:nvSpPr>
        <p:spPr>
          <a:xfrm>
            <a:off x="4872770" y="1081092"/>
            <a:ext cx="6481030" cy="5095871"/>
          </a:xfrm>
        </p:spPr>
        <p:txBody>
          <a:bodyPr>
            <a:normAutofit fontScale="92500"/>
          </a:bodyPr>
          <a:lstStyle/>
          <a:p>
            <a:pPr marL="0" indent="0">
              <a:buNone/>
            </a:pPr>
            <a:r>
              <a:rPr lang="en-US" dirty="0"/>
              <a:t>Luis de </a:t>
            </a:r>
            <a:r>
              <a:rPr lang="en-US" dirty="0" err="1"/>
              <a:t>Alcasar</a:t>
            </a:r>
            <a:r>
              <a:rPr lang="en-US" dirty="0"/>
              <a:t> (1554-1613) was a Jesuit scholar who also studied and reinterpreted the historical prophecies of Daniel and Revelation, putting them in the past prior to the decline of the Roman Empire. In this scenario, “Nero” was the Antichrist and the Catholic Church was the triumphant “New Jerusalem” which vanquished both spiritual and temporal enemies. This has been expanded to include Antiochus IV Epiphanes</a:t>
            </a:r>
          </a:p>
          <a:p>
            <a:pPr marL="0" indent="0">
              <a:buNone/>
            </a:pPr>
            <a:endParaRPr lang="en-US" dirty="0"/>
          </a:p>
          <a:p>
            <a:pPr marL="0" indent="0">
              <a:buNone/>
            </a:pPr>
            <a:r>
              <a:rPr lang="en-US" dirty="0"/>
              <a:t>(</a:t>
            </a:r>
            <a:r>
              <a:rPr lang="en-US" i="1" dirty="0" err="1"/>
              <a:t>Vestigatio</a:t>
            </a:r>
            <a:r>
              <a:rPr lang="en-US" i="1" dirty="0"/>
              <a:t> </a:t>
            </a:r>
            <a:r>
              <a:rPr lang="en-US" i="1" dirty="0" err="1"/>
              <a:t>arcani</a:t>
            </a:r>
            <a:r>
              <a:rPr lang="en-US" i="1" dirty="0"/>
              <a:t> </a:t>
            </a:r>
            <a:r>
              <a:rPr lang="en-US" i="1" dirty="0" err="1"/>
              <a:t>sensus</a:t>
            </a:r>
            <a:r>
              <a:rPr lang="en-US" i="1" dirty="0"/>
              <a:t> in </a:t>
            </a:r>
            <a:r>
              <a:rPr lang="en-US" i="1" dirty="0" err="1"/>
              <a:t>Apocalypsi</a:t>
            </a:r>
            <a:r>
              <a:rPr lang="en-US" dirty="0"/>
              <a:t> (1614))</a:t>
            </a:r>
          </a:p>
        </p:txBody>
      </p:sp>
      <p:pic>
        <p:nvPicPr>
          <p:cNvPr id="4" name="Picture 3">
            <a:extLst>
              <a:ext uri="{FF2B5EF4-FFF2-40B4-BE49-F238E27FC236}">
                <a16:creationId xmlns:a16="http://schemas.microsoft.com/office/drawing/2014/main" id="{1099271B-AE2F-4949-9182-32B85D81521B}"/>
              </a:ext>
            </a:extLst>
          </p:cNvPr>
          <p:cNvPicPr>
            <a:picLocks noChangeAspect="1"/>
          </p:cNvPicPr>
          <p:nvPr/>
        </p:nvPicPr>
        <p:blipFill>
          <a:blip r:embed="rId2"/>
          <a:stretch>
            <a:fillRect/>
          </a:stretch>
        </p:blipFill>
        <p:spPr>
          <a:xfrm>
            <a:off x="443645" y="948288"/>
            <a:ext cx="4034570" cy="5949596"/>
          </a:xfrm>
          <a:prstGeom prst="rect">
            <a:avLst/>
          </a:prstGeom>
        </p:spPr>
      </p:pic>
    </p:spTree>
    <p:extLst>
      <p:ext uri="{BB962C8B-B14F-4D97-AF65-F5344CB8AC3E}">
        <p14:creationId xmlns:p14="http://schemas.microsoft.com/office/powerpoint/2010/main" val="2974824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31FE-71B8-42B8-B91B-369310A16041}"/>
              </a:ext>
            </a:extLst>
          </p:cNvPr>
          <p:cNvSpPr>
            <a:spLocks noGrp="1"/>
          </p:cNvSpPr>
          <p:nvPr>
            <p:ph type="title"/>
          </p:nvPr>
        </p:nvSpPr>
        <p:spPr>
          <a:xfrm>
            <a:off x="0" y="204788"/>
            <a:ext cx="10515600" cy="1325563"/>
          </a:xfrm>
        </p:spPr>
        <p:txBody>
          <a:bodyPr/>
          <a:lstStyle/>
          <a:p>
            <a:r>
              <a:rPr lang="en-US" dirty="0"/>
              <a:t>Someone Knew This Would Happen</a:t>
            </a:r>
          </a:p>
        </p:txBody>
      </p:sp>
      <p:sp>
        <p:nvSpPr>
          <p:cNvPr id="3" name="Content Placeholder 2">
            <a:extLst>
              <a:ext uri="{FF2B5EF4-FFF2-40B4-BE49-F238E27FC236}">
                <a16:creationId xmlns:a16="http://schemas.microsoft.com/office/drawing/2014/main" id="{A435D1F6-4D22-4F06-A933-FE835A77C437}"/>
              </a:ext>
            </a:extLst>
          </p:cNvPr>
          <p:cNvSpPr>
            <a:spLocks noGrp="1"/>
          </p:cNvSpPr>
          <p:nvPr>
            <p:ph idx="1"/>
          </p:nvPr>
        </p:nvSpPr>
        <p:spPr>
          <a:xfrm>
            <a:off x="612950" y="1690688"/>
            <a:ext cx="7075714" cy="4021592"/>
          </a:xfrm>
        </p:spPr>
        <p:txBody>
          <a:bodyPr/>
          <a:lstStyle/>
          <a:p>
            <a:pPr marL="0" indent="0">
              <a:buNone/>
            </a:pPr>
            <a:r>
              <a:rPr lang="en-US" dirty="0"/>
              <a:t>Romanism is now regarded by Protestants with far greater favor than in former years. In those countries where Catholicism is not in the ascendancy, and the papists are taking a conciliatory course in order to gain influence, there is an increasing indifference concerning the doctrines that separate the reformed churches from the papal hierarchy, GC p. 563</a:t>
            </a:r>
          </a:p>
        </p:txBody>
      </p:sp>
      <p:pic>
        <p:nvPicPr>
          <p:cNvPr id="4" name="Picture 3">
            <a:extLst>
              <a:ext uri="{FF2B5EF4-FFF2-40B4-BE49-F238E27FC236}">
                <a16:creationId xmlns:a16="http://schemas.microsoft.com/office/drawing/2014/main" id="{C3F2EC73-5A26-4334-93AF-77376B61BEA5}"/>
              </a:ext>
            </a:extLst>
          </p:cNvPr>
          <p:cNvPicPr>
            <a:picLocks noChangeAspect="1"/>
          </p:cNvPicPr>
          <p:nvPr/>
        </p:nvPicPr>
        <p:blipFill>
          <a:blip r:embed="rId2"/>
          <a:stretch>
            <a:fillRect/>
          </a:stretch>
        </p:blipFill>
        <p:spPr>
          <a:xfrm>
            <a:off x="8393306" y="0"/>
            <a:ext cx="2857500" cy="4010025"/>
          </a:xfrm>
          <a:prstGeom prst="rect">
            <a:avLst/>
          </a:prstGeom>
        </p:spPr>
      </p:pic>
      <p:pic>
        <p:nvPicPr>
          <p:cNvPr id="5" name="Picture 4">
            <a:extLst>
              <a:ext uri="{FF2B5EF4-FFF2-40B4-BE49-F238E27FC236}">
                <a16:creationId xmlns:a16="http://schemas.microsoft.com/office/drawing/2014/main" id="{8C99757C-4BE9-43A1-A521-551D7AFAAA45}"/>
              </a:ext>
            </a:extLst>
          </p:cNvPr>
          <p:cNvPicPr>
            <a:picLocks noChangeAspect="1"/>
          </p:cNvPicPr>
          <p:nvPr/>
        </p:nvPicPr>
        <p:blipFill>
          <a:blip r:embed="rId3"/>
          <a:stretch>
            <a:fillRect/>
          </a:stretch>
        </p:blipFill>
        <p:spPr>
          <a:xfrm>
            <a:off x="8721550" y="4103809"/>
            <a:ext cx="2381250" cy="2695575"/>
          </a:xfrm>
          <a:prstGeom prst="rect">
            <a:avLst/>
          </a:prstGeom>
        </p:spPr>
      </p:pic>
    </p:spTree>
    <p:extLst>
      <p:ext uri="{BB962C8B-B14F-4D97-AF65-F5344CB8AC3E}">
        <p14:creationId xmlns:p14="http://schemas.microsoft.com/office/powerpoint/2010/main" val="2259360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3F455-283A-466F-BE2B-F354129E6965}"/>
              </a:ext>
            </a:extLst>
          </p:cNvPr>
          <p:cNvSpPr>
            <a:spLocks noGrp="1"/>
          </p:cNvSpPr>
          <p:nvPr>
            <p:ph idx="1"/>
          </p:nvPr>
        </p:nvSpPr>
        <p:spPr>
          <a:xfrm>
            <a:off x="0" y="304800"/>
            <a:ext cx="12191999" cy="6553200"/>
          </a:xfrm>
        </p:spPr>
        <p:txBody>
          <a:bodyPr>
            <a:normAutofit lnSpcReduction="10000"/>
          </a:bodyPr>
          <a:lstStyle/>
          <a:p>
            <a:pPr marL="0" indent="0">
              <a:buNone/>
            </a:pPr>
            <a:r>
              <a:rPr lang="en-US" dirty="0">
                <a:solidFill>
                  <a:schemeClr val="bg1"/>
                </a:solidFill>
              </a:rPr>
              <a:t>11. Cast down truth [holds tradition and Popes as higher authority than Scripture] (Dan. 8:12)</a:t>
            </a:r>
          </a:p>
          <a:p>
            <a:pPr marL="0" indent="0">
              <a:buNone/>
            </a:pPr>
            <a:r>
              <a:rPr lang="en-US" dirty="0">
                <a:solidFill>
                  <a:schemeClr val="bg1"/>
                </a:solidFill>
              </a:rPr>
              <a:t>12. Practiced falsehoods and prospered still [paganism integration] (Dan. 8:12)</a:t>
            </a:r>
          </a:p>
          <a:p>
            <a:pPr marL="0" indent="0">
              <a:buNone/>
            </a:pPr>
            <a:r>
              <a:rPr lang="en-US" dirty="0">
                <a:solidFill>
                  <a:schemeClr val="bg1"/>
                </a:solidFill>
              </a:rPr>
              <a:t>13. Revelation 13 beast described similar to terrible beast of Daniel 7 [attributes of all former beasts of Daniel] (Rev. 13:1)</a:t>
            </a:r>
          </a:p>
          <a:p>
            <a:pPr marL="0" indent="0">
              <a:buNone/>
            </a:pPr>
            <a:r>
              <a:rPr lang="en-US" dirty="0">
                <a:solidFill>
                  <a:schemeClr val="bg1"/>
                </a:solidFill>
              </a:rPr>
              <a:t>14. Has power, seat, and great authority [ex cathedra] (Rev. 13:2)</a:t>
            </a:r>
          </a:p>
          <a:p>
            <a:pPr marL="0" indent="0">
              <a:buNone/>
            </a:pPr>
            <a:r>
              <a:rPr lang="en-US" dirty="0">
                <a:solidFill>
                  <a:schemeClr val="bg1"/>
                </a:solidFill>
              </a:rPr>
              <a:t>15. Wounded to death, but healed [1798] (Rev. 13:3)</a:t>
            </a:r>
          </a:p>
          <a:p>
            <a:pPr marL="0" indent="0">
              <a:buNone/>
            </a:pPr>
            <a:r>
              <a:rPr lang="en-US" dirty="0">
                <a:solidFill>
                  <a:schemeClr val="bg1"/>
                </a:solidFill>
              </a:rPr>
              <a:t>16. World wonders after this beast [adoration, interest] (Rev. 13:3)</a:t>
            </a:r>
          </a:p>
          <a:p>
            <a:pPr marL="0" indent="0">
              <a:buNone/>
            </a:pPr>
            <a:r>
              <a:rPr lang="en-US" dirty="0">
                <a:solidFill>
                  <a:schemeClr val="bg1"/>
                </a:solidFill>
              </a:rPr>
              <a:t>17. Blasphemes God’s name, tabernacle, and dwellers of heaven (Rev. 13:6)</a:t>
            </a:r>
          </a:p>
          <a:p>
            <a:pPr marL="0" indent="0">
              <a:buNone/>
            </a:pPr>
            <a:r>
              <a:rPr lang="en-US" dirty="0">
                <a:solidFill>
                  <a:schemeClr val="bg1"/>
                </a:solidFill>
              </a:rPr>
              <a:t>18. Comes out of highly populated area or “sea” (Rev. 13:1, 17:15)</a:t>
            </a:r>
          </a:p>
          <a:p>
            <a:pPr marL="0" indent="0">
              <a:buNone/>
            </a:pPr>
            <a:r>
              <a:rPr lang="en-US" dirty="0">
                <a:solidFill>
                  <a:schemeClr val="bg1"/>
                </a:solidFill>
              </a:rPr>
              <a:t>19. Rose to power when the church “fell away” from truth (2 Thess. 2:3)</a:t>
            </a:r>
          </a:p>
          <a:p>
            <a:pPr marL="0" indent="0">
              <a:buNone/>
            </a:pPr>
            <a:r>
              <a:rPr lang="en-US" dirty="0">
                <a:solidFill>
                  <a:schemeClr val="bg1"/>
                </a:solidFill>
              </a:rPr>
              <a:t>20. Sits in the Temple of God [Church] showing himself that he is God (2 Thess. 2:4)</a:t>
            </a:r>
          </a:p>
          <a:p>
            <a:pPr marL="0" indent="0">
              <a:buNone/>
            </a:pPr>
            <a:r>
              <a:rPr lang="en-US" dirty="0">
                <a:solidFill>
                  <a:schemeClr val="bg1"/>
                </a:solidFill>
              </a:rPr>
              <a:t>21. Rules until the Lord destroys him with the brightness of His coming (2 Thess. 2:8; Dan. 7:26)</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6506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E7F389-F6F3-4A44-8BA0-8B9B7373AC60}"/>
              </a:ext>
            </a:extLst>
          </p:cNvPr>
          <p:cNvSpPr>
            <a:spLocks noGrp="1"/>
          </p:cNvSpPr>
          <p:nvPr>
            <p:ph idx="1"/>
          </p:nvPr>
        </p:nvSpPr>
        <p:spPr>
          <a:xfrm>
            <a:off x="0" y="152400"/>
            <a:ext cx="12192000" cy="6705600"/>
          </a:xfrm>
        </p:spPr>
        <p:txBody>
          <a:bodyPr>
            <a:normAutofit lnSpcReduction="10000"/>
          </a:bodyPr>
          <a:lstStyle/>
          <a:p>
            <a:pPr marL="0" indent="0">
              <a:buNone/>
            </a:pPr>
            <a:r>
              <a:rPr lang="en-US" dirty="0">
                <a:solidFill>
                  <a:schemeClr val="bg1"/>
                </a:solidFill>
              </a:rPr>
              <a:t>21. Description of a harlot [false/unfaithful church], which rides/controls the beast (Rev. 17:1, 3)</a:t>
            </a:r>
          </a:p>
          <a:p>
            <a:pPr marL="0" indent="0">
              <a:buNone/>
            </a:pPr>
            <a:r>
              <a:rPr lang="en-US" dirty="0">
                <a:solidFill>
                  <a:schemeClr val="bg1"/>
                </a:solidFill>
              </a:rPr>
              <a:t>22. Kings and Merchants are in league with this power (Rev. 17:2; 18:3, 9, 11)</a:t>
            </a:r>
          </a:p>
          <a:p>
            <a:pPr marL="0" indent="0">
              <a:buNone/>
            </a:pPr>
            <a:r>
              <a:rPr lang="en-US" dirty="0">
                <a:solidFill>
                  <a:schemeClr val="bg1"/>
                </a:solidFill>
              </a:rPr>
              <a:t>[because of this there must be a conspiracy and therefore widespread deception]</a:t>
            </a:r>
          </a:p>
          <a:p>
            <a:pPr marL="0" indent="0">
              <a:buNone/>
            </a:pPr>
            <a:r>
              <a:rPr lang="en-US" dirty="0">
                <a:solidFill>
                  <a:schemeClr val="bg1"/>
                </a:solidFill>
              </a:rPr>
              <a:t>23. Merchants made rich by her [Rothschilds] (Rev. 18:15)</a:t>
            </a:r>
          </a:p>
          <a:p>
            <a:pPr marL="0" indent="0">
              <a:buNone/>
            </a:pPr>
            <a:r>
              <a:rPr lang="en-US" dirty="0">
                <a:solidFill>
                  <a:schemeClr val="bg1"/>
                </a:solidFill>
              </a:rPr>
              <a:t>24. Blood of all slain upon the earth (Rev. 18:24)</a:t>
            </a:r>
          </a:p>
          <a:p>
            <a:pPr marL="0" indent="0">
              <a:buNone/>
            </a:pPr>
            <a:r>
              <a:rPr lang="en-US" dirty="0">
                <a:solidFill>
                  <a:schemeClr val="bg1"/>
                </a:solidFill>
              </a:rPr>
              <a:t>25. Controls the world from obscure vantage point/wilderness [Illuminati, Freemasons, Knights of Malta, Rothschilds, Eastern Star] (Rev. 17:3)</a:t>
            </a:r>
          </a:p>
          <a:p>
            <a:pPr marL="0" indent="0">
              <a:buNone/>
            </a:pPr>
            <a:r>
              <a:rPr lang="en-US" dirty="0">
                <a:solidFill>
                  <a:schemeClr val="bg1"/>
                </a:solidFill>
              </a:rPr>
              <a:t>26. Arrayed in purple and scarlet [cardinals/bishops or sin/royalty-no virtue] (Rev. 17:4)</a:t>
            </a:r>
          </a:p>
          <a:p>
            <a:pPr marL="0" indent="0">
              <a:buNone/>
            </a:pPr>
            <a:r>
              <a:rPr lang="en-US" dirty="0">
                <a:solidFill>
                  <a:schemeClr val="bg1"/>
                </a:solidFill>
              </a:rPr>
              <a:t>27. Mother church of all false churches (Rev. 17:5)</a:t>
            </a:r>
          </a:p>
          <a:p>
            <a:pPr marL="0" indent="0">
              <a:buNone/>
            </a:pPr>
            <a:r>
              <a:rPr lang="en-US" dirty="0">
                <a:solidFill>
                  <a:schemeClr val="bg1"/>
                </a:solidFill>
              </a:rPr>
              <a:t>28. Sits on seven mountains [Rome sits on 7 hills] (Rev. 17:9)</a:t>
            </a:r>
          </a:p>
          <a:p>
            <a:pPr marL="0" indent="0">
              <a:buNone/>
            </a:pPr>
            <a:r>
              <a:rPr lang="en-US" dirty="0">
                <a:solidFill>
                  <a:schemeClr val="bg1"/>
                </a:solidFill>
              </a:rPr>
              <a:t>29. Extremely ecumenical (Rev. 17:12-13)</a:t>
            </a:r>
          </a:p>
          <a:p>
            <a:pPr marL="0" indent="0">
              <a:buNone/>
            </a:pPr>
            <a:r>
              <a:rPr lang="en-US" dirty="0">
                <a:solidFill>
                  <a:schemeClr val="bg1"/>
                </a:solidFill>
              </a:rPr>
              <a:t>30. The “woman” is also a city [Rome] (Rev. 17:18)</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4558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2765-4670-4E3E-BC5F-5AC6B3F8CBDC}"/>
              </a:ext>
            </a:extLst>
          </p:cNvPr>
          <p:cNvSpPr>
            <a:spLocks noGrp="1"/>
          </p:cNvSpPr>
          <p:nvPr>
            <p:ph type="title"/>
          </p:nvPr>
        </p:nvSpPr>
        <p:spPr>
          <a:xfrm>
            <a:off x="838200" y="-243002"/>
            <a:ext cx="10515600" cy="1325563"/>
          </a:xfrm>
        </p:spPr>
        <p:txBody>
          <a:bodyPr/>
          <a:lstStyle/>
          <a:p>
            <a:pPr algn="ctr"/>
            <a:r>
              <a:rPr lang="en-US" i="1" dirty="0">
                <a:solidFill>
                  <a:srgbClr val="FF0000"/>
                </a:solidFill>
                <a:latin typeface="Aharoni" panose="02010803020104030203" pitchFamily="2" charset="-79"/>
                <a:cs typeface="Aharoni" panose="02010803020104030203" pitchFamily="2" charset="-79"/>
              </a:rPr>
              <a:t>Starting at home…</a:t>
            </a:r>
          </a:p>
        </p:txBody>
      </p:sp>
      <p:sp>
        <p:nvSpPr>
          <p:cNvPr id="3" name="Content Placeholder 2">
            <a:extLst>
              <a:ext uri="{FF2B5EF4-FFF2-40B4-BE49-F238E27FC236}">
                <a16:creationId xmlns:a16="http://schemas.microsoft.com/office/drawing/2014/main" id="{7F1FFCC0-C2A6-4B5C-A059-85742ECA56D5}"/>
              </a:ext>
            </a:extLst>
          </p:cNvPr>
          <p:cNvSpPr>
            <a:spLocks noGrp="1"/>
          </p:cNvSpPr>
          <p:nvPr>
            <p:ph idx="1"/>
          </p:nvPr>
        </p:nvSpPr>
        <p:spPr>
          <a:xfrm>
            <a:off x="272143" y="805543"/>
            <a:ext cx="11647713" cy="6357257"/>
          </a:xfrm>
        </p:spPr>
        <p:txBody>
          <a:bodyPr>
            <a:normAutofit lnSpcReduction="10000"/>
          </a:bodyPr>
          <a:lstStyle/>
          <a:p>
            <a:pPr marL="0" indent="0">
              <a:buNone/>
            </a:pPr>
            <a:r>
              <a:rPr lang="en-US" dirty="0"/>
              <a:t>Throughout Christendom, Protestantism was menaced by formidable foes. The first triumphs of the Reformation past, </a:t>
            </a:r>
            <a:r>
              <a:rPr lang="en-US" b="1" dirty="0"/>
              <a:t>Rome summoned new forces, hoping to accomplish its destruction.</a:t>
            </a:r>
            <a:r>
              <a:rPr lang="en-US" dirty="0"/>
              <a:t> At this time the order of the Jesuits was created, </a:t>
            </a:r>
            <a:r>
              <a:rPr lang="en-US" b="1" dirty="0"/>
              <a:t>the most cruel, unscrupulous, and powerful of all the champions of popery. </a:t>
            </a:r>
            <a:r>
              <a:rPr lang="en-US" b="1" u="sng" dirty="0"/>
              <a:t>Cut off from earthly ties and human interests, dead to the claims of natural affection, reason and conscience wholly silenced, they knew no rule, no tie, but that of their order, and no duty but to extend its </a:t>
            </a:r>
            <a:r>
              <a:rPr lang="en-US" b="1" u="sng" dirty="0" err="1"/>
              <a:t>power.</a:t>
            </a:r>
            <a:r>
              <a:rPr lang="en-US" dirty="0" err="1"/>
              <a:t>The</a:t>
            </a:r>
            <a:r>
              <a:rPr lang="en-US" dirty="0"/>
              <a:t> gospel of Christ had enabled its adherents to meet danger and endure suffering, undismayed by cold, hunger, toil, and poverty, to uphold the banner of truth in face of the rack, the dungeon, and the stake. </a:t>
            </a:r>
            <a:r>
              <a:rPr lang="en-US" b="1" u="sng" dirty="0"/>
              <a:t>To combat these forces</a:t>
            </a:r>
            <a:r>
              <a:rPr lang="en-US" b="1" dirty="0"/>
              <a:t>, Jesuitism inspired its followers with a fanaticism that enabled them to endure like dangers, and to </a:t>
            </a:r>
            <a:r>
              <a:rPr lang="en-US" b="1" u="sng" dirty="0"/>
              <a:t>oppose to the power of truth all the weapons of deception</a:t>
            </a:r>
            <a:r>
              <a:rPr lang="en-US" b="1" dirty="0"/>
              <a:t>. </a:t>
            </a:r>
            <a:r>
              <a:rPr lang="en-US" dirty="0"/>
              <a:t>There was </a:t>
            </a:r>
            <a:r>
              <a:rPr lang="en-US" b="1" u="sng" dirty="0"/>
              <a:t>no crime too great</a:t>
            </a:r>
            <a:r>
              <a:rPr lang="en-US" dirty="0"/>
              <a:t> for them to commit, </a:t>
            </a:r>
            <a:r>
              <a:rPr lang="en-US" b="1" u="sng" dirty="0"/>
              <a:t>no deception too base for them to practice</a:t>
            </a:r>
            <a:r>
              <a:rPr lang="en-US" dirty="0"/>
              <a:t>, </a:t>
            </a:r>
            <a:r>
              <a:rPr lang="en-US" b="1" u="sng" dirty="0"/>
              <a:t>no disguise too difficult for them to assume</a:t>
            </a:r>
            <a:r>
              <a:rPr lang="en-US" dirty="0"/>
              <a:t>. Vowed to perpetual poverty and humility, </a:t>
            </a:r>
            <a:r>
              <a:rPr lang="en-US" b="1" u="sng" dirty="0"/>
              <a:t>it was their studied aim to secure wealth and power, to be devoted to the overthrow of Protestantism, and the re-establishment of the papal supremacy</a:t>
            </a:r>
            <a:r>
              <a:rPr lang="en-US" dirty="0"/>
              <a:t>. </a:t>
            </a:r>
          </a:p>
        </p:txBody>
      </p:sp>
    </p:spTree>
    <p:extLst>
      <p:ext uri="{BB962C8B-B14F-4D97-AF65-F5344CB8AC3E}">
        <p14:creationId xmlns:p14="http://schemas.microsoft.com/office/powerpoint/2010/main" val="371481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3DD2-31A1-4538-AA77-B5FEC06F8623}"/>
              </a:ext>
            </a:extLst>
          </p:cNvPr>
          <p:cNvSpPr>
            <a:spLocks noGrp="1"/>
          </p:cNvSpPr>
          <p:nvPr>
            <p:ph type="title"/>
          </p:nvPr>
        </p:nvSpPr>
        <p:spPr>
          <a:xfrm>
            <a:off x="838200" y="-288008"/>
            <a:ext cx="10515600" cy="1325563"/>
          </a:xfrm>
        </p:spPr>
        <p:txBody>
          <a:bodyPr/>
          <a:lstStyle/>
          <a:p>
            <a:r>
              <a:rPr lang="en-US" u="sng" dirty="0">
                <a:solidFill>
                  <a:srgbClr val="7030A0"/>
                </a:solidFill>
                <a:latin typeface="Abadi" panose="020B0604020202020204" pitchFamily="34" charset="0"/>
              </a:rPr>
              <a:t>The Religionists and Theologians</a:t>
            </a:r>
          </a:p>
        </p:txBody>
      </p:sp>
      <p:sp>
        <p:nvSpPr>
          <p:cNvPr id="3" name="Content Placeholder 2">
            <a:extLst>
              <a:ext uri="{FF2B5EF4-FFF2-40B4-BE49-F238E27FC236}">
                <a16:creationId xmlns:a16="http://schemas.microsoft.com/office/drawing/2014/main" id="{98B0D4BC-971C-4553-81BC-E943C59BFE72}"/>
              </a:ext>
            </a:extLst>
          </p:cNvPr>
          <p:cNvSpPr>
            <a:spLocks noGrp="1"/>
          </p:cNvSpPr>
          <p:nvPr>
            <p:ph idx="1"/>
          </p:nvPr>
        </p:nvSpPr>
        <p:spPr>
          <a:xfrm>
            <a:off x="359229" y="1037554"/>
            <a:ext cx="5736771" cy="5597707"/>
          </a:xfrm>
        </p:spPr>
        <p:txBody>
          <a:bodyPr>
            <a:normAutofit/>
          </a:bodyPr>
          <a:lstStyle/>
          <a:p>
            <a:pPr marL="0" indent="0">
              <a:buNone/>
            </a:pPr>
            <a:r>
              <a:rPr lang="en-US" dirty="0"/>
              <a:t>The Lutheran Belief:</a:t>
            </a:r>
          </a:p>
          <a:p>
            <a:pPr marL="0" indent="0">
              <a:buNone/>
            </a:pPr>
            <a:endParaRPr lang="en-US" dirty="0"/>
          </a:p>
          <a:p>
            <a:pPr marL="0" indent="0">
              <a:buNone/>
            </a:pPr>
            <a:r>
              <a:rPr lang="en-US" dirty="0"/>
              <a:t>"nothing else than the </a:t>
            </a:r>
            <a:r>
              <a:rPr lang="en-US" b="1" dirty="0"/>
              <a:t>kingdom of Babylon and of very Antichrist</a:t>
            </a:r>
            <a:r>
              <a:rPr lang="en-US" dirty="0"/>
              <a:t>. For who is the man of sin and the son of perdition, but he who by his teaching and his ordinances increases the sin and perdition of souls in the church; while he yet sits in the church as if he were God? All these conditions have now for many ages </a:t>
            </a:r>
            <a:r>
              <a:rPr lang="en-US" b="1" u="sng" dirty="0"/>
              <a:t>been fulfilled by the papal tyranny</a:t>
            </a:r>
            <a:r>
              <a:rPr lang="en-US" dirty="0"/>
              <a:t>." </a:t>
            </a:r>
            <a:r>
              <a:rPr lang="en-US" i="1" dirty="0"/>
              <a:t>(Martin Luther, First Principles, pp. 196-197)</a:t>
            </a:r>
            <a:endParaRPr lang="en-US" dirty="0"/>
          </a:p>
        </p:txBody>
      </p:sp>
      <p:pic>
        <p:nvPicPr>
          <p:cNvPr id="4" name="Picture 3">
            <a:extLst>
              <a:ext uri="{FF2B5EF4-FFF2-40B4-BE49-F238E27FC236}">
                <a16:creationId xmlns:a16="http://schemas.microsoft.com/office/drawing/2014/main" id="{F74AABAE-BB17-43FA-97FE-DA60C6A42382}"/>
              </a:ext>
            </a:extLst>
          </p:cNvPr>
          <p:cNvPicPr>
            <a:picLocks noChangeAspect="1"/>
          </p:cNvPicPr>
          <p:nvPr/>
        </p:nvPicPr>
        <p:blipFill>
          <a:blip r:embed="rId2"/>
          <a:stretch>
            <a:fillRect/>
          </a:stretch>
        </p:blipFill>
        <p:spPr>
          <a:xfrm>
            <a:off x="6434817" y="1037555"/>
            <a:ext cx="5397954" cy="4107827"/>
          </a:xfrm>
          <a:prstGeom prst="rect">
            <a:avLst/>
          </a:prstGeom>
        </p:spPr>
      </p:pic>
      <p:sp>
        <p:nvSpPr>
          <p:cNvPr id="5" name="TextBox 4">
            <a:extLst>
              <a:ext uri="{FF2B5EF4-FFF2-40B4-BE49-F238E27FC236}">
                <a16:creationId xmlns:a16="http://schemas.microsoft.com/office/drawing/2014/main" id="{8D264153-3B08-44C3-82FC-394668A8EC5B}"/>
              </a:ext>
            </a:extLst>
          </p:cNvPr>
          <p:cNvSpPr txBox="1"/>
          <p:nvPr/>
        </p:nvSpPr>
        <p:spPr>
          <a:xfrm>
            <a:off x="6434817" y="5392615"/>
            <a:ext cx="5397954" cy="584775"/>
          </a:xfrm>
          <a:prstGeom prst="rect">
            <a:avLst/>
          </a:prstGeom>
          <a:noFill/>
        </p:spPr>
        <p:txBody>
          <a:bodyPr wrap="square" rtlCol="0">
            <a:spAutoFit/>
          </a:bodyPr>
          <a:lstStyle/>
          <a:p>
            <a:pPr algn="ctr"/>
            <a:r>
              <a:rPr lang="en-US" sz="3200" dirty="0"/>
              <a:t>Martin Luther (1483-1546)</a:t>
            </a:r>
          </a:p>
        </p:txBody>
      </p:sp>
    </p:spTree>
    <p:extLst>
      <p:ext uri="{BB962C8B-B14F-4D97-AF65-F5344CB8AC3E}">
        <p14:creationId xmlns:p14="http://schemas.microsoft.com/office/powerpoint/2010/main" val="165367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F27F-91EB-4088-B300-D5388D1C7E8F}"/>
              </a:ext>
            </a:extLst>
          </p:cNvPr>
          <p:cNvSpPr>
            <a:spLocks noGrp="1"/>
          </p:cNvSpPr>
          <p:nvPr>
            <p:ph type="title"/>
          </p:nvPr>
        </p:nvSpPr>
        <p:spPr>
          <a:xfrm>
            <a:off x="838200" y="-309788"/>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The Calvinists</a:t>
            </a:r>
          </a:p>
        </p:txBody>
      </p:sp>
      <p:sp>
        <p:nvSpPr>
          <p:cNvPr id="3" name="Content Placeholder 2">
            <a:extLst>
              <a:ext uri="{FF2B5EF4-FFF2-40B4-BE49-F238E27FC236}">
                <a16:creationId xmlns:a16="http://schemas.microsoft.com/office/drawing/2014/main" id="{5BF8C719-EA9C-4C61-B071-3CB19ACD7B26}"/>
              </a:ext>
            </a:extLst>
          </p:cNvPr>
          <p:cNvSpPr>
            <a:spLocks noGrp="1"/>
          </p:cNvSpPr>
          <p:nvPr>
            <p:ph idx="1"/>
          </p:nvPr>
        </p:nvSpPr>
        <p:spPr>
          <a:xfrm>
            <a:off x="4310743" y="870854"/>
            <a:ext cx="7598228" cy="5791200"/>
          </a:xfrm>
        </p:spPr>
        <p:txBody>
          <a:bodyPr/>
          <a:lstStyle/>
          <a:p>
            <a:pPr marL="0" indent="0">
              <a:buNone/>
            </a:pPr>
            <a:r>
              <a:rPr lang="en-US" dirty="0"/>
              <a:t>But to conclude this point in a few words: I deny that See to be Apostolical, wherein </a:t>
            </a:r>
            <a:r>
              <a:rPr lang="en-US" dirty="0" err="1"/>
              <a:t>nought</a:t>
            </a:r>
            <a:r>
              <a:rPr lang="en-US" dirty="0"/>
              <a:t> is seen but a shocking apostacy —</a:t>
            </a:r>
            <a:r>
              <a:rPr lang="en-US" dirty="0">
                <a:effectLst/>
              </a:rPr>
              <a:t> I deny him to be the vicar of Christ, who, </a:t>
            </a:r>
            <a:r>
              <a:rPr lang="en-US" b="1" dirty="0">
                <a:effectLst/>
              </a:rPr>
              <a:t>in furiously persecuting the gospel</a:t>
            </a:r>
            <a:r>
              <a:rPr lang="en-US" dirty="0">
                <a:effectLst/>
              </a:rPr>
              <a:t>, demonstrates by </a:t>
            </a:r>
            <a:r>
              <a:rPr lang="en-US" b="1" u="sng" dirty="0">
                <a:effectLst/>
              </a:rPr>
              <a:t>his conduct that he is Antichrist</a:t>
            </a:r>
            <a:r>
              <a:rPr lang="en-US" dirty="0"/>
              <a:t> —</a:t>
            </a:r>
            <a:r>
              <a:rPr lang="en-US" dirty="0">
                <a:effectLst/>
              </a:rPr>
              <a:t> I deny him to be the successor of Peter</a:t>
            </a:r>
            <a:r>
              <a:rPr lang="en-US" dirty="0"/>
              <a:t>, who is doing his utmost to demolish every edifice that Peter built — and I deny him to be the head of the Church, who by his tyranny lacerates and dismembers the Church, </a:t>
            </a:r>
            <a:r>
              <a:rPr lang="en-US" b="1" u="sng" dirty="0"/>
              <a:t>after dissevering her from Christ, her true and only Head.</a:t>
            </a:r>
            <a:r>
              <a:rPr lang="en-US" dirty="0"/>
              <a:t>—</a:t>
            </a:r>
            <a:r>
              <a:rPr lang="en-US" i="1" dirty="0"/>
              <a:t>Calvin, “Tracts and Letters” vol 1, 219-220.</a:t>
            </a:r>
            <a:endParaRPr lang="en-US" b="1" i="1" u="sng" dirty="0">
              <a:effectLst/>
            </a:endParaRPr>
          </a:p>
        </p:txBody>
      </p:sp>
      <p:pic>
        <p:nvPicPr>
          <p:cNvPr id="4" name="Picture 3">
            <a:extLst>
              <a:ext uri="{FF2B5EF4-FFF2-40B4-BE49-F238E27FC236}">
                <a16:creationId xmlns:a16="http://schemas.microsoft.com/office/drawing/2014/main" id="{0D344C66-1B5F-4FB2-90F2-7F926E0F992C}"/>
              </a:ext>
            </a:extLst>
          </p:cNvPr>
          <p:cNvPicPr>
            <a:picLocks noChangeAspect="1"/>
          </p:cNvPicPr>
          <p:nvPr/>
        </p:nvPicPr>
        <p:blipFill>
          <a:blip r:embed="rId2"/>
          <a:stretch>
            <a:fillRect/>
          </a:stretch>
        </p:blipFill>
        <p:spPr>
          <a:xfrm>
            <a:off x="0" y="870854"/>
            <a:ext cx="4161692" cy="4161692"/>
          </a:xfrm>
          <a:prstGeom prst="rect">
            <a:avLst/>
          </a:prstGeom>
        </p:spPr>
      </p:pic>
      <p:sp>
        <p:nvSpPr>
          <p:cNvPr id="5" name="TextBox 4">
            <a:extLst>
              <a:ext uri="{FF2B5EF4-FFF2-40B4-BE49-F238E27FC236}">
                <a16:creationId xmlns:a16="http://schemas.microsoft.com/office/drawing/2014/main" id="{B2093599-A188-42CF-A272-C2C459E587D5}"/>
              </a:ext>
            </a:extLst>
          </p:cNvPr>
          <p:cNvSpPr txBox="1"/>
          <p:nvPr/>
        </p:nvSpPr>
        <p:spPr>
          <a:xfrm>
            <a:off x="169984" y="5205047"/>
            <a:ext cx="3821723" cy="523220"/>
          </a:xfrm>
          <a:prstGeom prst="rect">
            <a:avLst/>
          </a:prstGeom>
          <a:noFill/>
        </p:spPr>
        <p:txBody>
          <a:bodyPr wrap="square" rtlCol="0">
            <a:spAutoFit/>
          </a:bodyPr>
          <a:lstStyle/>
          <a:p>
            <a:pPr algn="ctr"/>
            <a:r>
              <a:rPr lang="en-US" sz="2800" dirty="0"/>
              <a:t>John Calvin (1509-1564)</a:t>
            </a:r>
          </a:p>
        </p:txBody>
      </p:sp>
    </p:spTree>
    <p:extLst>
      <p:ext uri="{BB962C8B-B14F-4D97-AF65-F5344CB8AC3E}">
        <p14:creationId xmlns:p14="http://schemas.microsoft.com/office/powerpoint/2010/main" val="381279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75B3-016C-46AD-9E48-C9F5889FD9D6}"/>
              </a:ext>
            </a:extLst>
          </p:cNvPr>
          <p:cNvSpPr>
            <a:spLocks noGrp="1"/>
          </p:cNvSpPr>
          <p:nvPr>
            <p:ph type="title"/>
          </p:nvPr>
        </p:nvSpPr>
        <p:spPr>
          <a:xfrm>
            <a:off x="838200" y="-221025"/>
            <a:ext cx="10515600" cy="1325563"/>
          </a:xfrm>
        </p:spPr>
        <p:txBody>
          <a:bodyPr/>
          <a:lstStyle/>
          <a:p>
            <a:pPr algn="ctr"/>
            <a:r>
              <a:rPr lang="en-US" dirty="0">
                <a:solidFill>
                  <a:srgbClr val="FF0000"/>
                </a:solidFill>
                <a:latin typeface="Algerian" panose="04020705040A02060702" pitchFamily="82" charset="0"/>
              </a:rPr>
              <a:t>The Presbyterians</a:t>
            </a:r>
          </a:p>
        </p:txBody>
      </p:sp>
      <p:sp>
        <p:nvSpPr>
          <p:cNvPr id="3" name="Content Placeholder 2">
            <a:extLst>
              <a:ext uri="{FF2B5EF4-FFF2-40B4-BE49-F238E27FC236}">
                <a16:creationId xmlns:a16="http://schemas.microsoft.com/office/drawing/2014/main" id="{1813C09D-736C-4C64-AEA1-75241C5D98C0}"/>
              </a:ext>
            </a:extLst>
          </p:cNvPr>
          <p:cNvSpPr>
            <a:spLocks noGrp="1"/>
          </p:cNvSpPr>
          <p:nvPr>
            <p:ph idx="1"/>
          </p:nvPr>
        </p:nvSpPr>
        <p:spPr>
          <a:xfrm>
            <a:off x="298939" y="1104538"/>
            <a:ext cx="6617677" cy="5239117"/>
          </a:xfrm>
        </p:spPr>
        <p:txBody>
          <a:bodyPr/>
          <a:lstStyle/>
          <a:p>
            <a:pPr marL="0" indent="0">
              <a:buNone/>
            </a:pPr>
            <a:r>
              <a:rPr lang="en-US" dirty="0"/>
              <a:t>Yea, to speak it in plain words; lest that we submit ourselves to Satan, thinking that we submit ourselves to Jesus Christ, for, as for your Roman kirk, as it is now corrupted, and the authority thereof, whereon stands the hope of your victory, I no more doubt but that it is the synagogue of Satan, and the head thereof, called the pope, to be that man of sin, of whom the apostle speaks." </a:t>
            </a:r>
            <a:r>
              <a:rPr lang="en-US" i="1" dirty="0"/>
              <a:t>(John Knox, The History of the Reformation of Religion in Scotland, p.65)</a:t>
            </a:r>
            <a:endParaRPr lang="en-US" dirty="0"/>
          </a:p>
        </p:txBody>
      </p:sp>
      <p:pic>
        <p:nvPicPr>
          <p:cNvPr id="4" name="Picture 3">
            <a:extLst>
              <a:ext uri="{FF2B5EF4-FFF2-40B4-BE49-F238E27FC236}">
                <a16:creationId xmlns:a16="http://schemas.microsoft.com/office/drawing/2014/main" id="{A10EC856-717E-4206-BB84-40C5E5C6E58B}"/>
              </a:ext>
            </a:extLst>
          </p:cNvPr>
          <p:cNvPicPr>
            <a:picLocks noChangeAspect="1"/>
          </p:cNvPicPr>
          <p:nvPr/>
        </p:nvPicPr>
        <p:blipFill>
          <a:blip r:embed="rId2"/>
          <a:stretch>
            <a:fillRect/>
          </a:stretch>
        </p:blipFill>
        <p:spPr>
          <a:xfrm>
            <a:off x="7455877" y="797169"/>
            <a:ext cx="3987761" cy="4607169"/>
          </a:xfrm>
          <a:prstGeom prst="rect">
            <a:avLst/>
          </a:prstGeom>
        </p:spPr>
      </p:pic>
      <p:sp>
        <p:nvSpPr>
          <p:cNvPr id="5" name="TextBox 4">
            <a:extLst>
              <a:ext uri="{FF2B5EF4-FFF2-40B4-BE49-F238E27FC236}">
                <a16:creationId xmlns:a16="http://schemas.microsoft.com/office/drawing/2014/main" id="{4AD1B9CB-9D9A-4A2C-AA55-A54F5CC17CDC}"/>
              </a:ext>
            </a:extLst>
          </p:cNvPr>
          <p:cNvSpPr txBox="1"/>
          <p:nvPr/>
        </p:nvSpPr>
        <p:spPr>
          <a:xfrm>
            <a:off x="7141327" y="5697415"/>
            <a:ext cx="4751734" cy="584775"/>
          </a:xfrm>
          <a:prstGeom prst="rect">
            <a:avLst/>
          </a:prstGeom>
          <a:noFill/>
        </p:spPr>
        <p:txBody>
          <a:bodyPr wrap="square" rtlCol="0">
            <a:spAutoFit/>
          </a:bodyPr>
          <a:lstStyle/>
          <a:p>
            <a:pPr algn="ctr"/>
            <a:r>
              <a:rPr lang="en-US" sz="3200" dirty="0"/>
              <a:t>John Knox (1505-1572</a:t>
            </a:r>
          </a:p>
        </p:txBody>
      </p:sp>
    </p:spTree>
    <p:extLst>
      <p:ext uri="{BB962C8B-B14F-4D97-AF65-F5344CB8AC3E}">
        <p14:creationId xmlns:p14="http://schemas.microsoft.com/office/powerpoint/2010/main" val="293163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2F7A-8F31-4FC3-87AF-9423D19749C5}"/>
              </a:ext>
            </a:extLst>
          </p:cNvPr>
          <p:cNvSpPr>
            <a:spLocks noGrp="1"/>
          </p:cNvSpPr>
          <p:nvPr>
            <p:ph type="title"/>
          </p:nvPr>
        </p:nvSpPr>
        <p:spPr>
          <a:xfrm>
            <a:off x="838200" y="-244470"/>
            <a:ext cx="10515600" cy="1325563"/>
          </a:xfrm>
        </p:spPr>
        <p:txBody>
          <a:bodyPr/>
          <a:lstStyle/>
          <a:p>
            <a:r>
              <a:rPr lang="en-US" i="1" u="sng" dirty="0">
                <a:solidFill>
                  <a:srgbClr val="002060"/>
                </a:solidFill>
                <a:effectLst>
                  <a:outerShdw blurRad="38100" dist="38100" dir="2700000" algn="tl">
                    <a:srgbClr val="000000">
                      <a:alpha val="43137"/>
                    </a:srgbClr>
                  </a:outerShdw>
                </a:effectLst>
                <a:latin typeface="Baskerville Old Face" panose="02020602080505020303" pitchFamily="18" charset="0"/>
              </a:rPr>
              <a:t>The Methodists</a:t>
            </a:r>
          </a:p>
        </p:txBody>
      </p:sp>
      <p:sp>
        <p:nvSpPr>
          <p:cNvPr id="3" name="Content Placeholder 2">
            <a:extLst>
              <a:ext uri="{FF2B5EF4-FFF2-40B4-BE49-F238E27FC236}">
                <a16:creationId xmlns:a16="http://schemas.microsoft.com/office/drawing/2014/main" id="{699E316E-1071-4BF3-980E-F2655808335D}"/>
              </a:ext>
            </a:extLst>
          </p:cNvPr>
          <p:cNvSpPr>
            <a:spLocks noGrp="1"/>
          </p:cNvSpPr>
          <p:nvPr>
            <p:ph idx="1"/>
          </p:nvPr>
        </p:nvSpPr>
        <p:spPr>
          <a:xfrm>
            <a:off x="0" y="696686"/>
            <a:ext cx="9383486" cy="6161314"/>
          </a:xfrm>
        </p:spPr>
        <p:txBody>
          <a:bodyPr>
            <a:normAutofit fontScale="92500"/>
          </a:bodyPr>
          <a:lstStyle/>
          <a:p>
            <a:pPr marL="0" indent="0">
              <a:buNone/>
            </a:pPr>
            <a:r>
              <a:rPr lang="en-US" b="1" dirty="0"/>
              <a:t>The man of sin, the son of perdition– …in many respects, the Pope has an indisputable claim to those titles</a:t>
            </a:r>
            <a:r>
              <a:rPr lang="en-US" dirty="0"/>
              <a:t>.  He is, in an emphatical sense, the man of sin, as he increases all manner of sin above measure.  And he is, too, properly styled, the son of perdition, as he has </a:t>
            </a:r>
            <a:r>
              <a:rPr lang="en-US" b="1" dirty="0"/>
              <a:t>caused the death of numberless multitudes, </a:t>
            </a:r>
            <a:r>
              <a:rPr lang="en-US" b="1" u="sng" dirty="0"/>
              <a:t>both of his opposers and followers</a:t>
            </a:r>
            <a:r>
              <a:rPr lang="en-US" b="1" dirty="0"/>
              <a:t>, destroyed innumerable souls,</a:t>
            </a:r>
            <a:r>
              <a:rPr lang="en-US" dirty="0"/>
              <a:t> and will himself perish everlastingly.  He it is that opposes himself to the emperor, once his rightful sovereign; and that exalts himself above all that is called God, or that is worshipped, commanding angels, and putting kings under his feet, both of whom are called gods in scripture; claiming the highest power, the highest honor; suffering himself, not once only, to be styled God or vice-god.  Indeed no less is implied in his ordinary title, “Most Holy Lord,” or, “Most Holy Father.”  So that he sits enthroned in the temple of God – Mentioned Rev. 11:1.  Declaring himself that he is God, claiming the prerogatives which belong to God alone.—</a:t>
            </a:r>
            <a:r>
              <a:rPr lang="en-US" i="1" dirty="0"/>
              <a:t>Explanatory Notes Upon the New Testament, p. 216)</a:t>
            </a:r>
          </a:p>
        </p:txBody>
      </p:sp>
      <p:pic>
        <p:nvPicPr>
          <p:cNvPr id="4" name="Picture 3">
            <a:extLst>
              <a:ext uri="{FF2B5EF4-FFF2-40B4-BE49-F238E27FC236}">
                <a16:creationId xmlns:a16="http://schemas.microsoft.com/office/drawing/2014/main" id="{F264A014-A289-492F-BD46-9756EE93D8FB}"/>
              </a:ext>
            </a:extLst>
          </p:cNvPr>
          <p:cNvPicPr>
            <a:picLocks noChangeAspect="1"/>
          </p:cNvPicPr>
          <p:nvPr/>
        </p:nvPicPr>
        <p:blipFill>
          <a:blip r:embed="rId2"/>
          <a:stretch>
            <a:fillRect/>
          </a:stretch>
        </p:blipFill>
        <p:spPr>
          <a:xfrm>
            <a:off x="9383486" y="1016616"/>
            <a:ext cx="2276475" cy="3238500"/>
          </a:xfrm>
          <a:prstGeom prst="rect">
            <a:avLst/>
          </a:prstGeom>
        </p:spPr>
      </p:pic>
      <p:sp>
        <p:nvSpPr>
          <p:cNvPr id="5" name="TextBox 4">
            <a:extLst>
              <a:ext uri="{FF2B5EF4-FFF2-40B4-BE49-F238E27FC236}">
                <a16:creationId xmlns:a16="http://schemas.microsoft.com/office/drawing/2014/main" id="{FC236634-93C9-442D-AB27-E4D2D030143B}"/>
              </a:ext>
            </a:extLst>
          </p:cNvPr>
          <p:cNvSpPr txBox="1"/>
          <p:nvPr/>
        </p:nvSpPr>
        <p:spPr>
          <a:xfrm>
            <a:off x="9383486" y="4506686"/>
            <a:ext cx="2276475" cy="1077218"/>
          </a:xfrm>
          <a:prstGeom prst="rect">
            <a:avLst/>
          </a:prstGeom>
          <a:noFill/>
        </p:spPr>
        <p:txBody>
          <a:bodyPr wrap="square" rtlCol="0">
            <a:spAutoFit/>
          </a:bodyPr>
          <a:lstStyle/>
          <a:p>
            <a:r>
              <a:rPr lang="en-US" sz="3200" dirty="0"/>
              <a:t>John Wesley (1703-1791)</a:t>
            </a:r>
          </a:p>
        </p:txBody>
      </p:sp>
    </p:spTree>
    <p:extLst>
      <p:ext uri="{BB962C8B-B14F-4D97-AF65-F5344CB8AC3E}">
        <p14:creationId xmlns:p14="http://schemas.microsoft.com/office/powerpoint/2010/main" val="3667389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2568</Words>
  <Application>Microsoft Office PowerPoint</Application>
  <PresentationFormat>Widescreen</PresentationFormat>
  <Paragraphs>89</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Abadi</vt:lpstr>
      <vt:lpstr>Aharoni</vt:lpstr>
      <vt:lpstr>Algerian</vt:lpstr>
      <vt:lpstr>Arial</vt:lpstr>
      <vt:lpstr>Arial Black</vt:lpstr>
      <vt:lpstr>Baskerville Old Face</vt:lpstr>
      <vt:lpstr>Calibri</vt:lpstr>
      <vt:lpstr>Calibri Light</vt:lpstr>
      <vt:lpstr>Castellar</vt:lpstr>
      <vt:lpstr>Colonna MT</vt:lpstr>
      <vt:lpstr>Office Theme</vt:lpstr>
      <vt:lpstr>Everyone Knows…</vt:lpstr>
      <vt:lpstr>A Quick Review….</vt:lpstr>
      <vt:lpstr>PowerPoint Presentation</vt:lpstr>
      <vt:lpstr>PowerPoint Presentation</vt:lpstr>
      <vt:lpstr>Starting at home…</vt:lpstr>
      <vt:lpstr>The Religionists and Theologians</vt:lpstr>
      <vt:lpstr>The Calvinists</vt:lpstr>
      <vt:lpstr>The Presbyterians</vt:lpstr>
      <vt:lpstr>The Methodists</vt:lpstr>
      <vt:lpstr>Anglicans</vt:lpstr>
      <vt:lpstr>Baptists</vt:lpstr>
      <vt:lpstr>The Scholars…</vt:lpstr>
      <vt:lpstr>Isaac Newton</vt:lpstr>
      <vt:lpstr>PowerPoint Presentation</vt:lpstr>
      <vt:lpstr>Avro Manhattan</vt:lpstr>
      <vt:lpstr>Leaders…</vt:lpstr>
      <vt:lpstr>Napoleon Got It!!</vt:lpstr>
      <vt:lpstr>Hitler</vt:lpstr>
      <vt:lpstr>The Cloud of First Hand Witnesses….</vt:lpstr>
      <vt:lpstr>What Happened???</vt:lpstr>
      <vt:lpstr>Another Option….</vt:lpstr>
      <vt:lpstr>Someone Knew This Would Happen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cp:lastModifiedBy>
  <cp:revision>31</cp:revision>
  <dcterms:created xsi:type="dcterms:W3CDTF">2018-06-01T21:01:31Z</dcterms:created>
  <dcterms:modified xsi:type="dcterms:W3CDTF">2018-06-02T01:10:23Z</dcterms:modified>
</cp:coreProperties>
</file>