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68" r:id="rId15"/>
    <p:sldId id="275"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5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BF239A-7775-44F6-8357-DFDF7E6DE807}" type="datetimeFigureOut">
              <a:rPr lang="en-US" smtClean="0"/>
              <a:pPr/>
              <a:t>5/2/2011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F21D4-B82E-46EA-9709-069F2C5F55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F21D4-B82E-46EA-9709-069F2C5F55D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07B3B5-2F97-4DCC-A2A7-46C18A5B594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7B3B5-2F97-4DCC-A2A7-46C18A5B594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7B3B5-2F97-4DCC-A2A7-46C18A5B594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7B3B5-2F97-4DCC-A2A7-46C18A5B594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7B3B5-2F97-4DCC-A2A7-46C18A5B594F}"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07B3B5-2F97-4DCC-A2A7-46C18A5B594F}"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07B3B5-2F97-4DCC-A2A7-46C18A5B594F}" type="datetimeFigureOut">
              <a:rPr lang="en-US" smtClean="0"/>
              <a:pPr/>
              <a:t>5/2/2011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07B3B5-2F97-4DCC-A2A7-46C18A5B594F}" type="datetimeFigureOut">
              <a:rPr lang="en-US" smtClean="0"/>
              <a:pPr/>
              <a:t>5/2/2011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7B3B5-2F97-4DCC-A2A7-46C18A5B594F}" type="datetimeFigureOut">
              <a:rPr lang="en-US" smtClean="0"/>
              <a:pPr/>
              <a:t>5/2/2011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7B3B5-2F97-4DCC-A2A7-46C18A5B594F}"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7B3B5-2F97-4DCC-A2A7-46C18A5B594F}"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75B7E-4292-48C1-9899-302716EFEB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7B3B5-2F97-4DCC-A2A7-46C18A5B594F}" type="datetimeFigureOut">
              <a:rPr lang="en-US" smtClean="0"/>
              <a:pPr/>
              <a:t>5/2/2011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75B7E-4292-48C1-9899-302716EFEB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Oral_Torah" TargetMode="External"/><Relationship Id="rId2" Type="http://schemas.openxmlformats.org/officeDocument/2006/relationships/hyperlink" Target="http://bibref.hebtools.com/?book=%20Leviticus&amp;verse=23:27&amp;src=HE" TargetMode="External"/><Relationship Id="rId1" Type="http://schemas.openxmlformats.org/officeDocument/2006/relationships/slideLayout" Target="../slideLayouts/slideLayout2.xml"/><Relationship Id="rId6" Type="http://schemas.openxmlformats.org/officeDocument/2006/relationships/hyperlink" Target="http://en.wikipedia.org/wiki/Sexual_intercourse" TargetMode="External"/><Relationship Id="rId5" Type="http://schemas.openxmlformats.org/officeDocument/2006/relationships/hyperlink" Target="http://en.wikipedia.org/wiki/Washing" TargetMode="External"/><Relationship Id="rId4" Type="http://schemas.openxmlformats.org/officeDocument/2006/relationships/hyperlink" Target="http://en.wikipedia.org/wiki/Bath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ingjamesbibleonline.org/Leviticus-16-3/" TargetMode="External"/><Relationship Id="rId2" Type="http://schemas.openxmlformats.org/officeDocument/2006/relationships/hyperlink" Target="http://www.kingjamesbibleonline.org/Leviticus-16-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kingjamesbibleonline.org/Leviticus-16-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ristcenteredmall.com/kids/encyclopedia/n-s.ht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Repentance_in_Judaism" TargetMode="External"/><Relationship Id="rId7" Type="http://schemas.openxmlformats.org/officeDocument/2006/relationships/image" Target="../media/image4.png"/><Relationship Id="rId2" Type="http://schemas.openxmlformats.org/officeDocument/2006/relationships/hyperlink" Target="http://en.wikipedia.org/wiki/Atonement_in_Judaism" TargetMode="External"/><Relationship Id="rId1" Type="http://schemas.openxmlformats.org/officeDocument/2006/relationships/slideLayout" Target="../slideLayouts/slideLayout4.xml"/><Relationship Id="rId6" Type="http://schemas.openxmlformats.org/officeDocument/2006/relationships/hyperlink" Target="http://en.wikipedia.org/wiki/Rosh_Hashanah" TargetMode="External"/><Relationship Id="rId5" Type="http://schemas.openxmlformats.org/officeDocument/2006/relationships/hyperlink" Target="http://en.wikipedia.org/wiki/Book_of_Life" TargetMode="External"/><Relationship Id="rId4" Type="http://schemas.openxmlformats.org/officeDocument/2006/relationships/hyperlink" Target="http://en.wikipedia.org/wiki/Names_of_God_in_Judais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judaism.about.com/od/highholidays/g/tendays.htm" TargetMode="External"/><Relationship Id="rId2" Type="http://schemas.openxmlformats.org/officeDocument/2006/relationships/hyperlink" Target="http://christianity.about.com/od/biblefeastsandholidays/p/feastoftrumpets.htm" TargetMode="External"/><Relationship Id="rId1" Type="http://schemas.openxmlformats.org/officeDocument/2006/relationships/slideLayout" Target="../slideLayouts/slideLayout4.xml"/><Relationship Id="rId4" Type="http://schemas.openxmlformats.org/officeDocument/2006/relationships/hyperlink" Target="http://christianity.about.com/od/whatdoesthebiblesay/a/spiritualfasting.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The Day of Atonement</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0070C0"/>
                </a:solidFill>
              </a:rPr>
              <a:t>The Day of Judgment</a:t>
            </a:r>
            <a:endParaRPr lang="en-US" u="sng"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Some Add </a:t>
            </a:r>
            <a:r>
              <a:rPr lang="en-US" u="sng" dirty="0" err="1" smtClean="0">
                <a:solidFill>
                  <a:srgbClr val="FF0000"/>
                </a:solidFill>
                <a:latin typeface="Algerian" pitchFamily="82" charset="0"/>
              </a:rPr>
              <a:t>ons</a:t>
            </a:r>
            <a:r>
              <a:rPr lang="en-US" u="sng" dirty="0" smtClean="0">
                <a:solidFill>
                  <a:srgbClr val="FF0000"/>
                </a:solidFill>
                <a:latin typeface="Algerian" pitchFamily="82" charset="0"/>
              </a:rPr>
              <a:t>!</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1371600"/>
            <a:ext cx="9144000" cy="5486400"/>
          </a:xfrm>
        </p:spPr>
        <p:txBody>
          <a:bodyPr>
            <a:normAutofit fontScale="85000" lnSpcReduction="20000"/>
          </a:bodyPr>
          <a:lstStyle/>
          <a:p>
            <a:r>
              <a:rPr lang="en-US" dirty="0" smtClean="0"/>
              <a:t>Every Feast had a ceremonial sabbath connected to it.  However, the ceremonial sabbath connected to the day of atonement was known as the ‘Sabbath of sabbaths.’</a:t>
            </a:r>
          </a:p>
          <a:p>
            <a:r>
              <a:rPr lang="en-US" dirty="0" smtClean="0"/>
              <a:t>It calls it the Sabbath of Sabbaths and a day upon which one must afflict one's soul.</a:t>
            </a:r>
          </a:p>
          <a:p>
            <a:r>
              <a:rPr lang="en-US" dirty="0" smtClean="0">
                <a:hlinkClick r:id="rId2"/>
              </a:rPr>
              <a:t>Leviticus 23:27</a:t>
            </a:r>
            <a:r>
              <a:rPr lang="en-US" dirty="0" smtClean="0"/>
              <a:t> decrees that Yom Kippur is a strict day of rest.</a:t>
            </a:r>
          </a:p>
          <a:p>
            <a:r>
              <a:rPr lang="en-US" dirty="0" smtClean="0"/>
              <a:t>Five additional prohibitions are traditionally observed, as detailed in the </a:t>
            </a:r>
            <a:r>
              <a:rPr lang="en-US" dirty="0" smtClean="0">
                <a:hlinkClick r:id="rId3" tooltip="Oral Torah"/>
              </a:rPr>
              <a:t>Jewish oral tradition</a:t>
            </a:r>
            <a:r>
              <a:rPr lang="en-US" dirty="0" smtClean="0"/>
              <a:t>:</a:t>
            </a:r>
          </a:p>
          <a:p>
            <a:r>
              <a:rPr lang="en-US" dirty="0" smtClean="0"/>
              <a:t>No eating and drinking</a:t>
            </a:r>
          </a:p>
          <a:p>
            <a:r>
              <a:rPr lang="en-US" dirty="0" smtClean="0"/>
              <a:t>No wearing of leather shoes</a:t>
            </a:r>
          </a:p>
          <a:p>
            <a:r>
              <a:rPr lang="en-US" dirty="0" smtClean="0"/>
              <a:t>No </a:t>
            </a:r>
            <a:r>
              <a:rPr lang="en-US" dirty="0" smtClean="0">
                <a:hlinkClick r:id="rId4" tooltip="Bathing"/>
              </a:rPr>
              <a:t>bathing</a:t>
            </a:r>
            <a:r>
              <a:rPr lang="en-US" dirty="0" smtClean="0"/>
              <a:t> or </a:t>
            </a:r>
            <a:r>
              <a:rPr lang="en-US" dirty="0" smtClean="0">
                <a:hlinkClick r:id="rId5" tooltip="Washing"/>
              </a:rPr>
              <a:t>washing</a:t>
            </a:r>
            <a:endParaRPr lang="en-US" dirty="0" smtClean="0"/>
          </a:p>
          <a:p>
            <a:r>
              <a:rPr lang="en-US" dirty="0" smtClean="0"/>
              <a:t>No anointing oneself with perfumes or lotions</a:t>
            </a:r>
          </a:p>
          <a:p>
            <a:r>
              <a:rPr lang="en-US" dirty="0" smtClean="0"/>
              <a:t>No </a:t>
            </a:r>
            <a:r>
              <a:rPr lang="en-US" dirty="0" smtClean="0">
                <a:hlinkClick r:id="rId6" tooltip="Sexual intercourse"/>
              </a:rPr>
              <a:t>marital relations</a:t>
            </a:r>
            <a:endParaRPr lang="en-US" dirty="0" smtClean="0"/>
          </a:p>
          <a:p>
            <a:r>
              <a:rPr lang="en-US" u="sng" dirty="0" smtClean="0">
                <a:solidFill>
                  <a:srgbClr val="FF0000"/>
                </a:solidFill>
              </a:rPr>
              <a:t>Extremes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Uniqueness of ‘The Day’</a:t>
            </a:r>
            <a:endParaRPr lang="en-US" u="sng" dirty="0">
              <a:solidFill>
                <a:srgbClr val="002060"/>
              </a:solidFill>
            </a:endParaRPr>
          </a:p>
        </p:txBody>
      </p:sp>
      <p:sp>
        <p:nvSpPr>
          <p:cNvPr id="3" name="Content Placeholder 2"/>
          <p:cNvSpPr>
            <a:spLocks noGrp="1"/>
          </p:cNvSpPr>
          <p:nvPr>
            <p:ph sz="half" idx="1"/>
          </p:nvPr>
        </p:nvSpPr>
        <p:spPr>
          <a:xfrm>
            <a:off x="0" y="1143000"/>
            <a:ext cx="4572000" cy="5715000"/>
          </a:xfrm>
        </p:spPr>
        <p:txBody>
          <a:bodyPr>
            <a:normAutofit lnSpcReduction="10000"/>
          </a:bodyPr>
          <a:lstStyle/>
          <a:p>
            <a:r>
              <a:rPr lang="en-US" dirty="0" smtClean="0"/>
              <a:t>1.  The only day the high priest went into the Most Holy Place.</a:t>
            </a:r>
          </a:p>
          <a:p>
            <a:r>
              <a:rPr lang="en-US" dirty="0" smtClean="0"/>
              <a:t>2.  The only day the high priest only wore his linen clothes instead of his daily attire/regalia.</a:t>
            </a:r>
          </a:p>
          <a:p>
            <a:r>
              <a:rPr lang="en-US" dirty="0" smtClean="0"/>
              <a:t>3.  The only that mediation was for cleansing and not for forgiveness.</a:t>
            </a:r>
          </a:p>
          <a:p>
            <a:r>
              <a:rPr lang="en-US" dirty="0" smtClean="0"/>
              <a:t>4.  The only day that sin was removed and not placed in the sanctuary.</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u="sng" dirty="0" smtClean="0">
                <a:solidFill>
                  <a:srgbClr val="002060"/>
                </a:solidFill>
                <a:latin typeface="Algerian" pitchFamily="82" charset="0"/>
              </a:rPr>
              <a:t>Why a Day of Atonement?</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1143000"/>
            <a:ext cx="4495800" cy="5715000"/>
          </a:xfrm>
        </p:spPr>
        <p:txBody>
          <a:bodyPr>
            <a:normAutofit fontScale="85000" lnSpcReduction="20000"/>
          </a:bodyPr>
          <a:lstStyle/>
          <a:p>
            <a:r>
              <a:rPr lang="en-US" dirty="0" smtClean="0"/>
              <a:t>In the daily service, a person received forgiveness for their sins.  Their sin was transferred to the sanctuary.  They were forgiven; God’s entire government is built on this fact.  When anyone comes to God thru the merits of Christ and asks for forgiveness, God’s character of justice must forgive.  Why was it necessary for a Day of Atonement?  Why was it necessary for a future day of Atonement/Judgment if a person had already been forgiven.  The answer to this unlocks one of the most beautiful aspects of the entire salvation process/story!</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43400" y="1143000"/>
            <a:ext cx="4800600" cy="5715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normAutofit fontScale="90000"/>
          </a:bodyPr>
          <a:lstStyle/>
          <a:p>
            <a:r>
              <a:rPr lang="en-US" u="sng" dirty="0" smtClean="0">
                <a:solidFill>
                  <a:srgbClr val="C00000"/>
                </a:solidFill>
              </a:rPr>
              <a:t>Some Wrong Answers</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sz="3200" dirty="0" smtClean="0"/>
              <a:t>1. Legal forgiveness is all that matters.</a:t>
            </a:r>
          </a:p>
          <a:p>
            <a:r>
              <a:rPr lang="en-US" sz="3200" dirty="0" smtClean="0"/>
              <a:t>2. Once you accept Christ, you are saved no matter what you may do.</a:t>
            </a:r>
          </a:p>
          <a:p>
            <a:r>
              <a:rPr lang="en-US" sz="3200" dirty="0" smtClean="0"/>
              <a:t>3. Some are destined to be saved and others to be lost.  If you are in the elect, don’t worry.</a:t>
            </a:r>
          </a:p>
          <a:p>
            <a:r>
              <a:rPr lang="en-US" sz="3200" dirty="0" smtClean="0"/>
              <a:t>4. Because of Christ’s death, all mankind is saved.</a:t>
            </a:r>
            <a:endParaRPr lang="en-US" sz="32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990600"/>
            <a:ext cx="4953000" cy="5867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God Doesn’t Take away the power of Choice</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572000" y="1447800"/>
            <a:ext cx="4572000" cy="5410200"/>
          </a:xfrm>
        </p:spPr>
        <p:txBody>
          <a:bodyPr>
            <a:normAutofit fontScale="85000" lnSpcReduction="20000"/>
          </a:bodyPr>
          <a:lstStyle/>
          <a:p>
            <a:r>
              <a:rPr lang="en-US" dirty="0" smtClean="0"/>
              <a:t>Once we accept Christ’s forgiveness and are legally forgiven by God, we do not stop making choices.  We do not become robots.  We can choose to step away from the forgiveness of Christ and we can choose our own way.  The Day of Atonement answers a simple question; is the person, who once embraced the forgiveness and love of God, still choosing to follow Christ when the Day of Atonement comes or at the end of his life?  Am I still claiming Christ in my life when my name comes up in the judgment?</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447800"/>
            <a:ext cx="4800600" cy="5410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latin typeface="Algerian" pitchFamily="82" charset="0"/>
              </a:rPr>
              <a:t>An Attorney Speaks</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dirty="0" smtClean="0"/>
              <a:t>“But is that gift of life irrevocable, or is it contingent?  To put it another way, by believing in Jesus does one thereby lose the freedom to change one’s mind?  Evidently not; a great number of backsliders makes that point all too evident.  The gift of life is bestowed with the condition of accepting Christ-with all that implies, including accepting Him as part of one’s own life.  The relationship is more than a one-time contact; it is an ongoing connection, and to lose it brings tragic consequences…While belief in Christ calls into being the legal right to live forever, that gift cannot be granted irrevocably until there is no possibility that a person will change his mind and return to sin…God is confronted by persons stating a request that He cannot deny-eternal life in the name of Jesus.  But He is also dealing with human beings, whose freedom of choice gives them the ability to change their minds.”  Walton, Decision at the Jordan, pg. 67</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Let The Day Begin!</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sz="4000" dirty="0" smtClean="0">
                <a:hlinkClick r:id="rId2" tooltip="View more translations of Leviticus 16:2"/>
              </a:rPr>
              <a:t>“And the LORD said unto Moses, Speak unto Aaron thy brother, that he come not at all times into the holy place within the vail before the mercy seat, which is upon the ark; that he die not: for I will appear in the cloud upon the mercy seat.</a:t>
            </a:r>
            <a:r>
              <a:rPr lang="en-US" sz="4000" dirty="0" smtClean="0"/>
              <a:t> </a:t>
            </a:r>
            <a:r>
              <a:rPr lang="en-US" sz="4000" dirty="0" smtClean="0">
                <a:hlinkClick r:id="rId3" tooltip="View more translations of Leviticus 16:3"/>
              </a:rPr>
              <a:t>Thus shall Aaron come into the holy place: with a young bullock for a sin offering, and a ram for a burnt offering.</a:t>
            </a:r>
            <a:r>
              <a:rPr lang="en-US" sz="4000" dirty="0" smtClean="0"/>
              <a:t>”  Leviticus 16:1,2</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t>Thru the </a:t>
            </a:r>
            <a:r>
              <a:rPr lang="en-US" u="sng" dirty="0" smtClean="0">
                <a:solidFill>
                  <a:srgbClr val="FF0000"/>
                </a:solidFill>
              </a:rPr>
              <a:t>Blood</a:t>
            </a:r>
            <a:r>
              <a:rPr lang="en-US" u="sng" dirty="0" smtClean="0"/>
              <a:t>!</a:t>
            </a:r>
            <a:endParaRPr lang="en-US" u="sng" dirty="0">
              <a:solidFill>
                <a:srgbClr val="FF0000"/>
              </a:solidFill>
            </a:endParaRPr>
          </a:p>
        </p:txBody>
      </p:sp>
      <p:sp>
        <p:nvSpPr>
          <p:cNvPr id="3" name="Content Placeholder 2"/>
          <p:cNvSpPr>
            <a:spLocks noGrp="1"/>
          </p:cNvSpPr>
          <p:nvPr>
            <p:ph sz="half" idx="1"/>
          </p:nvPr>
        </p:nvSpPr>
        <p:spPr>
          <a:xfrm>
            <a:off x="0" y="685800"/>
            <a:ext cx="3810000" cy="6172200"/>
          </a:xfrm>
        </p:spPr>
        <p:txBody>
          <a:bodyPr>
            <a:normAutofit fontScale="85000" lnSpcReduction="20000"/>
          </a:bodyPr>
          <a:lstStyle/>
          <a:p>
            <a:r>
              <a:rPr lang="en-US" dirty="0" smtClean="0"/>
              <a:t>Leviticus 16:1,2 tells us that Aaron, as the High Priest, was only to enter into the most holy place once each year and this was on the Day of Atonement.  These verses call it the holy place, but the mercy seat is only found in the Most Holy Place.  Aaron was never to enter there without blood, representing the blood of Christ.  Only the blood of Jesus can mediate for sinful man before the holy God!  He only entered there the 7</a:t>
            </a:r>
            <a:r>
              <a:rPr lang="en-US" baseline="30000" dirty="0" smtClean="0"/>
              <a:t>th</a:t>
            </a:r>
            <a:r>
              <a:rPr lang="en-US" dirty="0" smtClean="0"/>
              <a:t> month and the 10</a:t>
            </a:r>
            <a:r>
              <a:rPr lang="en-US" baseline="30000" dirty="0" smtClean="0"/>
              <a:t>th</a:t>
            </a:r>
            <a:r>
              <a:rPr lang="en-US" dirty="0" smtClean="0"/>
              <a:t> day of the month.</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3810000" y="838200"/>
            <a:ext cx="5334000" cy="6019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u="sng" dirty="0" smtClean="0">
                <a:solidFill>
                  <a:srgbClr val="0070C0"/>
                </a:solidFill>
                <a:latin typeface="Algerian" pitchFamily="82" charset="0"/>
              </a:rPr>
              <a:t>The High Priest Changes Clothes!</a:t>
            </a:r>
            <a:endParaRPr lang="en-US" u="sng" dirty="0">
              <a:solidFill>
                <a:srgbClr val="0070C0"/>
              </a:solidFill>
              <a:latin typeface="Algerian" pitchFamily="82" charset="0"/>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 y="914400"/>
            <a:ext cx="3429000" cy="5943599"/>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3581400" y="1447800"/>
            <a:ext cx="5562599" cy="5410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a:t>
            </a:r>
            <a:endParaRPr lang="en-US" dirty="0"/>
          </a:p>
        </p:txBody>
      </p:sp>
      <p:sp>
        <p:nvSpPr>
          <p:cNvPr id="3" name="Content Placeholder 2"/>
          <p:cNvSpPr>
            <a:spLocks noGrp="1"/>
          </p:cNvSpPr>
          <p:nvPr>
            <p:ph sz="half" idx="1"/>
          </p:nvPr>
        </p:nvSpPr>
        <p:spPr>
          <a:xfrm>
            <a:off x="0" y="1447800"/>
            <a:ext cx="4572000" cy="5410200"/>
          </a:xfrm>
        </p:spPr>
        <p:txBody>
          <a:bodyPr>
            <a:normAutofit fontScale="85000" lnSpcReduction="10000"/>
          </a:bodyPr>
          <a:lstStyle/>
          <a:p>
            <a:r>
              <a:rPr lang="en-US" dirty="0" smtClean="0"/>
              <a:t>Only on the Day of Atonement would the High Priest wear the white garments: tunic, belt, turban and pants. This signifies that the High Priest came before God within the Most Holy Place humbly and simply. He did not come in the outward splendor of gold and rich colors, but in pure white. Furthermore, white is the color of righteousness and cleansing, and righteousness/cleansing is what the High Priest is seeking for himself and all Israel as he came before the Ark. </a:t>
            </a:r>
            <a:endParaRPr lang="en-US" dirty="0"/>
          </a:p>
        </p:txBody>
      </p:sp>
      <p:sp>
        <p:nvSpPr>
          <p:cNvPr id="4" name="Content Placeholder 3"/>
          <p:cNvSpPr>
            <a:spLocks noGrp="1"/>
          </p:cNvSpPr>
          <p:nvPr>
            <p:ph sz="half" idx="2"/>
          </p:nvPr>
        </p:nvSpPr>
        <p:spPr>
          <a:xfrm>
            <a:off x="4572000" y="1447800"/>
            <a:ext cx="4572000" cy="5410200"/>
          </a:xfrm>
        </p:spPr>
        <p:txBody>
          <a:bodyPr>
            <a:normAutofit fontScale="85000" lnSpcReduction="10000"/>
          </a:bodyPr>
          <a:lstStyle/>
          <a:p>
            <a:r>
              <a:rPr lang="en-US" dirty="0" smtClean="0">
                <a:hlinkClick r:id="rId2" tooltip="View more translations of Leviticus 16:4"/>
              </a:rPr>
              <a:t>“He shall put on the holy linen coat, and he shall have the linen breeches upon his flesh, and shall be girded with a linen girdle, and with the linen mitre shall he be attired: these are holy garments; therefore shall he wash his flesh in water, and so put them on.</a:t>
            </a:r>
            <a:r>
              <a:rPr lang="en-US" dirty="0" smtClean="0"/>
              <a:t>”  (verse 4)</a:t>
            </a:r>
          </a:p>
          <a:p>
            <a:r>
              <a:rPr lang="en-US" dirty="0" smtClean="0"/>
              <a:t>The high priest washed himself on this day at least twice to typify purity and cleanliness before God!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One of the Jewish Feasts</a:t>
            </a:r>
            <a:endParaRPr lang="en-US" u="sng" dirty="0">
              <a:solidFill>
                <a:srgbClr val="002060"/>
              </a:solidFill>
            </a:endParaRPr>
          </a:p>
        </p:txBody>
      </p:sp>
      <p:sp>
        <p:nvSpPr>
          <p:cNvPr id="3" name="Content Placeholder 2"/>
          <p:cNvSpPr>
            <a:spLocks noGrp="1"/>
          </p:cNvSpPr>
          <p:nvPr>
            <p:ph idx="1"/>
          </p:nvPr>
        </p:nvSpPr>
        <p:spPr>
          <a:xfrm>
            <a:off x="0" y="1143000"/>
            <a:ext cx="9144000" cy="5715000"/>
          </a:xfrm>
        </p:spPr>
        <p:txBody>
          <a:bodyPr>
            <a:normAutofit fontScale="85000" lnSpcReduction="10000"/>
          </a:bodyPr>
          <a:lstStyle/>
          <a:p>
            <a:r>
              <a:rPr lang="en-US" dirty="0" smtClean="0"/>
              <a:t>The fourth of five Jewish feasts was the Day of Atonement.  It was coupled between the feast of trumpets and the feast of tabernacles.  These three feasts made up the autumn feasts in the Jewish religious year.</a:t>
            </a:r>
          </a:p>
          <a:p>
            <a:r>
              <a:rPr lang="en-US" dirty="0" smtClean="0"/>
              <a:t>The first of the three autumn feasts was the feast of trumpets.  This one fell each year on the 7</a:t>
            </a:r>
            <a:r>
              <a:rPr lang="en-US" baseline="30000" dirty="0" smtClean="0"/>
              <a:t>th</a:t>
            </a:r>
            <a:r>
              <a:rPr lang="en-US" dirty="0" smtClean="0"/>
              <a:t> month and the first day of the month.  </a:t>
            </a:r>
          </a:p>
          <a:p>
            <a:r>
              <a:rPr lang="en-US" dirty="0" smtClean="0"/>
              <a:t>“And the LORD spake unto Moses, saying, Speak unto the children of Israel, saying, In the seventh month, in the first </a:t>
            </a:r>
            <a:r>
              <a:rPr lang="en-US" i="1" dirty="0" smtClean="0"/>
              <a:t>day</a:t>
            </a:r>
            <a:r>
              <a:rPr lang="en-US" dirty="0" smtClean="0"/>
              <a:t> of the month, shall ye have a sabbath, a memorial of blowing of trumpets, a holy convocation. Ye shall do no servile work </a:t>
            </a:r>
            <a:r>
              <a:rPr lang="en-US" i="1" dirty="0" smtClean="0"/>
              <a:t>therein:</a:t>
            </a:r>
            <a:r>
              <a:rPr lang="en-US" dirty="0" smtClean="0"/>
              <a:t> but ye shall offer an offering made by fire unto the LORD.”  Leviticus 23:23-25</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Mysterious Goats</a:t>
            </a:r>
            <a:endParaRPr lang="en-US" u="sng" dirty="0">
              <a:solidFill>
                <a:srgbClr val="00206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u="sng" dirty="0" smtClean="0">
                <a:solidFill>
                  <a:srgbClr val="FF0000"/>
                </a:solidFill>
                <a:latin typeface="Algerian" pitchFamily="82" charset="0"/>
              </a:rPr>
              <a:t>The purpose of the Feast of Trumpets</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1295400"/>
            <a:ext cx="4572000" cy="5562600"/>
          </a:xfrm>
        </p:spPr>
        <p:txBody>
          <a:bodyPr>
            <a:normAutofit fontScale="77500" lnSpcReduction="20000"/>
          </a:bodyPr>
          <a:lstStyle/>
          <a:p>
            <a:r>
              <a:rPr lang="en-US" dirty="0" smtClean="0"/>
              <a:t>This feast took place 10 days before the Day of Atonement.  </a:t>
            </a:r>
          </a:p>
          <a:p>
            <a:r>
              <a:rPr lang="en-US" dirty="0" smtClean="0"/>
              <a:t>The Jewish people call this feast Rosh Hashanah, which literally means "Head of the Year," and </a:t>
            </a:r>
            <a:r>
              <a:rPr lang="en-US" u="sng" dirty="0" smtClean="0"/>
              <a:t>it is observed as the start of the civil year (in contrast with the religious year which starts with Passover) on the Jewish calendar. </a:t>
            </a:r>
            <a:r>
              <a:rPr lang="en-US" dirty="0" smtClean="0"/>
              <a:t/>
            </a:r>
            <a:br>
              <a:rPr lang="en-US" dirty="0" smtClean="0"/>
            </a:br>
            <a:r>
              <a:rPr lang="en-US" dirty="0" smtClean="0"/>
              <a:t>The Feast of Trumpets is so important in Jewish thinking that it stands alongside Yom Kippur ("Day of Atonement") to comprise what Judaism calls "the high holy days" on the Jewish religious calendar. It begins the "ten days of awe" before the Day of Atonement.</a:t>
            </a:r>
          </a:p>
          <a:p>
            <a:r>
              <a:rPr lang="en-US" dirty="0" smtClean="0"/>
              <a:t>It was a warning blast to prepare for the Day of Atonement.</a:t>
            </a:r>
            <a:endParaRPr lang="en-US"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4572000" y="1219200"/>
            <a:ext cx="4572000" cy="5638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Distinct Horn</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572000" y="1143000"/>
            <a:ext cx="4572000" cy="5715000"/>
          </a:xfrm>
        </p:spPr>
        <p:txBody>
          <a:bodyPr>
            <a:normAutofit fontScale="92500"/>
          </a:bodyPr>
          <a:lstStyle/>
          <a:p>
            <a:r>
              <a:rPr lang="en-US" dirty="0" smtClean="0"/>
              <a:t>The trumpet referred to here was the </a:t>
            </a:r>
            <a:r>
              <a:rPr lang="en-US" b="1" i="1" dirty="0" smtClean="0">
                <a:hlinkClick r:id="rId2"/>
              </a:rPr>
              <a:t>shofar</a:t>
            </a:r>
            <a:r>
              <a:rPr lang="en-US" dirty="0" smtClean="0"/>
              <a:t>, a ram's horn. It was distinctive from the silver trumpets blown on the other new moons. Silver trumpets were sounded at the daily burnt offering and at the beginning of each new month (Numbers 10:10), but the </a:t>
            </a:r>
            <a:r>
              <a:rPr lang="en-US" i="1" dirty="0" smtClean="0"/>
              <a:t>shofar</a:t>
            </a:r>
            <a:r>
              <a:rPr lang="en-US" dirty="0" smtClean="0"/>
              <a:t> specifically was blown on the beginning of the month Tishri.  It had a special sound to get ready for the Day of Atonement!!</a:t>
            </a:r>
            <a:endParaRPr lang="en-US" dirty="0"/>
          </a:p>
        </p:txBody>
      </p:sp>
      <p:pic>
        <p:nvPicPr>
          <p:cNvPr id="7" name="Picture 2"/>
          <p:cNvPicPr>
            <a:picLocks noGrp="1" noChangeAspect="1" noChangeArrowheads="1"/>
          </p:cNvPicPr>
          <p:nvPr>
            <p:ph sz="half" idx="1"/>
          </p:nvPr>
        </p:nvPicPr>
        <p:blipFill>
          <a:blip r:embed="rId3" cstate="print"/>
          <a:srcRect/>
          <a:stretch>
            <a:fillRect/>
          </a:stretch>
        </p:blipFill>
        <p:spPr bwMode="auto">
          <a:xfrm>
            <a:off x="0" y="1143000"/>
            <a:ext cx="5029199" cy="5715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Ten Days Before</a:t>
            </a:r>
            <a:endParaRPr lang="en-US" u="sng" dirty="0">
              <a:solidFill>
                <a:srgbClr val="002060"/>
              </a:solidFill>
            </a:endParaRPr>
          </a:p>
        </p:txBody>
      </p:sp>
      <p:sp>
        <p:nvSpPr>
          <p:cNvPr id="5" name="Content Placeholder 4"/>
          <p:cNvSpPr>
            <a:spLocks noGrp="1"/>
          </p:cNvSpPr>
          <p:nvPr>
            <p:ph idx="1"/>
          </p:nvPr>
        </p:nvSpPr>
        <p:spPr>
          <a:xfrm>
            <a:off x="0" y="685800"/>
            <a:ext cx="9144000" cy="6172200"/>
          </a:xfrm>
        </p:spPr>
        <p:txBody>
          <a:bodyPr>
            <a:noAutofit/>
          </a:bodyPr>
          <a:lstStyle/>
          <a:p>
            <a:r>
              <a:rPr lang="en-US" sz="4000" dirty="0" smtClean="0"/>
              <a:t>The Feast of Trumpets was 10 days before the Day of Atonement.  Due to the fact that this feast had end-time ramifications, like all the other feasts, this corresponds with the blowing trumpet of William Miller and others, calling the world to judgment in 1844.  This feast of trumpets would correspond to the mid 1830’s and the warning message ‘to prepare to meet thy God.’</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Prepare, Prepare,………….</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fontScale="92500"/>
          </a:bodyPr>
          <a:lstStyle/>
          <a:p>
            <a:r>
              <a:rPr lang="en-US" dirty="0" smtClean="0"/>
              <a:t>“An upright, honest-hearted farmer, who had been led to doubt the divine authority of the Scriptures, yet who sincerely desired to know the truth, was the man specially chosen of God to lead out in the proclamation of Christ's second coming. Like many other reformers, William Miller had in early life battled with poverty and had thus learned the great lessons of energy and self-denial.”  GC, pg. 317</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143000"/>
            <a:ext cx="4876800" cy="5715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latin typeface="Algerian" pitchFamily="82" charset="0"/>
              </a:rPr>
              <a:t>The Day</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dirty="0" smtClean="0"/>
              <a:t>“And the LORD spake unto Moses, saying,  ‘Also on the tenth </a:t>
            </a:r>
            <a:r>
              <a:rPr lang="en-US" i="1" dirty="0" smtClean="0"/>
              <a:t>day</a:t>
            </a:r>
            <a:r>
              <a:rPr lang="en-US" dirty="0" smtClean="0"/>
              <a:t> of this seventh month </a:t>
            </a:r>
            <a:r>
              <a:rPr lang="en-US" i="1" dirty="0" smtClean="0"/>
              <a:t>there shall be</a:t>
            </a:r>
            <a:r>
              <a:rPr lang="en-US" dirty="0" smtClean="0"/>
              <a:t> a day of atonement; it shall be a holy convocation unto you; and ye shall afflict your souls, and offer an offering made by fire unto the LORD.  And ye shall do no work in that same day: for it </a:t>
            </a:r>
            <a:r>
              <a:rPr lang="en-US" i="1" dirty="0" smtClean="0"/>
              <a:t>is</a:t>
            </a:r>
            <a:r>
              <a:rPr lang="en-US" dirty="0" smtClean="0"/>
              <a:t> a day of atonement, to make an atonement for you before the LORD your God.  For whatsoever soul </a:t>
            </a:r>
            <a:r>
              <a:rPr lang="en-US" i="1" dirty="0" smtClean="0"/>
              <a:t>it be</a:t>
            </a:r>
            <a:r>
              <a:rPr lang="en-US" dirty="0" smtClean="0"/>
              <a:t> that shall not be afflicted in that same day, he shall be cut off from among his people. And whatsoever soul </a:t>
            </a:r>
            <a:r>
              <a:rPr lang="en-US" i="1" dirty="0" smtClean="0"/>
              <a:t>it be</a:t>
            </a:r>
            <a:r>
              <a:rPr lang="en-US" dirty="0" smtClean="0"/>
              <a:t> that doeth any work in that same day, the same soul will I destroy from among his people. Ye shall do no manner of work: </a:t>
            </a:r>
            <a:r>
              <a:rPr lang="en-US" i="1" dirty="0" smtClean="0"/>
              <a:t>it shall be</a:t>
            </a:r>
            <a:r>
              <a:rPr lang="en-US" dirty="0" smtClean="0"/>
              <a:t> a statute for ever throughout your generations in all your dwellings. It </a:t>
            </a:r>
            <a:r>
              <a:rPr lang="en-US" i="1" dirty="0" smtClean="0"/>
              <a:t>shall be</a:t>
            </a:r>
            <a:r>
              <a:rPr lang="en-US" dirty="0" smtClean="0"/>
              <a:t> unto you a sabbath of rest, and ye shall afflict your souls: in the ninth </a:t>
            </a:r>
            <a:r>
              <a:rPr lang="en-US" i="1" dirty="0" smtClean="0"/>
              <a:t>day</a:t>
            </a:r>
            <a:r>
              <a:rPr lang="en-US" dirty="0" smtClean="0"/>
              <a:t> of the month at even, from even unto even, shall ye celebrate your sabbath.”  Leviticus 23:26-32</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14400"/>
          </a:xfrm>
        </p:spPr>
        <p:txBody>
          <a:bodyPr/>
          <a:lstStyle/>
          <a:p>
            <a:r>
              <a:rPr lang="en-US" u="sng" dirty="0" smtClean="0">
                <a:solidFill>
                  <a:srgbClr val="C00000"/>
                </a:solidFill>
              </a:rPr>
              <a:t>Yom Kippur</a:t>
            </a:r>
            <a:endParaRPr lang="en-US" u="sng" dirty="0">
              <a:solidFill>
                <a:srgbClr val="C00000"/>
              </a:solidFill>
            </a:endParaRPr>
          </a:p>
        </p:txBody>
      </p:sp>
      <p:sp>
        <p:nvSpPr>
          <p:cNvPr id="3" name="Content Placeholder 2"/>
          <p:cNvSpPr>
            <a:spLocks noGrp="1"/>
          </p:cNvSpPr>
          <p:nvPr>
            <p:ph sz="half" idx="1"/>
          </p:nvPr>
        </p:nvSpPr>
        <p:spPr>
          <a:xfrm>
            <a:off x="0" y="0"/>
            <a:ext cx="4572000" cy="6858000"/>
          </a:xfrm>
        </p:spPr>
        <p:txBody>
          <a:bodyPr>
            <a:normAutofit fontScale="92500" lnSpcReduction="10000"/>
          </a:bodyPr>
          <a:lstStyle/>
          <a:p>
            <a:r>
              <a:rPr lang="en-US" b="1" dirty="0" smtClean="0"/>
              <a:t>Yom Kippur</a:t>
            </a:r>
            <a:r>
              <a:rPr lang="en-US" dirty="0" smtClean="0"/>
              <a:t> , also known as the </a:t>
            </a:r>
            <a:r>
              <a:rPr lang="en-US" b="1" dirty="0" smtClean="0"/>
              <a:t>Day of Atonement</a:t>
            </a:r>
            <a:r>
              <a:rPr lang="en-US" dirty="0" smtClean="0"/>
              <a:t>, is the holiest day of the year for religious Jews. Its central themes are </a:t>
            </a:r>
            <a:r>
              <a:rPr lang="en-US" dirty="0" smtClean="0">
                <a:hlinkClick r:id="rId2" tooltip="Atonement in Judaism"/>
              </a:rPr>
              <a:t>atonement</a:t>
            </a:r>
            <a:r>
              <a:rPr lang="en-US" dirty="0" smtClean="0"/>
              <a:t> and </a:t>
            </a:r>
            <a:r>
              <a:rPr lang="en-US" dirty="0" smtClean="0">
                <a:hlinkClick r:id="rId3" tooltip="Repentance in Judaism"/>
              </a:rPr>
              <a:t>repentance</a:t>
            </a:r>
            <a:r>
              <a:rPr lang="en-US" dirty="0" smtClean="0"/>
              <a:t>. According to Jewish tradition, </a:t>
            </a:r>
            <a:r>
              <a:rPr lang="en-US" dirty="0" smtClean="0">
                <a:hlinkClick r:id="rId4" tooltip="Names of God in Judaism"/>
              </a:rPr>
              <a:t>God</a:t>
            </a:r>
            <a:r>
              <a:rPr lang="en-US" dirty="0" smtClean="0"/>
              <a:t> inscribes each person's fate for the coming year into a book, the </a:t>
            </a:r>
            <a:r>
              <a:rPr lang="en-US" dirty="0" smtClean="0">
                <a:hlinkClick r:id="rId5" tooltip="Book of Life"/>
              </a:rPr>
              <a:t>Book of Life</a:t>
            </a:r>
            <a:r>
              <a:rPr lang="en-US" dirty="0" smtClean="0"/>
              <a:t>, on </a:t>
            </a:r>
            <a:r>
              <a:rPr lang="en-US" dirty="0" smtClean="0">
                <a:hlinkClick r:id="rId6" tooltip="Rosh Hashanah"/>
              </a:rPr>
              <a:t>Rosh Hashanah</a:t>
            </a:r>
            <a:r>
              <a:rPr lang="en-US" dirty="0" smtClean="0"/>
              <a:t>, and waits until Yom Kippur to "seal" the verdict. During the Days of Awe, a Jew tries to amend his or her behavior and seek forgiveness for wrongs done against God and against other human beings.  </a:t>
            </a:r>
            <a:endParaRPr lang="en-US" dirty="0"/>
          </a:p>
        </p:txBody>
      </p:sp>
      <p:pic>
        <p:nvPicPr>
          <p:cNvPr id="4098" name="Picture 2"/>
          <p:cNvPicPr>
            <a:picLocks noGrp="1" noChangeAspect="1" noChangeArrowheads="1"/>
          </p:cNvPicPr>
          <p:nvPr>
            <p:ph sz="half" idx="2"/>
          </p:nvPr>
        </p:nvPicPr>
        <p:blipFill>
          <a:blip r:embed="rId7"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Day of Atonement=Day of Judgment</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1447800"/>
            <a:ext cx="4572000" cy="5410200"/>
          </a:xfrm>
        </p:spPr>
        <p:txBody>
          <a:bodyPr>
            <a:normAutofit fontScale="92500"/>
          </a:bodyPr>
          <a:lstStyle/>
          <a:p>
            <a:r>
              <a:rPr lang="en-US" sz="3000" dirty="0" smtClean="0"/>
              <a:t>“For whatsoever soul </a:t>
            </a:r>
            <a:r>
              <a:rPr lang="en-US" sz="3000" i="1" dirty="0" smtClean="0"/>
              <a:t>it be</a:t>
            </a:r>
            <a:r>
              <a:rPr lang="en-US" sz="3000" dirty="0" smtClean="0"/>
              <a:t> that shall not be afflicted in that same day, he shall be cut off from among his people.  And whatsoever soul </a:t>
            </a:r>
            <a:r>
              <a:rPr lang="en-US" sz="3000" i="1" dirty="0" smtClean="0"/>
              <a:t>it be</a:t>
            </a:r>
            <a:r>
              <a:rPr lang="en-US" sz="3000" dirty="0" smtClean="0"/>
              <a:t> that doeth any work in that same day, the same soul will I destroy from among his people.”  Leviticus 23:29,30</a:t>
            </a:r>
            <a:endParaRPr lang="en-US" sz="3000" dirty="0"/>
          </a:p>
        </p:txBody>
      </p:sp>
      <p:sp>
        <p:nvSpPr>
          <p:cNvPr id="4" name="Content Placeholder 3"/>
          <p:cNvSpPr>
            <a:spLocks noGrp="1"/>
          </p:cNvSpPr>
          <p:nvPr>
            <p:ph sz="half" idx="2"/>
          </p:nvPr>
        </p:nvSpPr>
        <p:spPr/>
        <p:txBody>
          <a:bodyPr>
            <a:normAutofit fontScale="92500"/>
          </a:bodyPr>
          <a:lstStyle/>
          <a:p>
            <a:r>
              <a:rPr lang="en-US" dirty="0" smtClean="0"/>
              <a:t>Today, the ten days between </a:t>
            </a:r>
            <a:r>
              <a:rPr lang="en-US" dirty="0" smtClean="0">
                <a:hlinkClick r:id="rId2"/>
              </a:rPr>
              <a:t>Rosh Hashanah</a:t>
            </a:r>
            <a:r>
              <a:rPr lang="en-US" dirty="0" smtClean="0"/>
              <a:t> and Yom Kippur are </a:t>
            </a:r>
            <a:r>
              <a:rPr lang="en-US" dirty="0" smtClean="0">
                <a:hlinkClick r:id="rId3"/>
              </a:rPr>
              <a:t>days of repentance</a:t>
            </a:r>
            <a:r>
              <a:rPr lang="en-US" dirty="0" smtClean="0"/>
              <a:t>, when Jews express remorse for their sins through prayer and </a:t>
            </a:r>
            <a:r>
              <a:rPr lang="en-US" dirty="0" smtClean="0">
                <a:hlinkClick r:id="rId4"/>
              </a:rPr>
              <a:t>fasting</a:t>
            </a:r>
            <a:r>
              <a:rPr lang="en-US" dirty="0" smtClean="0"/>
              <a:t>. </a:t>
            </a:r>
            <a:r>
              <a:rPr lang="en-US" u="sng" dirty="0" smtClean="0">
                <a:solidFill>
                  <a:srgbClr val="C00000"/>
                </a:solidFill>
              </a:rPr>
              <a:t>Yom Kippur is the final day of judgment, when each person's fate is sealed by God for the upcoming year.</a:t>
            </a:r>
            <a:endParaRPr lang="en-US" u="sng" dirty="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1648</Words>
  <Application>Microsoft Office PowerPoint</Application>
  <PresentationFormat>On-screen Show (4:3)</PresentationFormat>
  <Paragraphs>61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Day of Atonement</vt:lpstr>
      <vt:lpstr>One of the Jewish Feasts</vt:lpstr>
      <vt:lpstr>The purpose of the Feast of Trumpets</vt:lpstr>
      <vt:lpstr>Distinct Horn</vt:lpstr>
      <vt:lpstr>Ten Days Before</vt:lpstr>
      <vt:lpstr>Prepare, Prepare,………….</vt:lpstr>
      <vt:lpstr>The Day</vt:lpstr>
      <vt:lpstr>Yom Kippur</vt:lpstr>
      <vt:lpstr>Day of Atonement=Day of Judgment</vt:lpstr>
      <vt:lpstr>Some Add ons!</vt:lpstr>
      <vt:lpstr>The Uniqueness of ‘The Day’</vt:lpstr>
      <vt:lpstr>Why a Day of Atonement?</vt:lpstr>
      <vt:lpstr>Some Wrong Answers</vt:lpstr>
      <vt:lpstr>God Doesn’t Take away the power of Choice</vt:lpstr>
      <vt:lpstr>An Attorney Speaks</vt:lpstr>
      <vt:lpstr>Let The Day Begin!</vt:lpstr>
      <vt:lpstr>Thru the Blood!</vt:lpstr>
      <vt:lpstr>The High Priest Changes Clothes!</vt:lpstr>
      <vt:lpstr>Clean!</vt:lpstr>
      <vt:lpstr>The Mysterious Goats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Day of Atonement</dc:title>
  <dc:creator>Dad</dc:creator>
  <cp:lastModifiedBy>Dad</cp:lastModifiedBy>
  <cp:revision>8</cp:revision>
  <dcterms:created xsi:type="dcterms:W3CDTF">2010-08-16T01:37:11Z</dcterms:created>
  <dcterms:modified xsi:type="dcterms:W3CDTF">2011-05-02T13:07:20Z</dcterms:modified>
</cp:coreProperties>
</file>