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7" r:id="rId8"/>
    <p:sldId id="261" r:id="rId9"/>
    <p:sldId id="262" r:id="rId10"/>
    <p:sldId id="263" r:id="rId11"/>
    <p:sldId id="264" r:id="rId12"/>
    <p:sldId id="265"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3DC8-C172-4E92-B87C-5957CAB99B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E77F26-7371-4F95-AF74-37474C2F00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87664-FBE9-4688-A363-51DA1A4753CA}"/>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86CD24C8-2319-47E0-8595-7378963A7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3B46F-F689-4259-80E2-2BC3CBC0E1CA}"/>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985851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DFAD7-BC5A-402B-8E0B-DFA7572F6C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3E7813-68C9-4193-AA1D-05D8ECB9EA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10A05-D2CD-43FF-B57D-3BEB58F36FD7}"/>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2E4D0E78-3E00-4CB4-8D7B-005C0DEC84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856873-C451-4E8B-BC08-349E6EEC2E09}"/>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200029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B06AE-387A-4E74-B476-9EDC87E117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7FBE74-6ACE-4340-B674-B97BEDA165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51538E-9610-49EB-9942-1C0CA72173A8}"/>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D87DBA0A-329E-4EC1-A73D-CE5298408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A6D093-FF58-4970-9506-4E54E19FF074}"/>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30042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D9BF-F452-4B0E-828F-D8996F0319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A6EA1C-486F-4F6B-89E5-A701175F23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2FEF2-FA2C-4E1D-AD36-9F7CDE73AB6C}"/>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5189645B-7AB3-4946-9E24-5EF653742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57362-DD14-4A7E-9549-9B0D83CC5781}"/>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241124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C6BE6-FF7E-4ECF-9227-8E626A7383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7602A4-C23A-4A09-8EC2-09FC7EF0C5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DCAAF6-E77B-44D8-AD0E-31F74635CC1F}"/>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90383DEC-3825-4088-A9D0-66FF63A79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AD0205-AEA0-4331-BCF2-11B954F988F6}"/>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111609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201B-1214-4961-B7E5-7DFABB1DCE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B18AAB-18CA-458E-81F5-CFCE5D0A81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83892F-60E3-4093-8612-A908494B45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207D7E-E94C-43EE-9EBC-E1D4E54686BF}"/>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6" name="Footer Placeholder 5">
            <a:extLst>
              <a:ext uri="{FF2B5EF4-FFF2-40B4-BE49-F238E27FC236}">
                <a16:creationId xmlns:a16="http://schemas.microsoft.com/office/drawing/2014/main" id="{F21558CD-71E7-43C6-BBDD-B19B8A4D8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26E64-5631-4C17-B77B-65013EF2F6C8}"/>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202008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1D0F-0D1B-4426-88A8-F536EC4976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299CE-4D25-48F5-A723-724339B4B5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3DEFD41-2688-4C04-8569-60E4888FDA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30A7A31-052C-4955-BD2C-89A77F139B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13E4C1F-D8DE-40C9-8524-F23CDF3871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F23F80-0A7A-442F-9C0D-A9A5DB0B06B9}"/>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8" name="Footer Placeholder 7">
            <a:extLst>
              <a:ext uri="{FF2B5EF4-FFF2-40B4-BE49-F238E27FC236}">
                <a16:creationId xmlns:a16="http://schemas.microsoft.com/office/drawing/2014/main" id="{A62473D8-7C44-4237-A866-13D2947235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E37196-0837-4B99-A22C-435F4A2D084C}"/>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116472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52DA-8021-4E58-93EB-418747FE8A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F11270-F997-4FF3-8CB0-E18CAA8208C8}"/>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4" name="Footer Placeholder 3">
            <a:extLst>
              <a:ext uri="{FF2B5EF4-FFF2-40B4-BE49-F238E27FC236}">
                <a16:creationId xmlns:a16="http://schemas.microsoft.com/office/drawing/2014/main" id="{7A4C7A6D-6BD5-4839-8EA3-5145EE26EA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FC9807-F5F5-4DA0-9384-CE7A7DD4776A}"/>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1921094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73562A-536B-463B-8E1E-B846DEA8AA46}"/>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3" name="Footer Placeholder 2">
            <a:extLst>
              <a:ext uri="{FF2B5EF4-FFF2-40B4-BE49-F238E27FC236}">
                <a16:creationId xmlns:a16="http://schemas.microsoft.com/office/drawing/2014/main" id="{66811F3B-D4C2-402D-8E47-F619D665511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3265BC-669E-483E-B1D6-B1D50764742E}"/>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197866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90E48-39EB-464F-AFBD-087451595F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1F4309-CE99-49D0-81D3-2F4398D00B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6E28F4-93FC-4E4E-8634-49A1ED187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46305C-3667-4049-BEBA-E08095A36787}"/>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6" name="Footer Placeholder 5">
            <a:extLst>
              <a:ext uri="{FF2B5EF4-FFF2-40B4-BE49-F238E27FC236}">
                <a16:creationId xmlns:a16="http://schemas.microsoft.com/office/drawing/2014/main" id="{4A9FABF9-FD16-4846-9E46-FDA1F5A84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0C6CB-FE96-4367-9744-EBDB5706F4C4}"/>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2747045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DF8F9-70AC-4EF4-A38F-C3AFAAE9E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81C5F7-7251-44A7-A901-A47535D6DE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3829FF-CDBB-4D4E-89C7-FF30316C0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17F34C9-A59A-4785-9BCF-DF4999408EEA}"/>
              </a:ext>
            </a:extLst>
          </p:cNvPr>
          <p:cNvSpPr>
            <a:spLocks noGrp="1"/>
          </p:cNvSpPr>
          <p:nvPr>
            <p:ph type="dt" sz="half" idx="10"/>
          </p:nvPr>
        </p:nvSpPr>
        <p:spPr/>
        <p:txBody>
          <a:bodyPr/>
          <a:lstStyle/>
          <a:p>
            <a:fld id="{E77584D6-BB52-4DC3-AA66-74C0813FA2C0}" type="datetimeFigureOut">
              <a:rPr lang="en-US" smtClean="0"/>
              <a:t>7/31/2020</a:t>
            </a:fld>
            <a:endParaRPr lang="en-US"/>
          </a:p>
        </p:txBody>
      </p:sp>
      <p:sp>
        <p:nvSpPr>
          <p:cNvPr id="6" name="Footer Placeholder 5">
            <a:extLst>
              <a:ext uri="{FF2B5EF4-FFF2-40B4-BE49-F238E27FC236}">
                <a16:creationId xmlns:a16="http://schemas.microsoft.com/office/drawing/2014/main" id="{CA707DA6-AA61-462F-8C16-B7DE73A9E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7CF736-78D6-4D1C-9417-D719CD7E33E0}"/>
              </a:ext>
            </a:extLst>
          </p:cNvPr>
          <p:cNvSpPr>
            <a:spLocks noGrp="1"/>
          </p:cNvSpPr>
          <p:nvPr>
            <p:ph type="sldNum" sz="quarter" idx="12"/>
          </p:nvPr>
        </p:nvSpPr>
        <p:spPr/>
        <p:txBody>
          <a:bodyPr/>
          <a:lstStyle/>
          <a:p>
            <a:fld id="{E3BADF4A-5B45-4893-89DC-1D320FDB7ED5}" type="slidenum">
              <a:rPr lang="en-US" smtClean="0"/>
              <a:t>‹#›</a:t>
            </a:fld>
            <a:endParaRPr lang="en-US"/>
          </a:p>
        </p:txBody>
      </p:sp>
    </p:spTree>
    <p:extLst>
      <p:ext uri="{BB962C8B-B14F-4D97-AF65-F5344CB8AC3E}">
        <p14:creationId xmlns:p14="http://schemas.microsoft.com/office/powerpoint/2010/main" val="2174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6D8491-781A-4EBA-A388-354523E1A2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0A301B-ABCF-4FEC-A9F7-8BED82A71D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0F3057-3ACD-4A2E-B29D-FF7D6810F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584D6-BB52-4DC3-AA66-74C0813FA2C0}" type="datetimeFigureOut">
              <a:rPr lang="en-US" smtClean="0"/>
              <a:t>7/31/2020</a:t>
            </a:fld>
            <a:endParaRPr lang="en-US"/>
          </a:p>
        </p:txBody>
      </p:sp>
      <p:sp>
        <p:nvSpPr>
          <p:cNvPr id="5" name="Footer Placeholder 4">
            <a:extLst>
              <a:ext uri="{FF2B5EF4-FFF2-40B4-BE49-F238E27FC236}">
                <a16:creationId xmlns:a16="http://schemas.microsoft.com/office/drawing/2014/main" id="{28795993-EE6A-4C40-AC65-5E56CAD01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6EA8A3-6DDD-44E2-9ACB-3DE6A30F62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BADF4A-5B45-4893-89DC-1D320FDB7ED5}" type="slidenum">
              <a:rPr lang="en-US" smtClean="0"/>
              <a:t>‹#›</a:t>
            </a:fld>
            <a:endParaRPr lang="en-US"/>
          </a:p>
        </p:txBody>
      </p:sp>
    </p:spTree>
    <p:extLst>
      <p:ext uri="{BB962C8B-B14F-4D97-AF65-F5344CB8AC3E}">
        <p14:creationId xmlns:p14="http://schemas.microsoft.com/office/powerpoint/2010/main" val="2207461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2003-AF5C-4CB9-A71E-A15EF8D54871}"/>
              </a:ext>
            </a:extLst>
          </p:cNvPr>
          <p:cNvSpPr>
            <a:spLocks noGrp="1"/>
          </p:cNvSpPr>
          <p:nvPr>
            <p:ph type="ctrTitle"/>
          </p:nvPr>
        </p:nvSpPr>
        <p:spPr>
          <a:xfrm>
            <a:off x="0" y="1122363"/>
            <a:ext cx="12192000" cy="2387600"/>
          </a:xfrm>
        </p:spPr>
        <p:txBody>
          <a:bodyPr/>
          <a:lstStyle/>
          <a:p>
            <a:r>
              <a:rPr lang="en-US" b="1" i="1" u="sng" dirty="0">
                <a:solidFill>
                  <a:srgbClr val="0070C0"/>
                </a:solidFill>
              </a:rPr>
              <a:t>Jesus Life, pt. 12 ‘Are You a Master?’</a:t>
            </a:r>
          </a:p>
        </p:txBody>
      </p:sp>
      <p:sp>
        <p:nvSpPr>
          <p:cNvPr id="3" name="Subtitle 2">
            <a:extLst>
              <a:ext uri="{FF2B5EF4-FFF2-40B4-BE49-F238E27FC236}">
                <a16:creationId xmlns:a16="http://schemas.microsoft.com/office/drawing/2014/main" id="{B637D5A6-8FC1-42B0-8012-23BC7040712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2230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B896-6C8B-4C15-AB69-E445386C9CD6}"/>
              </a:ext>
            </a:extLst>
          </p:cNvPr>
          <p:cNvSpPr>
            <a:spLocks noGrp="1"/>
          </p:cNvSpPr>
          <p:nvPr>
            <p:ph type="title"/>
          </p:nvPr>
        </p:nvSpPr>
        <p:spPr>
          <a:xfrm>
            <a:off x="838200" y="1"/>
            <a:ext cx="10515600" cy="584199"/>
          </a:xfrm>
        </p:spPr>
        <p:txBody>
          <a:bodyPr>
            <a:normAutofit fontScale="90000"/>
          </a:bodyPr>
          <a:lstStyle/>
          <a:p>
            <a:r>
              <a:rPr lang="en-US" dirty="0"/>
              <a:t>                                </a:t>
            </a:r>
            <a:r>
              <a:rPr lang="en-US" b="1" i="1" u="sng" dirty="0">
                <a:solidFill>
                  <a:srgbClr val="0070C0"/>
                </a:solidFill>
                <a:latin typeface="Algerian" panose="04020705040A02060702" pitchFamily="82" charset="0"/>
              </a:rPr>
              <a:t>Beautiful</a:t>
            </a:r>
          </a:p>
        </p:txBody>
      </p:sp>
      <p:sp>
        <p:nvSpPr>
          <p:cNvPr id="3" name="Content Placeholder 2">
            <a:extLst>
              <a:ext uri="{FF2B5EF4-FFF2-40B4-BE49-F238E27FC236}">
                <a16:creationId xmlns:a16="http://schemas.microsoft.com/office/drawing/2014/main" id="{D2DCEEE5-8669-4684-B11E-DDEA965A0338}"/>
              </a:ext>
            </a:extLst>
          </p:cNvPr>
          <p:cNvSpPr>
            <a:spLocks noGrp="1"/>
          </p:cNvSpPr>
          <p:nvPr>
            <p:ph idx="1"/>
          </p:nvPr>
        </p:nvSpPr>
        <p:spPr>
          <a:xfrm>
            <a:off x="0" y="584200"/>
            <a:ext cx="12192000" cy="6273799"/>
          </a:xfrm>
        </p:spPr>
        <p:txBody>
          <a:bodyPr>
            <a:normAutofit fontScale="92500" lnSpcReduction="20000"/>
          </a:bodyPr>
          <a:lstStyle/>
          <a:p>
            <a:r>
              <a:rPr lang="en-US" dirty="0"/>
              <a:t>“The wind is heard among the branches of the trees, rustling the leaves and flowers; yet it is invisible, and no man knows whence it comes or whither it goes. So with the work of the Holy Spirit upon the heart. It can no more be explained than can the movements of the wind. A person may not be able to tell the exact time or place, or to trace all the circumstances in the process of conversion; but this does not prove him to be unconverted. By an agency as unseen as the wind, Christ is constantly working upon the heart. Little by little, perhaps unconsciously to the receiver, impressions are made that tend to draw the soul to Christ. These may be received through meditating upon Him, through reading the Scriptures, or through hearing the word from the living preacher. Suddenly, as the Spirit comes with more direct appeal, the soul gladly surrenders itself to Jesus. By many this is called sudden conversion; but it is the result of long wooing by the Spirit of God,—a patient, protracted process.  While the wind is itself invisible, it produces effects that are seen and felt. So the work of the Spirit upon the soul will reveal itself in every act of him who has felt its saving power. When the Spirit of God takes possession of the heart, it transforms the life. Sinful thoughts are put away, evil deeds are renounced; love, humility, and peace take the place of anger, envy, and strife. Joy takes the place of sadness, and the countenance reflects the light of heaven. No one sees the hand that lifts the burden, or beholds the light descend from the courts above. The blessing comes when by faith the soul surrenders itself to God. Then that power which no human eye can see creates a new being in the image of God.”  DA, pgs. 172,173 </a:t>
            </a:r>
          </a:p>
        </p:txBody>
      </p:sp>
    </p:spTree>
    <p:extLst>
      <p:ext uri="{BB962C8B-B14F-4D97-AF65-F5344CB8AC3E}">
        <p14:creationId xmlns:p14="http://schemas.microsoft.com/office/powerpoint/2010/main" val="242828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7ED2-F04B-44CA-8497-D46C2D834B36}"/>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D39A83D2-C383-4D64-B795-674664A58AAA}"/>
              </a:ext>
            </a:extLst>
          </p:cNvPr>
          <p:cNvSpPr>
            <a:spLocks noGrp="1"/>
          </p:cNvSpPr>
          <p:nvPr>
            <p:ph sz="half" idx="1"/>
          </p:nvPr>
        </p:nvSpPr>
        <p:spPr>
          <a:xfrm>
            <a:off x="0" y="0"/>
            <a:ext cx="6019800" cy="6857999"/>
          </a:xfrm>
        </p:spPr>
        <p:txBody>
          <a:bodyPr>
            <a:normAutofit lnSpcReduction="10000"/>
          </a:bodyPr>
          <a:lstStyle/>
          <a:p>
            <a:r>
              <a:rPr lang="en-US" dirty="0"/>
              <a:t>“Nicodemus answered and said unto him, How can these things be? Jesus answered and said unto him, Art thou a master of Israel, and knowest not these things?”  John 3:9,10</a:t>
            </a:r>
          </a:p>
          <a:p>
            <a:r>
              <a:rPr lang="en-US" dirty="0"/>
              <a:t>“Surely one entrusted with the religious instruction of the people should not be ignorant of truths so important. His words conveyed the lesson that instead of feeling irritated over the plain words of truth, Nicodemus should have had a very humble opinion of himself, because of his spiritual ignorance. Yet Christ spoke with such solemn dignity, and both look and tone expressed such earnest love, that Nicodemus was not offended as he realized his humiliating condition.”  DA, pg. 173</a:t>
            </a:r>
          </a:p>
        </p:txBody>
      </p:sp>
      <p:pic>
        <p:nvPicPr>
          <p:cNvPr id="5" name="Content Placeholder 4">
            <a:extLst>
              <a:ext uri="{FF2B5EF4-FFF2-40B4-BE49-F238E27FC236}">
                <a16:creationId xmlns:a16="http://schemas.microsoft.com/office/drawing/2014/main" id="{9003D0CB-AA48-4028-925E-74BE4939E047}"/>
              </a:ext>
            </a:extLst>
          </p:cNvPr>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2723695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B6391-7AEB-4C60-845F-1B286C255547}"/>
              </a:ext>
            </a:extLst>
          </p:cNvPr>
          <p:cNvSpPr>
            <a:spLocks noGrp="1"/>
          </p:cNvSpPr>
          <p:nvPr>
            <p:ph type="title"/>
          </p:nvPr>
        </p:nvSpPr>
        <p:spPr>
          <a:xfrm>
            <a:off x="838200" y="1"/>
            <a:ext cx="10515600" cy="914399"/>
          </a:xfrm>
        </p:spPr>
        <p:txBody>
          <a:bodyPr/>
          <a:lstStyle/>
          <a:p>
            <a:r>
              <a:rPr lang="en-US" dirty="0"/>
              <a:t>                    </a:t>
            </a:r>
            <a:r>
              <a:rPr lang="en-US" b="1" i="1" u="sng" dirty="0">
                <a:solidFill>
                  <a:srgbClr val="C00000"/>
                </a:solidFill>
                <a:latin typeface="Algerian" panose="04020705040A02060702" pitchFamily="82" charset="0"/>
              </a:rPr>
              <a:t>What About Today?</a:t>
            </a:r>
          </a:p>
        </p:txBody>
      </p:sp>
      <p:pic>
        <p:nvPicPr>
          <p:cNvPr id="5" name="Content Placeholder 4">
            <a:extLst>
              <a:ext uri="{FF2B5EF4-FFF2-40B4-BE49-F238E27FC236}">
                <a16:creationId xmlns:a16="http://schemas.microsoft.com/office/drawing/2014/main" id="{B75C576E-4826-4382-803E-EEF0B77E3E24}"/>
              </a:ext>
            </a:extLst>
          </p:cNvPr>
          <p:cNvPicPr>
            <a:picLocks noGrp="1" noChangeAspect="1"/>
          </p:cNvPicPr>
          <p:nvPr>
            <p:ph sz="half" idx="1"/>
          </p:nvPr>
        </p:nvPicPr>
        <p:blipFill>
          <a:blip r:embed="rId2"/>
          <a:stretch>
            <a:fillRect/>
          </a:stretch>
        </p:blipFill>
        <p:spPr>
          <a:xfrm>
            <a:off x="33338" y="800100"/>
            <a:ext cx="6062662" cy="6057899"/>
          </a:xfrm>
          <a:prstGeom prst="rect">
            <a:avLst/>
          </a:prstGeom>
        </p:spPr>
      </p:pic>
      <p:sp>
        <p:nvSpPr>
          <p:cNvPr id="4" name="Content Placeholder 3">
            <a:extLst>
              <a:ext uri="{FF2B5EF4-FFF2-40B4-BE49-F238E27FC236}">
                <a16:creationId xmlns:a16="http://schemas.microsoft.com/office/drawing/2014/main" id="{F38FD2F2-B3D7-4772-92D7-A388E1401230}"/>
              </a:ext>
            </a:extLst>
          </p:cNvPr>
          <p:cNvSpPr>
            <a:spLocks noGrp="1"/>
          </p:cNvSpPr>
          <p:nvPr>
            <p:ph sz="half" idx="2"/>
          </p:nvPr>
        </p:nvSpPr>
        <p:spPr>
          <a:xfrm>
            <a:off x="6172200" y="800100"/>
            <a:ext cx="5986462" cy="6057899"/>
          </a:xfrm>
        </p:spPr>
        <p:txBody>
          <a:bodyPr>
            <a:normAutofit/>
          </a:bodyPr>
          <a:lstStyle/>
          <a:p>
            <a:r>
              <a:rPr lang="en-US" sz="3000" dirty="0"/>
              <a:t>Not a Peep!  Are you, Mark Finley, a master in Israel, and you don’t discern the signs of the times?  Are you, Ted Wilson, a master in Israel, and you can not expose the papacy/Jesuit’s work today to warn God’s people?  Are you, Doug Bachelor, a master in Israel, and you refuse to expose Babylon the Great in this monumental crisis?  Are you, Danny Shelton, a master in Israel and you dilute the truth </a:t>
            </a:r>
            <a:r>
              <a:rPr lang="en-US" sz="3000" dirty="0" err="1"/>
              <a:t>sooooo</a:t>
            </a:r>
            <a:r>
              <a:rPr lang="en-US" sz="3000" dirty="0"/>
              <a:t> much that it isn't even visible anymore?</a:t>
            </a:r>
          </a:p>
        </p:txBody>
      </p:sp>
    </p:spTree>
    <p:extLst>
      <p:ext uri="{BB962C8B-B14F-4D97-AF65-F5344CB8AC3E}">
        <p14:creationId xmlns:p14="http://schemas.microsoft.com/office/powerpoint/2010/main" val="1122809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73F3-FA56-4CFE-805E-8D2ED224B21B}"/>
              </a:ext>
            </a:extLst>
          </p:cNvPr>
          <p:cNvSpPr>
            <a:spLocks noGrp="1"/>
          </p:cNvSpPr>
          <p:nvPr>
            <p:ph type="title"/>
          </p:nvPr>
        </p:nvSpPr>
        <p:spPr>
          <a:xfrm>
            <a:off x="838200" y="1"/>
            <a:ext cx="10515600" cy="876299"/>
          </a:xfrm>
        </p:spPr>
        <p:txBody>
          <a:bodyPr/>
          <a:lstStyle/>
          <a:p>
            <a:r>
              <a:rPr lang="en-US" dirty="0"/>
              <a:t>                             </a:t>
            </a:r>
            <a:r>
              <a:rPr lang="en-US" b="1" i="1" u="sng" dirty="0">
                <a:solidFill>
                  <a:srgbClr val="FF0000"/>
                </a:solidFill>
              </a:rPr>
              <a:t>Dumb Dogs</a:t>
            </a:r>
          </a:p>
        </p:txBody>
      </p:sp>
      <p:sp>
        <p:nvSpPr>
          <p:cNvPr id="3" name="Content Placeholder 2">
            <a:extLst>
              <a:ext uri="{FF2B5EF4-FFF2-40B4-BE49-F238E27FC236}">
                <a16:creationId xmlns:a16="http://schemas.microsoft.com/office/drawing/2014/main" id="{DD837D3D-3505-4D24-A0A9-A9DEA69FD21A}"/>
              </a:ext>
            </a:extLst>
          </p:cNvPr>
          <p:cNvSpPr>
            <a:spLocks noGrp="1"/>
          </p:cNvSpPr>
          <p:nvPr>
            <p:ph idx="1"/>
          </p:nvPr>
        </p:nvSpPr>
        <p:spPr>
          <a:xfrm>
            <a:off x="0" y="711200"/>
            <a:ext cx="12192000" cy="6146799"/>
          </a:xfrm>
        </p:spPr>
        <p:txBody>
          <a:bodyPr>
            <a:normAutofit/>
          </a:bodyPr>
          <a:lstStyle/>
          <a:p>
            <a:r>
              <a:rPr lang="en-US" sz="4400" dirty="0"/>
              <a:t>“His watchmen are blind: they are all ignorant, they are all dumb dogs, they cannot bark; sleeping, lying down, loving to slumber. Yea, they are greedy dogs which can never have enough, and they are shepherds that cannot understand: they all look to their own way, every one for his gain, from his quarter. Come ye, say they, I will fetch wine, and we will fill ourselves with strong drink; and to morrow shall be as this day, and much more abundant.”  Isaiah 56:10-12</a:t>
            </a:r>
          </a:p>
        </p:txBody>
      </p:sp>
    </p:spTree>
    <p:extLst>
      <p:ext uri="{BB962C8B-B14F-4D97-AF65-F5344CB8AC3E}">
        <p14:creationId xmlns:p14="http://schemas.microsoft.com/office/powerpoint/2010/main" val="863595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4CF1-64C2-43E0-9E0F-0749294FC547}"/>
              </a:ext>
            </a:extLst>
          </p:cNvPr>
          <p:cNvSpPr>
            <a:spLocks noGrp="1"/>
          </p:cNvSpPr>
          <p:nvPr>
            <p:ph type="title"/>
          </p:nvPr>
        </p:nvSpPr>
        <p:spPr>
          <a:xfrm>
            <a:off x="838200" y="1"/>
            <a:ext cx="10515600" cy="812799"/>
          </a:xfrm>
        </p:spPr>
        <p:txBody>
          <a:bodyPr/>
          <a:lstStyle/>
          <a:p>
            <a:r>
              <a:rPr lang="en-US" dirty="0"/>
              <a:t>                    </a:t>
            </a:r>
            <a:r>
              <a:rPr lang="en-US" b="1" i="1" u="sng" dirty="0">
                <a:solidFill>
                  <a:srgbClr val="0070C0"/>
                </a:solidFill>
                <a:latin typeface="Algerian" panose="04020705040A02060702" pitchFamily="82" charset="0"/>
              </a:rPr>
              <a:t>They will not bark!</a:t>
            </a:r>
          </a:p>
        </p:txBody>
      </p:sp>
      <p:sp>
        <p:nvSpPr>
          <p:cNvPr id="3" name="Content Placeholder 2">
            <a:extLst>
              <a:ext uri="{FF2B5EF4-FFF2-40B4-BE49-F238E27FC236}">
                <a16:creationId xmlns:a16="http://schemas.microsoft.com/office/drawing/2014/main" id="{3662C5D2-9272-40A9-8A15-51CE7716E02E}"/>
              </a:ext>
            </a:extLst>
          </p:cNvPr>
          <p:cNvSpPr>
            <a:spLocks noGrp="1"/>
          </p:cNvSpPr>
          <p:nvPr>
            <p:ph sz="half" idx="1"/>
          </p:nvPr>
        </p:nvSpPr>
        <p:spPr>
          <a:xfrm>
            <a:off x="0" y="711199"/>
            <a:ext cx="6019800" cy="6146798"/>
          </a:xfrm>
        </p:spPr>
        <p:txBody>
          <a:bodyPr>
            <a:normAutofit fontScale="92500" lnSpcReduction="10000"/>
          </a:bodyPr>
          <a:lstStyle/>
          <a:p>
            <a:r>
              <a:rPr lang="en-US" dirty="0"/>
              <a:t>“If when he seeth the sword come upon the land, he blow the trumpet, and warn the people; Then whosoever heareth the sound of the trumpet, and taketh not warning; if the sword come, and take him away, his blood shall be upon his own head. He heard the sound of the trumpet, and took not warning; his blood shall be upon him. But he that taketh warning shall deliver his soul. But if the watchman see the sword come, and blow not the trumpet, and the people be not warned; if the sword come, and take any person from among them, he is taken away in his iniquity; but his blood will I require at the watchman's hand.”  Ezekiel 33:3-6</a:t>
            </a:r>
          </a:p>
        </p:txBody>
      </p:sp>
      <p:pic>
        <p:nvPicPr>
          <p:cNvPr id="5" name="Content Placeholder 4">
            <a:extLst>
              <a:ext uri="{FF2B5EF4-FFF2-40B4-BE49-F238E27FC236}">
                <a16:creationId xmlns:a16="http://schemas.microsoft.com/office/drawing/2014/main" id="{5827B215-2FB2-4F61-B33A-0D95A7EFF32A}"/>
              </a:ext>
            </a:extLst>
          </p:cNvPr>
          <p:cNvPicPr>
            <a:picLocks noGrp="1" noChangeAspect="1"/>
          </p:cNvPicPr>
          <p:nvPr>
            <p:ph sz="half" idx="2"/>
          </p:nvPr>
        </p:nvPicPr>
        <p:blipFill>
          <a:blip r:embed="rId2"/>
          <a:stretch>
            <a:fillRect/>
          </a:stretch>
        </p:blipFill>
        <p:spPr>
          <a:xfrm>
            <a:off x="6096000" y="711199"/>
            <a:ext cx="6096000" cy="6146799"/>
          </a:xfrm>
          <a:prstGeom prst="rect">
            <a:avLst/>
          </a:prstGeom>
        </p:spPr>
      </p:pic>
    </p:spTree>
    <p:extLst>
      <p:ext uri="{BB962C8B-B14F-4D97-AF65-F5344CB8AC3E}">
        <p14:creationId xmlns:p14="http://schemas.microsoft.com/office/powerpoint/2010/main" val="3589056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28499-7E65-45DA-AFBD-5B09FE0AF7E4}"/>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BDC6194-A2F4-4292-885D-AC11197C148E}"/>
              </a:ext>
            </a:extLst>
          </p:cNvPr>
          <p:cNvSpPr>
            <a:spLocks noGrp="1"/>
          </p:cNvSpPr>
          <p:nvPr>
            <p:ph idx="1"/>
          </p:nvPr>
        </p:nvSpPr>
        <p:spPr>
          <a:xfrm>
            <a:off x="0" y="266700"/>
            <a:ext cx="12192000" cy="6591299"/>
          </a:xfrm>
        </p:spPr>
        <p:txBody>
          <a:bodyPr>
            <a:normAutofit/>
          </a:bodyPr>
          <a:lstStyle/>
          <a:p>
            <a:r>
              <a:rPr lang="en-US" sz="3600" dirty="0"/>
              <a:t>“Verily, verily, I say unto thee, We speak that we do know, and testify that we have seen; and ye receive not our witness. If I have told you earthly things, and ye believe not, how shall ye believe, if I tell you of heavenly things? And no man hath ascended up to heaven, but he that came down from heaven, even the Son of man which is in heaven. And as Moses lifted up the serpent in the wilderness, even so must the Son of man be lifted up: That whosoever believeth in him should not perish, but have eternal life. For God so loved the world, that he gave his only begotten Son, that whosoever believeth in him should not perish, but have everlasting life.”  John 3:11-16</a:t>
            </a:r>
          </a:p>
        </p:txBody>
      </p:sp>
    </p:spTree>
    <p:extLst>
      <p:ext uri="{BB962C8B-B14F-4D97-AF65-F5344CB8AC3E}">
        <p14:creationId xmlns:p14="http://schemas.microsoft.com/office/powerpoint/2010/main" val="265863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BE43-34E1-46F0-9BAB-9B6917A3569C}"/>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1E8F32E-28C1-40E7-BCC0-C561E68C28CD}"/>
              </a:ext>
            </a:extLst>
          </p:cNvPr>
          <p:cNvSpPr>
            <a:spLocks noGrp="1"/>
          </p:cNvSpPr>
          <p:nvPr>
            <p:ph idx="1"/>
          </p:nvPr>
        </p:nvSpPr>
        <p:spPr>
          <a:xfrm>
            <a:off x="0" y="198121"/>
            <a:ext cx="11353800" cy="6705598"/>
          </a:xfrm>
        </p:spPr>
        <p:txBody>
          <a:bodyPr>
            <a:normAutofit/>
          </a:bodyPr>
          <a:lstStyle/>
          <a:p>
            <a:r>
              <a:rPr lang="en-US" dirty="0"/>
              <a:t>“Nicodemus, when he saw Jesus lifted up on the cross, remembered His words spoken by night in the Mount of Olives: “As Moses lifted up the serpent in the wilderness, even so must the Son of man be lifted up: that whosoever believeth in Him should not perish, but have eternal life.” John 3:14, 15. On that Sabbath, when Christ lay in the grave, Nicodemus had opportunity for reflection. A clearer light now illuminated his mind, and the words which Jesus had spoken to him were no longer mysterious. He felt that he had lost much by not connecting himself with the Saviour during His life. Now he recalled the events of Calvary. The prayer of Christ for His murderers and His answer to the petition of the dying thief spoke to the heart of the learned councilor. Again he looked upon the Saviour in His agony; again he heard that last cry, “It is finished,” spoken like the words of a conqueror. Again he beheld the reeling earth, the darkened heavens, the rent veil, the shivered rocks, and his faith was forever established. The very event that destroyed the hopes of the disciples convinced Joseph and Nicodemus of the divinity of Jesus. Their fears were overcome by the courage of a firm and unwavering faith.”  DA, pg. 775 </a:t>
            </a:r>
          </a:p>
        </p:txBody>
      </p:sp>
    </p:spTree>
    <p:extLst>
      <p:ext uri="{BB962C8B-B14F-4D97-AF65-F5344CB8AC3E}">
        <p14:creationId xmlns:p14="http://schemas.microsoft.com/office/powerpoint/2010/main" val="6201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053D-66EA-42F0-8616-36B5F322B388}"/>
              </a:ext>
            </a:extLst>
          </p:cNvPr>
          <p:cNvSpPr>
            <a:spLocks noGrp="1"/>
          </p:cNvSpPr>
          <p:nvPr>
            <p:ph type="title"/>
          </p:nvPr>
        </p:nvSpPr>
        <p:spPr>
          <a:xfrm>
            <a:off x="838200" y="1"/>
            <a:ext cx="10515600" cy="812799"/>
          </a:xfrm>
        </p:spPr>
        <p:txBody>
          <a:bodyPr/>
          <a:lstStyle/>
          <a:p>
            <a:r>
              <a:rPr lang="en-US" dirty="0"/>
              <a:t>                      </a:t>
            </a:r>
            <a:r>
              <a:rPr lang="en-US" b="1" i="1" u="sng" dirty="0">
                <a:solidFill>
                  <a:srgbClr val="FF0000"/>
                </a:solidFill>
                <a:latin typeface="Algerian" panose="04020705040A02060702" pitchFamily="82" charset="0"/>
              </a:rPr>
              <a:t>He Watched and …..</a:t>
            </a:r>
          </a:p>
        </p:txBody>
      </p:sp>
      <p:sp>
        <p:nvSpPr>
          <p:cNvPr id="3" name="Content Placeholder 2">
            <a:extLst>
              <a:ext uri="{FF2B5EF4-FFF2-40B4-BE49-F238E27FC236}">
                <a16:creationId xmlns:a16="http://schemas.microsoft.com/office/drawing/2014/main" id="{F8377A4B-8A7E-462A-94E9-B6492D15B0A9}"/>
              </a:ext>
            </a:extLst>
          </p:cNvPr>
          <p:cNvSpPr>
            <a:spLocks noGrp="1"/>
          </p:cNvSpPr>
          <p:nvPr>
            <p:ph idx="1"/>
          </p:nvPr>
        </p:nvSpPr>
        <p:spPr>
          <a:xfrm>
            <a:off x="0" y="698500"/>
            <a:ext cx="12192000" cy="6159499"/>
          </a:xfrm>
        </p:spPr>
        <p:txBody>
          <a:bodyPr/>
          <a:lstStyle/>
          <a:p>
            <a:r>
              <a:rPr lang="en-US" dirty="0"/>
              <a:t> </a:t>
            </a:r>
            <a:r>
              <a:rPr lang="en-US" sz="4400" dirty="0"/>
              <a:t>“With many others in Israel he had been greatly distressed by the profanation of the temple. He was a witness of the scene when Jesus drove out the buyers and the sellers; he beheld the wonderful manifestation of divine power; he saw the Saviour receiving the poor and healing the sick; he saw their looks of joy, and heard their words of praise; and he could not doubt that Jesus of Nazareth was the Sent of God.” DA, pg. 168</a:t>
            </a:r>
          </a:p>
        </p:txBody>
      </p:sp>
    </p:spTree>
    <p:extLst>
      <p:ext uri="{BB962C8B-B14F-4D97-AF65-F5344CB8AC3E}">
        <p14:creationId xmlns:p14="http://schemas.microsoft.com/office/powerpoint/2010/main" val="3493211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B4666-BA28-4FD4-B304-13095B39BCD0}"/>
              </a:ext>
            </a:extLst>
          </p:cNvPr>
          <p:cNvSpPr>
            <a:spLocks noGrp="1"/>
          </p:cNvSpPr>
          <p:nvPr>
            <p:ph type="title"/>
          </p:nvPr>
        </p:nvSpPr>
        <p:spPr>
          <a:xfrm>
            <a:off x="6096000" y="2"/>
            <a:ext cx="6096000" cy="681036"/>
          </a:xfrm>
        </p:spPr>
        <p:txBody>
          <a:bodyPr>
            <a:normAutofit fontScale="90000"/>
          </a:bodyPr>
          <a:lstStyle/>
          <a:p>
            <a:r>
              <a:rPr lang="en-US" dirty="0"/>
              <a:t>              </a:t>
            </a:r>
            <a:r>
              <a:rPr lang="en-US" b="1" i="1" u="sng" dirty="0">
                <a:solidFill>
                  <a:srgbClr val="0070C0"/>
                </a:solidFill>
                <a:latin typeface="Algerian" panose="04020705040A02060702" pitchFamily="82" charset="0"/>
              </a:rPr>
              <a:t>No Doubt!</a:t>
            </a:r>
          </a:p>
        </p:txBody>
      </p:sp>
      <p:pic>
        <p:nvPicPr>
          <p:cNvPr id="5" name="Content Placeholder 4">
            <a:extLst>
              <a:ext uri="{FF2B5EF4-FFF2-40B4-BE49-F238E27FC236}">
                <a16:creationId xmlns:a16="http://schemas.microsoft.com/office/drawing/2014/main" id="{FE67CEEC-0F3A-4E49-B09A-56D1133FF037}"/>
              </a:ext>
            </a:extLst>
          </p:cNvPr>
          <p:cNvPicPr>
            <a:picLocks noGrp="1" noChangeAspect="1"/>
          </p:cNvPicPr>
          <p:nvPr>
            <p:ph sz="half" idx="1"/>
          </p:nvPr>
        </p:nvPicPr>
        <p:blipFill>
          <a:blip r:embed="rId2"/>
          <a:stretch>
            <a:fillRect/>
          </a:stretch>
        </p:blipFill>
        <p:spPr>
          <a:xfrm>
            <a:off x="0" y="0"/>
            <a:ext cx="6172200" cy="6857999"/>
          </a:xfrm>
          <a:prstGeom prst="rect">
            <a:avLst/>
          </a:prstGeom>
        </p:spPr>
      </p:pic>
      <p:sp>
        <p:nvSpPr>
          <p:cNvPr id="4" name="Content Placeholder 3">
            <a:extLst>
              <a:ext uri="{FF2B5EF4-FFF2-40B4-BE49-F238E27FC236}">
                <a16:creationId xmlns:a16="http://schemas.microsoft.com/office/drawing/2014/main" id="{67590B89-8429-46BD-8BF1-BC16AB40BECB}"/>
              </a:ext>
            </a:extLst>
          </p:cNvPr>
          <p:cNvSpPr>
            <a:spLocks noGrp="1"/>
          </p:cNvSpPr>
          <p:nvPr>
            <p:ph sz="half" idx="2"/>
          </p:nvPr>
        </p:nvSpPr>
        <p:spPr>
          <a:xfrm>
            <a:off x="6172200" y="681038"/>
            <a:ext cx="6019800" cy="6176960"/>
          </a:xfrm>
        </p:spPr>
        <p:txBody>
          <a:bodyPr>
            <a:normAutofit fontScale="92500"/>
          </a:bodyPr>
          <a:lstStyle/>
          <a:p>
            <a:r>
              <a:rPr lang="en-US" dirty="0"/>
              <a:t>There was no doubt in the mind of Nicodemus.  Jesus was the Sent of God.  “They feared that in plotting against Jesus the priests and rulers were following in the steps of their fathers, and would bring fresh calamities upon the nation. Nicodemus shared these feelings. In a council of the Sanhedrin, when the course to be pursued toward Jesus was considered, Nicodemus advised caution and moderation. He urged that if Jesus was really invested with authority from God, it would be perilous to reject His warnings. The priests dared not disregard this counsel, and for the time they took no open measures against the Saviour.”  DA, pg. 167</a:t>
            </a:r>
          </a:p>
        </p:txBody>
      </p:sp>
    </p:spTree>
    <p:extLst>
      <p:ext uri="{BB962C8B-B14F-4D97-AF65-F5344CB8AC3E}">
        <p14:creationId xmlns:p14="http://schemas.microsoft.com/office/powerpoint/2010/main" val="80534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8C99D-4887-4C31-86E1-A276260C48DD}"/>
              </a:ext>
            </a:extLst>
          </p:cNvPr>
          <p:cNvSpPr>
            <a:spLocks noGrp="1"/>
          </p:cNvSpPr>
          <p:nvPr>
            <p:ph type="title"/>
          </p:nvPr>
        </p:nvSpPr>
        <p:spPr>
          <a:xfrm>
            <a:off x="6134100" y="1"/>
            <a:ext cx="6057900" cy="888999"/>
          </a:xfrm>
        </p:spPr>
        <p:txBody>
          <a:bodyPr>
            <a:normAutofit/>
          </a:bodyPr>
          <a:lstStyle/>
          <a:p>
            <a:r>
              <a:rPr lang="en-US" dirty="0"/>
              <a:t>   </a:t>
            </a:r>
            <a:r>
              <a:rPr lang="en-US" b="1" i="1" u="sng" dirty="0">
                <a:solidFill>
                  <a:srgbClr val="0070C0"/>
                </a:solidFill>
              </a:rPr>
              <a:t>Wanted to Meet Him!</a:t>
            </a:r>
          </a:p>
        </p:txBody>
      </p:sp>
      <p:sp>
        <p:nvSpPr>
          <p:cNvPr id="3" name="Content Placeholder 2">
            <a:extLst>
              <a:ext uri="{FF2B5EF4-FFF2-40B4-BE49-F238E27FC236}">
                <a16:creationId xmlns:a16="http://schemas.microsoft.com/office/drawing/2014/main" id="{56E54031-A409-4514-97F0-2AB223CCB221}"/>
              </a:ext>
            </a:extLst>
          </p:cNvPr>
          <p:cNvSpPr>
            <a:spLocks noGrp="1"/>
          </p:cNvSpPr>
          <p:nvPr>
            <p:ph sz="half" idx="1"/>
          </p:nvPr>
        </p:nvSpPr>
        <p:spPr>
          <a:xfrm>
            <a:off x="0" y="0"/>
            <a:ext cx="6019800" cy="6857999"/>
          </a:xfrm>
        </p:spPr>
        <p:txBody>
          <a:bodyPr>
            <a:normAutofit lnSpcReduction="10000"/>
          </a:bodyPr>
          <a:lstStyle/>
          <a:p>
            <a:r>
              <a:rPr lang="en-US" dirty="0"/>
              <a:t>“He greatly desired an interview with Jesus, but shrank from seeking Him openly. It would be too humiliating for a ruler of the Jews to acknowledge himself in sympathy with a teacher as yet so little known. And should his visit come to the knowledge of the Sanhedrin, it would draw upon him their scorn and denunciation. He resolved upon a secret interview, excusing this on the ground that if he were to go openly, others might follow his example. Learning by special inquiry the Saviour's place of retirement in the Mount of Olives, he waited until the city was hushed in slumber, and then sought Him.”  DA, pg. 168</a:t>
            </a:r>
          </a:p>
        </p:txBody>
      </p:sp>
      <p:pic>
        <p:nvPicPr>
          <p:cNvPr id="5" name="Content Placeholder 4">
            <a:extLst>
              <a:ext uri="{FF2B5EF4-FFF2-40B4-BE49-F238E27FC236}">
                <a16:creationId xmlns:a16="http://schemas.microsoft.com/office/drawing/2014/main" id="{91EA7A26-1F23-4DA6-80B4-88410081E636}"/>
              </a:ext>
            </a:extLst>
          </p:cNvPr>
          <p:cNvPicPr>
            <a:picLocks noGrp="1" noChangeAspect="1"/>
          </p:cNvPicPr>
          <p:nvPr>
            <p:ph sz="half" idx="2"/>
          </p:nvPr>
        </p:nvPicPr>
        <p:blipFill>
          <a:blip r:embed="rId2"/>
          <a:stretch>
            <a:fillRect/>
          </a:stretch>
        </p:blipFill>
        <p:spPr>
          <a:xfrm>
            <a:off x="6019800" y="711199"/>
            <a:ext cx="6172200" cy="6146799"/>
          </a:xfrm>
          <a:prstGeom prst="rect">
            <a:avLst/>
          </a:prstGeom>
        </p:spPr>
      </p:pic>
    </p:spTree>
    <p:extLst>
      <p:ext uri="{BB962C8B-B14F-4D97-AF65-F5344CB8AC3E}">
        <p14:creationId xmlns:p14="http://schemas.microsoft.com/office/powerpoint/2010/main" val="111535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0443-4BA9-497D-AB64-D4F648528D36}"/>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70C0"/>
                </a:solidFill>
                <a:latin typeface="Algerian" panose="04020705040A02060702" pitchFamily="82" charset="0"/>
              </a:rPr>
              <a:t>What a Story!</a:t>
            </a:r>
          </a:p>
        </p:txBody>
      </p:sp>
      <p:sp>
        <p:nvSpPr>
          <p:cNvPr id="3" name="Content Placeholder 2">
            <a:extLst>
              <a:ext uri="{FF2B5EF4-FFF2-40B4-BE49-F238E27FC236}">
                <a16:creationId xmlns:a16="http://schemas.microsoft.com/office/drawing/2014/main" id="{2F1BC526-D700-4218-BB4C-57CDE66A934A}"/>
              </a:ext>
            </a:extLst>
          </p:cNvPr>
          <p:cNvSpPr>
            <a:spLocks noGrp="1"/>
          </p:cNvSpPr>
          <p:nvPr>
            <p:ph idx="1"/>
          </p:nvPr>
        </p:nvSpPr>
        <p:spPr>
          <a:xfrm>
            <a:off x="0" y="558800"/>
            <a:ext cx="12192000" cy="6299200"/>
          </a:xfrm>
        </p:spPr>
        <p:txBody>
          <a:bodyPr>
            <a:normAutofit/>
          </a:bodyPr>
          <a:lstStyle/>
          <a:p>
            <a:r>
              <a:rPr lang="en-US" sz="3000" dirty="0"/>
              <a:t>“There was a man of the Pharisees, named Nicodemus, a ruler of the Jews: The same came to Jesus by night, and said unto him, Rabbi, we know that thou art a teacher come from God: for no man can do these miracles that thou doest, except God be with him. Jesus answered and said unto him, Verily, verily, I say unto thee, Except a man be born again, he cannot see the kingdom of God. Nicodemus saith unto him, How can a man be born when he is old? can he enter the second time into his mother's womb, and be born? Jesus answered, Verily, verily, I say unto thee, Except a man be born of water and of the Spirit, he cannot enter into the kingdom of God. That which is born of the flesh is flesh; and that which is born of the Spirit is spirit. Marvel not that I said unto thee, Ye must be born again. The wind bloweth where it listeth, and thou hearest the sound thereof, but canst not tell whence it cometh, and whither it goeth: so is every one that is born of the Spirit.”  John 3:1-8</a:t>
            </a:r>
          </a:p>
        </p:txBody>
      </p:sp>
    </p:spTree>
    <p:extLst>
      <p:ext uri="{BB962C8B-B14F-4D97-AF65-F5344CB8AC3E}">
        <p14:creationId xmlns:p14="http://schemas.microsoft.com/office/powerpoint/2010/main" val="2618656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A5621-0E64-4337-9AEB-43363C1FBAB1}"/>
              </a:ext>
            </a:extLst>
          </p:cNvPr>
          <p:cNvSpPr>
            <a:spLocks noGrp="1"/>
          </p:cNvSpPr>
          <p:nvPr>
            <p:ph type="title"/>
          </p:nvPr>
        </p:nvSpPr>
        <p:spPr>
          <a:xfrm>
            <a:off x="6261100" y="1"/>
            <a:ext cx="5092700" cy="812799"/>
          </a:xfrm>
        </p:spPr>
        <p:txBody>
          <a:bodyPr/>
          <a:lstStyle/>
          <a:p>
            <a:r>
              <a:rPr lang="en-US" dirty="0"/>
              <a:t>     </a:t>
            </a:r>
            <a:r>
              <a:rPr lang="en-US" b="1" i="1" u="sng" dirty="0">
                <a:solidFill>
                  <a:srgbClr val="FF0000"/>
                </a:solidFill>
                <a:latin typeface="Algerian" panose="04020705040A02060702" pitchFamily="82" charset="0"/>
              </a:rPr>
              <a:t>The New Birth</a:t>
            </a:r>
          </a:p>
        </p:txBody>
      </p:sp>
      <p:pic>
        <p:nvPicPr>
          <p:cNvPr id="5" name="Content Placeholder 4">
            <a:extLst>
              <a:ext uri="{FF2B5EF4-FFF2-40B4-BE49-F238E27FC236}">
                <a16:creationId xmlns:a16="http://schemas.microsoft.com/office/drawing/2014/main" id="{E49C7414-5CFC-4727-9A66-E759FC81C638}"/>
              </a:ext>
            </a:extLst>
          </p:cNvPr>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a:extLst>
              <a:ext uri="{FF2B5EF4-FFF2-40B4-BE49-F238E27FC236}">
                <a16:creationId xmlns:a16="http://schemas.microsoft.com/office/drawing/2014/main" id="{48F6B9B0-E7DD-4077-A41F-EAB6D189CC0D}"/>
              </a:ext>
            </a:extLst>
          </p:cNvPr>
          <p:cNvSpPr>
            <a:spLocks noGrp="1"/>
          </p:cNvSpPr>
          <p:nvPr>
            <p:ph sz="half" idx="2"/>
          </p:nvPr>
        </p:nvSpPr>
        <p:spPr>
          <a:xfrm>
            <a:off x="6172200" y="711200"/>
            <a:ext cx="6019800" cy="6146799"/>
          </a:xfrm>
        </p:spPr>
        <p:txBody>
          <a:bodyPr>
            <a:normAutofit/>
          </a:bodyPr>
          <a:lstStyle/>
          <a:p>
            <a:r>
              <a:rPr lang="en-US" sz="3000" dirty="0"/>
              <a:t>“Seeing ye have purified your souls in obeying the truth through the Spirit unto unfeigned love of the brethren, see that ye love one another with a pure heart fervently: Being born again, not of corruptible seed, but of incorruptible, by the word of God, which liveth and abideth for ever. For all flesh is as grass, and all the glory of man as the flower of grass. The grass withereth, and the flower thereof falleth away:”  1 Peter 1:22-24</a:t>
            </a:r>
          </a:p>
        </p:txBody>
      </p:sp>
    </p:spTree>
    <p:extLst>
      <p:ext uri="{BB962C8B-B14F-4D97-AF65-F5344CB8AC3E}">
        <p14:creationId xmlns:p14="http://schemas.microsoft.com/office/powerpoint/2010/main" val="345269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12DB2-F8F3-40AD-8A27-C5EA176E0C0C}"/>
              </a:ext>
            </a:extLst>
          </p:cNvPr>
          <p:cNvSpPr>
            <a:spLocks noGrp="1"/>
          </p:cNvSpPr>
          <p:nvPr>
            <p:ph type="title"/>
          </p:nvPr>
        </p:nvSpPr>
        <p:spPr>
          <a:xfrm>
            <a:off x="838200" y="1"/>
            <a:ext cx="10515600" cy="800100"/>
          </a:xfrm>
        </p:spPr>
        <p:txBody>
          <a:bodyPr>
            <a:normAutofit/>
          </a:bodyPr>
          <a:lstStyle/>
          <a:p>
            <a:r>
              <a:rPr lang="en-US" dirty="0"/>
              <a:t>                                </a:t>
            </a:r>
            <a:r>
              <a:rPr lang="en-US" b="1" i="1" u="sng" dirty="0">
                <a:solidFill>
                  <a:srgbClr val="FF0000"/>
                </a:solidFill>
              </a:rPr>
              <a:t>New Birth</a:t>
            </a:r>
          </a:p>
        </p:txBody>
      </p:sp>
      <p:sp>
        <p:nvSpPr>
          <p:cNvPr id="3" name="Content Placeholder 2">
            <a:extLst>
              <a:ext uri="{FF2B5EF4-FFF2-40B4-BE49-F238E27FC236}">
                <a16:creationId xmlns:a16="http://schemas.microsoft.com/office/drawing/2014/main" id="{0938DE96-FC62-45C3-A027-B1ED5BDD7177}"/>
              </a:ext>
            </a:extLst>
          </p:cNvPr>
          <p:cNvSpPr>
            <a:spLocks noGrp="1"/>
          </p:cNvSpPr>
          <p:nvPr>
            <p:ph idx="1"/>
          </p:nvPr>
        </p:nvSpPr>
        <p:spPr>
          <a:xfrm>
            <a:off x="0" y="800102"/>
            <a:ext cx="12192000" cy="6057898"/>
          </a:xfrm>
        </p:spPr>
        <p:txBody>
          <a:bodyPr>
            <a:normAutofit fontScale="92500" lnSpcReduction="10000"/>
          </a:bodyPr>
          <a:lstStyle/>
          <a:p>
            <a:r>
              <a:rPr lang="en-US" dirty="0"/>
              <a:t>“He was a strict Pharisee, and prided himself on his good works. He was widely esteemed for his benevolence and his liberality in sustaining the temple service, and he felt secure of the favor of God. He was startled at the thought of a kingdom too pure for him to see in his present state. The figure of the new birth, which Jesus had used, was not wholly unfamiliar to Nicodemus. Converts from heathenism to the faith of Israel were often compared to children just born. Therefore he must have perceived that the words of Christ were not to be taken in a literal sense. But by virtue of his birth as an Israelite he regarded himself as sure of a place in the kingdom of God. He felt that he needed no change. Hence his surprise at the Saviour's words. He was irritated by their close application to himself. The pride of the Pharisee was struggling against the honest desire of the seeker after truth. He wondered that Christ should speak to him as He did, not respecting his position as ruler in Israel… Nicodemus knew that Christ here referred to water baptism and the renewing of the heart by the Spirit of God. He was convinced that he was in the presence of the One whom John the Baptist had foretold. Jesus continued: “That which is born of the flesh is flesh; and that which is born of the Spirit is spirit.” By nature the heart is evil, and “who can bring a clean thing out of an unclean? not one.” Job 14:4. No human invention can find a remedy for the sinning soul.”  DA, pgs. 171, 172</a:t>
            </a:r>
          </a:p>
        </p:txBody>
      </p:sp>
    </p:spTree>
    <p:extLst>
      <p:ext uri="{BB962C8B-B14F-4D97-AF65-F5344CB8AC3E}">
        <p14:creationId xmlns:p14="http://schemas.microsoft.com/office/powerpoint/2010/main" val="415437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6DE1-BB15-4C8F-AEEC-54A875D555AC}"/>
              </a:ext>
            </a:extLst>
          </p:cNvPr>
          <p:cNvSpPr>
            <a:spLocks noGrp="1"/>
          </p:cNvSpPr>
          <p:nvPr>
            <p:ph type="title"/>
          </p:nvPr>
        </p:nvSpPr>
        <p:spPr>
          <a:xfrm>
            <a:off x="0" y="1"/>
            <a:ext cx="6096000" cy="787399"/>
          </a:xfrm>
        </p:spPr>
        <p:txBody>
          <a:bodyPr/>
          <a:lstStyle/>
          <a:p>
            <a:r>
              <a:rPr lang="en-US" dirty="0"/>
              <a:t>  </a:t>
            </a:r>
            <a:r>
              <a:rPr lang="en-US" b="1" i="1" u="sng" dirty="0">
                <a:solidFill>
                  <a:srgbClr val="0070C0"/>
                </a:solidFill>
              </a:rPr>
              <a:t>You Must be Born Again</a:t>
            </a:r>
          </a:p>
        </p:txBody>
      </p:sp>
      <p:pic>
        <p:nvPicPr>
          <p:cNvPr id="5" name="Content Placeholder 4">
            <a:extLst>
              <a:ext uri="{FF2B5EF4-FFF2-40B4-BE49-F238E27FC236}">
                <a16:creationId xmlns:a16="http://schemas.microsoft.com/office/drawing/2014/main" id="{5DB83963-94C3-445C-B4CA-E8836149723A}"/>
              </a:ext>
            </a:extLst>
          </p:cNvPr>
          <p:cNvPicPr>
            <a:picLocks noGrp="1" noChangeAspect="1"/>
          </p:cNvPicPr>
          <p:nvPr>
            <p:ph sz="half" idx="1"/>
          </p:nvPr>
        </p:nvPicPr>
        <p:blipFill>
          <a:blip r:embed="rId2"/>
          <a:stretch>
            <a:fillRect/>
          </a:stretch>
        </p:blipFill>
        <p:spPr>
          <a:xfrm>
            <a:off x="0" y="673099"/>
            <a:ext cx="6350000" cy="6184899"/>
          </a:xfrm>
          <a:prstGeom prst="rect">
            <a:avLst/>
          </a:prstGeom>
        </p:spPr>
      </p:pic>
      <p:sp>
        <p:nvSpPr>
          <p:cNvPr id="4" name="Content Placeholder 3">
            <a:extLst>
              <a:ext uri="{FF2B5EF4-FFF2-40B4-BE49-F238E27FC236}">
                <a16:creationId xmlns:a16="http://schemas.microsoft.com/office/drawing/2014/main" id="{9F4CA70D-BF15-452E-8C88-E542A16AB0E7}"/>
              </a:ext>
            </a:extLst>
          </p:cNvPr>
          <p:cNvSpPr>
            <a:spLocks noGrp="1"/>
          </p:cNvSpPr>
          <p:nvPr>
            <p:ph sz="half" idx="2"/>
          </p:nvPr>
        </p:nvSpPr>
        <p:spPr>
          <a:xfrm>
            <a:off x="6172200" y="0"/>
            <a:ext cx="6019800" cy="6858000"/>
          </a:xfrm>
        </p:spPr>
        <p:txBody>
          <a:bodyPr>
            <a:normAutofit/>
          </a:bodyPr>
          <a:lstStyle/>
          <a:p>
            <a:r>
              <a:rPr lang="en-US" sz="3000" dirty="0"/>
              <a:t>Nicodemus would come at night because he didn’t want anyone to know.  He had his reputation to protect. Nicodemus wanted to have a discussion with Jesus.  Jesus would have none of that!  Jesus laid bare the plan of salvation; the need for a heart change that no outward work could gainsay!  Jesus likened the work of the Holy Spirit working on the heart to the moving of the wind in the trees.  By the rustling of the leaves, you know the wind is there; by the changing of one’s life, it reveals the Spirit’s work in the life!</a:t>
            </a:r>
          </a:p>
        </p:txBody>
      </p:sp>
    </p:spTree>
    <p:extLst>
      <p:ext uri="{BB962C8B-B14F-4D97-AF65-F5344CB8AC3E}">
        <p14:creationId xmlns:p14="http://schemas.microsoft.com/office/powerpoint/2010/main" val="349540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A651-208C-41FE-99DB-67E83B9806AE}"/>
              </a:ext>
            </a:extLst>
          </p:cNvPr>
          <p:cNvSpPr>
            <a:spLocks noGrp="1"/>
          </p:cNvSpPr>
          <p:nvPr>
            <p:ph type="title"/>
          </p:nvPr>
        </p:nvSpPr>
        <p:spPr>
          <a:xfrm>
            <a:off x="838200" y="1"/>
            <a:ext cx="10515600" cy="977900"/>
          </a:xfrm>
        </p:spPr>
        <p:txBody>
          <a:bodyPr>
            <a:normAutofit/>
          </a:bodyPr>
          <a:lstStyle/>
          <a:p>
            <a:endParaRPr lang="en-US" dirty="0"/>
          </a:p>
        </p:txBody>
      </p:sp>
      <p:sp>
        <p:nvSpPr>
          <p:cNvPr id="3" name="Content Placeholder 2">
            <a:extLst>
              <a:ext uri="{FF2B5EF4-FFF2-40B4-BE49-F238E27FC236}">
                <a16:creationId xmlns:a16="http://schemas.microsoft.com/office/drawing/2014/main" id="{543C82A5-52B5-42F9-946C-FAE2C2AAD8DF}"/>
              </a:ext>
            </a:extLst>
          </p:cNvPr>
          <p:cNvSpPr>
            <a:spLocks noGrp="1"/>
          </p:cNvSpPr>
          <p:nvPr>
            <p:ph idx="1"/>
          </p:nvPr>
        </p:nvSpPr>
        <p:spPr>
          <a:xfrm>
            <a:off x="0" y="977902"/>
            <a:ext cx="12192000" cy="5880098"/>
          </a:xfrm>
        </p:spPr>
        <p:txBody>
          <a:bodyPr>
            <a:normAutofit/>
          </a:bodyPr>
          <a:lstStyle/>
          <a:p>
            <a:r>
              <a:rPr lang="en-US" sz="3200" dirty="0"/>
              <a:t>“No human invention can find a remedy for the sinning soul. “The carnal mind is enmity against God: for it is not subject to the law of God, neither indeed can be.” “Out of the heart proceed evil thoughts, murders, adulteries, fornications, thefts, false witness, blasphemies.” Romans 8:7; Matthew 15:19. The fountain of the heart must be purified before the streams can become pure. He who is trying to reach heaven by his own works in keeping the law is attempting an impossibility. There is no safety for one who has merely a legal religion, a form of godliness. The Christian's life is not a modification or improvement of the old, but a transformation of nature. There is a death to self and sin, and a new life altogether. This change can be brought about only by the effectual working of the Holy Spirit.”  DA, pg. 172 </a:t>
            </a:r>
          </a:p>
        </p:txBody>
      </p:sp>
    </p:spTree>
    <p:extLst>
      <p:ext uri="{BB962C8B-B14F-4D97-AF65-F5344CB8AC3E}">
        <p14:creationId xmlns:p14="http://schemas.microsoft.com/office/powerpoint/2010/main" val="2137314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2556</Words>
  <Application>Microsoft Office PowerPoint</Application>
  <PresentationFormat>Widescreen</PresentationFormat>
  <Paragraphs>28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Jesus Life, pt. 12 ‘Are You a Master?’</vt:lpstr>
      <vt:lpstr>                      He Watched and …..</vt:lpstr>
      <vt:lpstr>              No Doubt!</vt:lpstr>
      <vt:lpstr>   Wanted to Meet Him!</vt:lpstr>
      <vt:lpstr>                        What a Story!</vt:lpstr>
      <vt:lpstr>     The New Birth</vt:lpstr>
      <vt:lpstr>                                New Birth</vt:lpstr>
      <vt:lpstr>  You Must be Born Again</vt:lpstr>
      <vt:lpstr>PowerPoint Presentation</vt:lpstr>
      <vt:lpstr>                                Beautiful</vt:lpstr>
      <vt:lpstr>PowerPoint Presentation</vt:lpstr>
      <vt:lpstr>                    What About Today?</vt:lpstr>
      <vt:lpstr>                             Dumb Dogs</vt:lpstr>
      <vt:lpstr>                    They will not bark!</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12 ‘Are You a Master?’</dc:title>
  <dc:creator>Patron</dc:creator>
  <cp:lastModifiedBy>Patron</cp:lastModifiedBy>
  <cp:revision>8</cp:revision>
  <dcterms:created xsi:type="dcterms:W3CDTF">2020-07-29T19:02:31Z</dcterms:created>
  <dcterms:modified xsi:type="dcterms:W3CDTF">2020-07-31T20:44:19Z</dcterms:modified>
</cp:coreProperties>
</file>