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7" r:id="rId6"/>
    <p:sldId id="278" r:id="rId7"/>
    <p:sldId id="279" r:id="rId8"/>
    <p:sldId id="280" r:id="rId9"/>
    <p:sldId id="260" r:id="rId10"/>
    <p:sldId id="281" r:id="rId11"/>
    <p:sldId id="283" r:id="rId12"/>
    <p:sldId id="284" r:id="rId13"/>
    <p:sldId id="269" r:id="rId14"/>
    <p:sldId id="282" r:id="rId15"/>
    <p:sldId id="261" r:id="rId16"/>
    <p:sldId id="262" r:id="rId17"/>
    <p:sldId id="263" r:id="rId18"/>
    <p:sldId id="264" r:id="rId19"/>
    <p:sldId id="285" r:id="rId20"/>
    <p:sldId id="265" r:id="rId21"/>
    <p:sldId id="273" r:id="rId22"/>
    <p:sldId id="286" r:id="rId23"/>
    <p:sldId id="287" r:id="rId24"/>
    <p:sldId id="270" r:id="rId25"/>
    <p:sldId id="266" r:id="rId26"/>
    <p:sldId id="267" r:id="rId27"/>
    <p:sldId id="268" r:id="rId28"/>
    <p:sldId id="271" r:id="rId29"/>
    <p:sldId id="272" r:id="rId30"/>
    <p:sldId id="274" r:id="rId31"/>
    <p:sldId id="275" r:id="rId32"/>
    <p:sldId id="27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50"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6E8090-D782-4AD7-89D6-BA1F7E968EC5}"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366822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E8090-D782-4AD7-89D6-BA1F7E968EC5}"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261054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E8090-D782-4AD7-89D6-BA1F7E968EC5}"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22207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E8090-D782-4AD7-89D6-BA1F7E968EC5}"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386704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6E8090-D782-4AD7-89D6-BA1F7E968EC5}"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1631207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6E8090-D782-4AD7-89D6-BA1F7E968EC5}"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38924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6E8090-D782-4AD7-89D6-BA1F7E968EC5}" type="datetimeFigureOut">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221831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E8090-D782-4AD7-89D6-BA1F7E968EC5}" type="datetimeFigureOut">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90275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E8090-D782-4AD7-89D6-BA1F7E968EC5}" type="datetimeFigureOut">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235873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6E8090-D782-4AD7-89D6-BA1F7E968EC5}"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144181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6E8090-D782-4AD7-89D6-BA1F7E968EC5}"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97084-F59D-41FF-B2AF-658EE0B5B692}" type="slidenum">
              <a:rPr lang="en-US" smtClean="0"/>
              <a:t>‹#›</a:t>
            </a:fld>
            <a:endParaRPr lang="en-US"/>
          </a:p>
        </p:txBody>
      </p:sp>
    </p:spTree>
    <p:extLst>
      <p:ext uri="{BB962C8B-B14F-4D97-AF65-F5344CB8AC3E}">
        <p14:creationId xmlns:p14="http://schemas.microsoft.com/office/powerpoint/2010/main" val="309889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E8090-D782-4AD7-89D6-BA1F7E968EC5}" type="datetimeFigureOut">
              <a:rPr lang="en-US" smtClean="0"/>
              <a:t>12/20/2019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97084-F59D-41FF-B2AF-658EE0B5B692}" type="slidenum">
              <a:rPr lang="en-US" smtClean="0"/>
              <a:t>‹#›</a:t>
            </a:fld>
            <a:endParaRPr lang="en-US"/>
          </a:p>
        </p:txBody>
      </p:sp>
    </p:spTree>
    <p:extLst>
      <p:ext uri="{BB962C8B-B14F-4D97-AF65-F5344CB8AC3E}">
        <p14:creationId xmlns:p14="http://schemas.microsoft.com/office/powerpoint/2010/main" val="92038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7030A0"/>
                </a:solidFill>
                <a:latin typeface="Algerian" panose="04020705040A02060702" pitchFamily="82" charset="0"/>
              </a:rPr>
              <a:t>War on the Atonement</a:t>
            </a:r>
            <a:endParaRPr lang="en-US" b="1" i="1" u="sng" dirty="0">
              <a:solidFill>
                <a:srgbClr val="7030A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467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299"/>
          </a:xfrm>
        </p:spPr>
        <p:txBody>
          <a:bodyPr/>
          <a:lstStyle/>
          <a:p>
            <a:r>
              <a:rPr lang="en-US" dirty="0" smtClean="0"/>
              <a:t>                   </a:t>
            </a:r>
            <a:r>
              <a:rPr lang="en-US" b="1" i="1" u="sng" dirty="0" smtClean="0">
                <a:solidFill>
                  <a:srgbClr val="0070C0"/>
                </a:solidFill>
                <a:latin typeface="Algerian" panose="04020705040A02060702" pitchFamily="82" charset="0"/>
              </a:rPr>
              <a:t>Questions on Doctrine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23900"/>
            <a:ext cx="12192000" cy="6134100"/>
          </a:xfrm>
        </p:spPr>
        <p:txBody>
          <a:bodyPr>
            <a:normAutofit/>
          </a:bodyPr>
          <a:lstStyle/>
          <a:p>
            <a:r>
              <a:rPr lang="en-US" dirty="0"/>
              <a:t>“We believe that the atonement provides an </a:t>
            </a:r>
            <a:r>
              <a:rPr lang="en-US" dirty="0" smtClean="0"/>
              <a:t>all sufficient</a:t>
            </a:r>
            <a:r>
              <a:rPr lang="en-US" dirty="0"/>
              <a:t>, perfect, substitutionary sacrifice for </a:t>
            </a:r>
            <a:r>
              <a:rPr lang="en-US" dirty="0" smtClean="0"/>
              <a:t>sin, which </a:t>
            </a:r>
            <a:r>
              <a:rPr lang="en-US" dirty="0"/>
              <a:t>completely satisfies the justice of God </a:t>
            </a:r>
            <a:r>
              <a:rPr lang="en-US" dirty="0" smtClean="0"/>
              <a:t>and fulfills </a:t>
            </a:r>
            <a:r>
              <a:rPr lang="en-US" dirty="0"/>
              <a:t>every requirement.”—Questions on </a:t>
            </a:r>
            <a:r>
              <a:rPr lang="en-US" dirty="0" smtClean="0"/>
              <a:t>Doctrine, 352-353</a:t>
            </a:r>
            <a:r>
              <a:rPr lang="en-US" dirty="0"/>
              <a:t>.</a:t>
            </a:r>
          </a:p>
          <a:p>
            <a:r>
              <a:rPr lang="en-US" dirty="0"/>
              <a:t>“When, therefore, one hears an Adventist say, </a:t>
            </a:r>
            <a:r>
              <a:rPr lang="en-US" dirty="0" smtClean="0"/>
              <a:t>or reads </a:t>
            </a:r>
            <a:r>
              <a:rPr lang="en-US" dirty="0"/>
              <a:t>in Adventist literature—even in the </a:t>
            </a:r>
            <a:r>
              <a:rPr lang="en-US" dirty="0" smtClean="0"/>
              <a:t>writings of </a:t>
            </a:r>
            <a:r>
              <a:rPr lang="en-US" dirty="0"/>
              <a:t>Ellen G. White—that Christ is making </a:t>
            </a:r>
            <a:r>
              <a:rPr lang="en-US" dirty="0" smtClean="0"/>
              <a:t>atonement now</a:t>
            </a:r>
            <a:r>
              <a:rPr lang="en-US" dirty="0"/>
              <a:t>, it should be understood that we mean </a:t>
            </a:r>
            <a:r>
              <a:rPr lang="en-US" dirty="0" smtClean="0"/>
              <a:t>simply that </a:t>
            </a:r>
            <a:r>
              <a:rPr lang="en-US" dirty="0"/>
              <a:t>Christ is now making application of the benefits of the sacrificial atonement He made on </a:t>
            </a:r>
            <a:r>
              <a:rPr lang="en-US" dirty="0" smtClean="0"/>
              <a:t>the cross</a:t>
            </a:r>
            <a:r>
              <a:rPr lang="en-US" dirty="0"/>
              <a:t>.”—Questions on Doctrine, 354-355.</a:t>
            </a:r>
          </a:p>
          <a:p>
            <a:r>
              <a:rPr lang="en-US" dirty="0"/>
              <a:t>“This sacrifice [on Calvary] was completely efficacious. It provided complete atonement for </a:t>
            </a:r>
            <a:r>
              <a:rPr lang="en-US" dirty="0" smtClean="0"/>
              <a:t>all mankind</a:t>
            </a:r>
            <a:r>
              <a:rPr lang="en-US" dirty="0"/>
              <a:t>.”—Questions on Doctrine, 357.</a:t>
            </a:r>
          </a:p>
          <a:p>
            <a:r>
              <a:rPr lang="en-US" dirty="0"/>
              <a:t>“Jesus our surety entered the ‘holy places’ </a:t>
            </a:r>
            <a:r>
              <a:rPr lang="en-US" dirty="0" smtClean="0"/>
              <a:t>and appeared </a:t>
            </a:r>
            <a:r>
              <a:rPr lang="en-US" dirty="0"/>
              <a:t>in the presence of God for us. But it </a:t>
            </a:r>
            <a:r>
              <a:rPr lang="en-US" dirty="0" smtClean="0"/>
              <a:t>was not </a:t>
            </a:r>
            <a:r>
              <a:rPr lang="en-US" dirty="0"/>
              <a:t>with the hope of obtaining something for us </a:t>
            </a:r>
            <a:r>
              <a:rPr lang="en-US" dirty="0" smtClean="0"/>
              <a:t>at that </a:t>
            </a:r>
            <a:r>
              <a:rPr lang="en-US" dirty="0"/>
              <a:t>time, or at some future time. No! He had already obtained it for us on the cross.”—</a:t>
            </a:r>
            <a:r>
              <a:rPr lang="en-US" dirty="0" smtClean="0"/>
              <a:t>Questions on </a:t>
            </a:r>
            <a:r>
              <a:rPr lang="en-US" dirty="0"/>
              <a:t>Doctrine, </a:t>
            </a:r>
            <a:r>
              <a:rPr lang="en-US" dirty="0" smtClean="0"/>
              <a:t>381 </a:t>
            </a:r>
            <a:endParaRPr lang="en-US" dirty="0"/>
          </a:p>
        </p:txBody>
      </p:sp>
    </p:spTree>
    <p:extLst>
      <p:ext uri="{BB962C8B-B14F-4D97-AF65-F5344CB8AC3E}">
        <p14:creationId xmlns:p14="http://schemas.microsoft.com/office/powerpoint/2010/main" val="94772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Walter Martin Understands!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900"/>
          </a:xfrm>
        </p:spPr>
        <p:txBody>
          <a:bodyPr>
            <a:normAutofit lnSpcReduction="10000"/>
          </a:bodyPr>
          <a:lstStyle/>
          <a:p>
            <a:r>
              <a:rPr lang="en-US" dirty="0" smtClean="0"/>
              <a:t> </a:t>
            </a:r>
            <a:r>
              <a:rPr lang="en-US" dirty="0"/>
              <a:t>February 22, 1983, lecture given by Walter Martin in Napa, California, which we quoted at the conclusion of our lengthy study on the Evangelical Conferences. That evening, he said this</a:t>
            </a:r>
            <a:r>
              <a:rPr lang="en-US" dirty="0" smtClean="0"/>
              <a:t>: “</a:t>
            </a:r>
            <a:r>
              <a:rPr lang="en-US" dirty="0"/>
              <a:t>The Adventist Church in the clearest </a:t>
            </a:r>
            <a:r>
              <a:rPr lang="en-US" dirty="0" smtClean="0"/>
              <a:t>possible terms </a:t>
            </a:r>
            <a:r>
              <a:rPr lang="en-US" dirty="0"/>
              <a:t>stated in 1956 that the atonement of </a:t>
            </a:r>
            <a:r>
              <a:rPr lang="en-US" dirty="0" smtClean="0"/>
              <a:t>Christ was </a:t>
            </a:r>
            <a:r>
              <a:rPr lang="en-US" dirty="0"/>
              <a:t>completed on the cross; that it was over </a:t>
            </a:r>
            <a:r>
              <a:rPr lang="en-US" dirty="0" smtClean="0"/>
              <a:t>with, no </a:t>
            </a:r>
            <a:r>
              <a:rPr lang="en-US" dirty="0"/>
              <a:t>continuation.”—Walter Martin, 1983 Napa Lecture</a:t>
            </a:r>
            <a:r>
              <a:rPr lang="en-US" dirty="0" smtClean="0"/>
              <a:t>. “</a:t>
            </a:r>
            <a:r>
              <a:rPr lang="en-US" dirty="0"/>
              <a:t>Questions on Doctrine said the atonement </a:t>
            </a:r>
            <a:r>
              <a:rPr lang="en-US" dirty="0" smtClean="0"/>
              <a:t>was finished </a:t>
            </a:r>
            <a:r>
              <a:rPr lang="en-US" dirty="0"/>
              <a:t>on the cross. Questions on Doctrine </a:t>
            </a:r>
            <a:r>
              <a:rPr lang="en-US" dirty="0" smtClean="0"/>
              <a:t>said salvation </a:t>
            </a:r>
            <a:r>
              <a:rPr lang="en-US" dirty="0"/>
              <a:t>is solely by grace through faith in </a:t>
            </a:r>
            <a:r>
              <a:rPr lang="en-US" dirty="0" smtClean="0"/>
              <a:t>Jesus Christ</a:t>
            </a:r>
            <a:r>
              <a:rPr lang="en-US" dirty="0"/>
              <a:t>. That’s what it said, and that’s good, solid</a:t>
            </a:r>
          </a:p>
          <a:p>
            <a:r>
              <a:rPr lang="en-US" dirty="0"/>
              <a:t>Christian theology.”—1983 Napa Lecture</a:t>
            </a:r>
            <a:r>
              <a:rPr lang="en-US" dirty="0" smtClean="0"/>
              <a:t>. “</a:t>
            </a:r>
            <a:r>
              <a:rPr lang="en-US" dirty="0"/>
              <a:t>And I came in one day [early on in our discussions] with a suitcase—literally a suitcase—full </a:t>
            </a:r>
            <a:r>
              <a:rPr lang="en-US" dirty="0" smtClean="0"/>
              <a:t>of publications </a:t>
            </a:r>
            <a:r>
              <a:rPr lang="en-US" dirty="0"/>
              <a:t>from Adventist publishing houses. Before I opened that suitcase, I said to my </a:t>
            </a:r>
            <a:r>
              <a:rPr lang="en-US" dirty="0" smtClean="0"/>
              <a:t>brothers on </a:t>
            </a:r>
            <a:r>
              <a:rPr lang="en-US" dirty="0"/>
              <a:t>the committee: ‘Do you know that your denomination teaches these things?’ And I listed them, </a:t>
            </a:r>
            <a:r>
              <a:rPr lang="en-US" dirty="0" smtClean="0"/>
              <a:t>and they </a:t>
            </a:r>
            <a:r>
              <a:rPr lang="en-US" dirty="0"/>
              <a:t>were appalled . </a:t>
            </a:r>
            <a:r>
              <a:rPr lang="en-US" dirty="0" smtClean="0"/>
              <a:t>. “ </a:t>
            </a:r>
            <a:r>
              <a:rPr lang="en-US" dirty="0"/>
              <a:t>‘It gets even worse, brothers, It says here </a:t>
            </a:r>
            <a:r>
              <a:rPr lang="en-US" dirty="0" smtClean="0"/>
              <a:t>in your </a:t>
            </a:r>
            <a:r>
              <a:rPr lang="en-US" dirty="0"/>
              <a:t>publications that Jesus didn’t complete </a:t>
            </a:r>
            <a:r>
              <a:rPr lang="en-US" dirty="0" smtClean="0"/>
              <a:t>the atonement </a:t>
            </a:r>
            <a:r>
              <a:rPr lang="en-US" dirty="0"/>
              <a:t>on the cross. It says here in your publication—and I went down the line on the subject</a:t>
            </a:r>
            <a:r>
              <a:rPr lang="en-US" dirty="0" smtClean="0"/>
              <a:t>. ‘</a:t>
            </a:r>
            <a:r>
              <a:rPr lang="en-US" dirty="0"/>
              <a:t>Impossible!’ ‘All right,’ I said, ‘Look in the suitcase. ’ </a:t>
            </a:r>
            <a:r>
              <a:rPr lang="en-US" dirty="0" smtClean="0"/>
              <a:t>”— Walter </a:t>
            </a:r>
            <a:r>
              <a:rPr lang="en-US" dirty="0"/>
              <a:t>Martin, Lecture delivered in Napa, </a:t>
            </a:r>
            <a:r>
              <a:rPr lang="en-US" dirty="0" smtClean="0"/>
              <a:t>California, February </a:t>
            </a:r>
            <a:r>
              <a:rPr lang="en-US" dirty="0"/>
              <a:t>22, 1983.</a:t>
            </a:r>
          </a:p>
          <a:p>
            <a:endParaRPr lang="en-US" dirty="0"/>
          </a:p>
        </p:txBody>
      </p:sp>
    </p:spTree>
    <p:extLst>
      <p:ext uri="{BB962C8B-B14F-4D97-AF65-F5344CB8AC3E}">
        <p14:creationId xmlns:p14="http://schemas.microsoft.com/office/powerpoint/2010/main" val="2487663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latin typeface="Algerian" panose="04020705040A02060702" pitchFamily="82" charset="0"/>
              </a:rPr>
              <a:t>Barnhouse Got it!</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60400"/>
            <a:ext cx="6172199" cy="6197600"/>
          </a:xfrm>
          <a:prstGeom prst="rect">
            <a:avLst/>
          </a:prstGeom>
        </p:spPr>
      </p:pic>
      <p:sp>
        <p:nvSpPr>
          <p:cNvPr id="4" name="Content Placeholder 3"/>
          <p:cNvSpPr>
            <a:spLocks noGrp="1"/>
          </p:cNvSpPr>
          <p:nvPr>
            <p:ph sz="half" idx="2"/>
          </p:nvPr>
        </p:nvSpPr>
        <p:spPr>
          <a:xfrm>
            <a:off x="6172200" y="660400"/>
            <a:ext cx="6019800" cy="6197600"/>
          </a:xfrm>
        </p:spPr>
        <p:txBody>
          <a:bodyPr>
            <a:normAutofit fontScale="92500" lnSpcReduction="10000"/>
          </a:bodyPr>
          <a:lstStyle/>
          <a:p>
            <a:r>
              <a:rPr lang="en-US" dirty="0"/>
              <a:t>The meetings were carefully kept secret from </a:t>
            </a:r>
            <a:r>
              <a:rPr lang="en-US" dirty="0" smtClean="0"/>
              <a:t>our people </a:t>
            </a:r>
            <a:r>
              <a:rPr lang="en-US" dirty="0"/>
              <a:t>until 1956, when Barnhouse’s Eternity magazine publicly broke the news</a:t>
            </a:r>
            <a:r>
              <a:rPr lang="en-US" dirty="0" smtClean="0"/>
              <a:t>. “</a:t>
            </a:r>
            <a:r>
              <a:rPr lang="en-US" dirty="0"/>
              <a:t>The lead article of this month’s issue will </a:t>
            </a:r>
            <a:r>
              <a:rPr lang="en-US" dirty="0" smtClean="0"/>
              <a:t>come like </a:t>
            </a:r>
            <a:r>
              <a:rPr lang="en-US" dirty="0"/>
              <a:t>a bombshell to many of our readers who </a:t>
            </a:r>
            <a:r>
              <a:rPr lang="en-US" dirty="0" smtClean="0"/>
              <a:t>have always </a:t>
            </a:r>
            <a:r>
              <a:rPr lang="en-US" dirty="0"/>
              <a:t>viewed Seventh-day Adventists with suspicion.”—“Now and Later,” Editors, Eternity Magazine, September 1956</a:t>
            </a:r>
            <a:r>
              <a:rPr lang="en-US" dirty="0" smtClean="0"/>
              <a:t>. “</a:t>
            </a:r>
            <a:r>
              <a:rPr lang="en-US" dirty="0"/>
              <a:t>Further, they [the Adventist leaders we met </a:t>
            </a:r>
            <a:r>
              <a:rPr lang="en-US" dirty="0" smtClean="0"/>
              <a:t>with] do </a:t>
            </a:r>
            <a:r>
              <a:rPr lang="en-US" dirty="0"/>
              <a:t>not believe, as some of their earlier </a:t>
            </a:r>
            <a:r>
              <a:rPr lang="en-US" dirty="0" smtClean="0"/>
              <a:t>teachers taught</a:t>
            </a:r>
            <a:r>
              <a:rPr lang="en-US" dirty="0"/>
              <a:t>, that Jesus’ atoning work was not </a:t>
            </a:r>
            <a:r>
              <a:rPr lang="en-US" dirty="0" smtClean="0"/>
              <a:t>completed on </a:t>
            </a:r>
            <a:r>
              <a:rPr lang="en-US" dirty="0"/>
              <a:t>Calvary but instead that He was still carrying </a:t>
            </a:r>
            <a:r>
              <a:rPr lang="en-US" dirty="0" smtClean="0"/>
              <a:t>on a </a:t>
            </a:r>
            <a:r>
              <a:rPr lang="en-US" dirty="0"/>
              <a:t>second ministering work since 1844. This idea </a:t>
            </a:r>
            <a:r>
              <a:rPr lang="en-US" dirty="0" smtClean="0"/>
              <a:t>is also </a:t>
            </a:r>
            <a:r>
              <a:rPr lang="en-US" dirty="0"/>
              <a:t>totally repudiated.”—D.G. Barnhouse, “</a:t>
            </a:r>
            <a:r>
              <a:rPr lang="en-US" dirty="0" smtClean="0"/>
              <a:t>Are Seventh-day </a:t>
            </a:r>
            <a:r>
              <a:rPr lang="en-US" dirty="0"/>
              <a:t>Adventists Christians?” in </a:t>
            </a:r>
            <a:r>
              <a:rPr lang="en-US" dirty="0" smtClean="0"/>
              <a:t>Eternity magazine</a:t>
            </a:r>
            <a:r>
              <a:rPr lang="en-US" dirty="0"/>
              <a:t>, September 1956</a:t>
            </a:r>
            <a:r>
              <a:rPr lang="en-US" dirty="0" smtClean="0"/>
              <a:t>.</a:t>
            </a:r>
            <a:endParaRPr lang="en-US" dirty="0"/>
          </a:p>
        </p:txBody>
      </p:sp>
    </p:spTree>
    <p:extLst>
      <p:ext uri="{BB962C8B-B14F-4D97-AF65-F5344CB8AC3E}">
        <p14:creationId xmlns:p14="http://schemas.microsoft.com/office/powerpoint/2010/main" val="286405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499"/>
          </a:xfrm>
        </p:spPr>
        <p:txBody>
          <a:bodyPr/>
          <a:lstStyle/>
          <a:p>
            <a:r>
              <a:rPr lang="en-US" dirty="0" smtClean="0"/>
              <a:t>                 </a:t>
            </a:r>
            <a:r>
              <a:rPr lang="en-US" b="1" i="1" u="sng" dirty="0" smtClean="0">
                <a:solidFill>
                  <a:srgbClr val="FF0000"/>
                </a:solidFill>
                <a:latin typeface="Algerian" panose="04020705040A02060702" pitchFamily="82" charset="0"/>
              </a:rPr>
              <a:t>Repudiated All Extremes!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11200"/>
            <a:ext cx="12192000" cy="6146799"/>
          </a:xfrm>
        </p:spPr>
        <p:txBody>
          <a:bodyPr>
            <a:normAutofit lnSpcReduction="10000"/>
          </a:bodyPr>
          <a:lstStyle/>
          <a:p>
            <a:r>
              <a:rPr lang="en-US" dirty="0" smtClean="0"/>
              <a:t>“Dr</a:t>
            </a:r>
            <a:r>
              <a:rPr lang="en-US" dirty="0"/>
              <a:t>. Barnhouse, in discussing Hiram Edson's explanation of the disappointment in 1844, </a:t>
            </a:r>
            <a:r>
              <a:rPr lang="en-US" dirty="0" smtClean="0"/>
              <a:t>says that </a:t>
            </a:r>
            <a:r>
              <a:rPr lang="en-US" dirty="0"/>
              <a:t>the assumption that Christ "had a work to perform in the most holy before coming to </a:t>
            </a:r>
            <a:r>
              <a:rPr lang="en-US" dirty="0" smtClean="0"/>
              <a:t>this earth</a:t>
            </a:r>
            <a:r>
              <a:rPr lang="en-US" dirty="0"/>
              <a:t>, is a human, face-saving idea (which) some uninformed Adventists. . . carried to </a:t>
            </a:r>
            <a:r>
              <a:rPr lang="en-US" dirty="0" smtClean="0"/>
              <a:t>fantastic, literalistic </a:t>
            </a:r>
            <a:r>
              <a:rPr lang="en-US" dirty="0"/>
              <a:t>extremes. Mr. Martin and I heard the Adventist leaders say, flatly, that they </a:t>
            </a:r>
            <a:r>
              <a:rPr lang="en-US" dirty="0" smtClean="0"/>
              <a:t>repudiated all </a:t>
            </a:r>
            <a:r>
              <a:rPr lang="en-US" dirty="0"/>
              <a:t>such extremes. This they said in no uncertain terms. Further, they do not believe, as some </a:t>
            </a:r>
            <a:r>
              <a:rPr lang="en-US" dirty="0" smtClean="0"/>
              <a:t>of their </a:t>
            </a:r>
            <a:r>
              <a:rPr lang="en-US" dirty="0"/>
              <a:t>earlier teachers taught that Jesus' atoning work was not completed on Calvary, but </a:t>
            </a:r>
            <a:r>
              <a:rPr lang="en-US" dirty="0" smtClean="0"/>
              <a:t>instead that </a:t>
            </a:r>
            <a:r>
              <a:rPr lang="en-US" dirty="0"/>
              <a:t>He was still carrying on a second ministerial work since 1844. This idea is also </a:t>
            </a:r>
            <a:r>
              <a:rPr lang="en-US" dirty="0" smtClean="0"/>
              <a:t>totally repudiated</a:t>
            </a:r>
            <a:r>
              <a:rPr lang="en-US" dirty="0"/>
              <a:t>." </a:t>
            </a:r>
            <a:r>
              <a:rPr lang="en-US" dirty="0" smtClean="0"/>
              <a:t>Ibid. Note </a:t>
            </a:r>
            <a:r>
              <a:rPr lang="en-US" dirty="0"/>
              <a:t>these statements: The idea that Christ "had a work to perform in the most holy </a:t>
            </a:r>
            <a:r>
              <a:rPr lang="en-US" dirty="0" smtClean="0"/>
              <a:t>place before </a:t>
            </a:r>
            <a:r>
              <a:rPr lang="en-US" dirty="0"/>
              <a:t>coming to this earth. . . is a human, face-saving idea," "Mr. Martin and I heard </a:t>
            </a:r>
            <a:r>
              <a:rPr lang="en-US" dirty="0" smtClean="0"/>
              <a:t>the Adventist </a:t>
            </a:r>
            <a:r>
              <a:rPr lang="en-US" dirty="0"/>
              <a:t>leaders say flatly that they repudiated such extremes. This they said in no </a:t>
            </a:r>
            <a:r>
              <a:rPr lang="en-US" dirty="0" smtClean="0"/>
              <a:t>uncertain terms.“ I </a:t>
            </a:r>
            <a:r>
              <a:rPr lang="en-US" dirty="0"/>
              <a:t>think it is due the denomination to have a clear-cut statement from our leaders if Dr. </a:t>
            </a:r>
            <a:r>
              <a:rPr lang="en-US" dirty="0" smtClean="0"/>
              <a:t>Barnhouse and </a:t>
            </a:r>
            <a:r>
              <a:rPr lang="en-US" dirty="0"/>
              <a:t>Mr. Martin told the truth when they heard our leaders say that they repudiated the idea </a:t>
            </a:r>
            <a:r>
              <a:rPr lang="en-US" dirty="0" smtClean="0"/>
              <a:t>that Christ </a:t>
            </a:r>
            <a:r>
              <a:rPr lang="en-US" dirty="0"/>
              <a:t>had a work to do in the second apartment before coming to this earth. This </a:t>
            </a:r>
            <a:r>
              <a:rPr lang="en-US" dirty="0" smtClean="0"/>
              <a:t>question demands </a:t>
            </a:r>
            <a:r>
              <a:rPr lang="en-US" dirty="0"/>
              <a:t>a clear-cut </a:t>
            </a:r>
            <a:r>
              <a:rPr lang="en-US" dirty="0" smtClean="0"/>
              <a:t>answer. Before </a:t>
            </a:r>
            <a:r>
              <a:rPr lang="en-US" dirty="0"/>
              <a:t>reporting further what </a:t>
            </a:r>
            <a:r>
              <a:rPr lang="en-US" dirty="0" smtClean="0"/>
              <a:t>was…. </a:t>
            </a:r>
            <a:endParaRPr lang="en-US" dirty="0"/>
          </a:p>
        </p:txBody>
      </p:sp>
    </p:spTree>
    <p:extLst>
      <p:ext uri="{BB962C8B-B14F-4D97-AF65-F5344CB8AC3E}">
        <p14:creationId xmlns:p14="http://schemas.microsoft.com/office/powerpoint/2010/main" val="22959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754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000" dirty="0" smtClean="0"/>
              <a:t>“It </a:t>
            </a:r>
            <a:r>
              <a:rPr lang="en-US" sz="3000" dirty="0"/>
              <a:t>is true that Froom and Martin did not try to destroy our Sanctuary Message. What they did was to lay a strong foundation upon which the "new theology " could later do this vital work. If there is no atonement after Calvary, there is no need of a Sanctuary ministry by Christ in heaven. And there is no need of an Investigative Judgment to conclude that atoning work in heaven. Martin and Froom provided the bullet; the 'New theology "provided the gun to propel it; now the shots are being </a:t>
            </a:r>
            <a:r>
              <a:rPr lang="en-US" sz="3000" dirty="0" smtClean="0"/>
              <a:t>fired.”  Neil Wilson</a:t>
            </a:r>
            <a:endParaRPr lang="en-US" sz="3000" dirty="0"/>
          </a:p>
        </p:txBody>
      </p:sp>
    </p:spTree>
    <p:extLst>
      <p:ext uri="{BB962C8B-B14F-4D97-AF65-F5344CB8AC3E}">
        <p14:creationId xmlns:p14="http://schemas.microsoft.com/office/powerpoint/2010/main" val="202931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70C0"/>
                </a:solidFill>
              </a:rPr>
              <a:t>Atonement Finished at the Cross</a:t>
            </a:r>
            <a:endParaRPr lang="en-US" b="1" i="1" u="sng" dirty="0">
              <a:solidFill>
                <a:srgbClr val="0070C0"/>
              </a:solidFill>
            </a:endParaRPr>
          </a:p>
        </p:txBody>
      </p:sp>
      <p:sp>
        <p:nvSpPr>
          <p:cNvPr id="3" name="Content Placeholder 2"/>
          <p:cNvSpPr>
            <a:spLocks noGrp="1"/>
          </p:cNvSpPr>
          <p:nvPr>
            <p:ph idx="1"/>
          </p:nvPr>
        </p:nvSpPr>
        <p:spPr>
          <a:xfrm>
            <a:off x="0" y="736600"/>
            <a:ext cx="12192000" cy="6121399"/>
          </a:xfrm>
        </p:spPr>
        <p:txBody>
          <a:bodyPr>
            <a:normAutofit fontScale="85000" lnSpcReduction="20000"/>
          </a:bodyPr>
          <a:lstStyle/>
          <a:p>
            <a:r>
              <a:rPr lang="en-US" dirty="0"/>
              <a:t>DO SEVENTH-DAY ADVENTISTS TEACH THAT CHRIST IS PERFORMING A SECOND WORK OF ATONEMENT IN HEAVEN?</a:t>
            </a:r>
          </a:p>
          <a:p>
            <a:r>
              <a:rPr lang="en-US" dirty="0"/>
              <a:t>In contending that SDA is not a cult, Walter Martin argued that Seventh-day Adventists believe Christ’s atonement was fully completed at the cross, and that His current work in heaven simply involves making an application of the benefits of His atonement to individual believers. To support this assertion, Martin primarily relied on an Adventist document entitled Seventh-day Adventists Answer Questions on Doctrine, which was published in 1957.</a:t>
            </a:r>
          </a:p>
          <a:p>
            <a:endParaRPr lang="en-US" dirty="0"/>
          </a:p>
          <a:p>
            <a:r>
              <a:rPr lang="en-US" dirty="0"/>
              <a:t>Yet, even after Questions on Doctrine was published, not all Adventists agreed with the explanation of the atonement that it articulated. Two of the more vocal opponents were twin brothers, Russell and Colin Standish, who insisted that Ellen White actually taught that Christ’s atoning work was not completed at the cross. In their words:</a:t>
            </a:r>
          </a:p>
          <a:p>
            <a:endParaRPr lang="en-US" dirty="0"/>
          </a:p>
          <a:p>
            <a:r>
              <a:rPr lang="en-US" dirty="0"/>
              <a:t>Speaking of 1844, Sister White stated: “So when Christ entered the holy of holies to perform the closing work of the atonement, He ceased His ministration in the first apartment.” (GC 428) It can be seen perfectly well from this statement that Sister White does not close the atonement at the cross. She is referring, of course, to Christ's entry into the holy of holies in 1844, to complete the work of the investigative judgment and to make atonement for the sins of His people. As we have seen, the book, Questions on Doctrine, is a most unsafe guide to Adventist doctrine, for it was written in order to please a group of Evangelicals who had no faith in the full doctrine of the atonement. (The Storm Bursts [reprint 2000], 359)</a:t>
            </a:r>
          </a:p>
          <a:p>
            <a:endParaRPr lang="en-US" dirty="0"/>
          </a:p>
        </p:txBody>
      </p:sp>
    </p:spTree>
    <p:extLst>
      <p:ext uri="{BB962C8B-B14F-4D97-AF65-F5344CB8AC3E}">
        <p14:creationId xmlns:p14="http://schemas.microsoft.com/office/powerpoint/2010/main" val="3967666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dirty="0" smtClean="0"/>
              <a:t>                        </a:t>
            </a:r>
            <a:r>
              <a:rPr lang="en-US" b="1" i="1" u="sng" dirty="0" smtClean="0">
                <a:solidFill>
                  <a:srgbClr val="0070C0"/>
                </a:solidFill>
              </a:rPr>
              <a:t>Garbled Language!</a:t>
            </a:r>
            <a:endParaRPr lang="en-US" b="1" i="1" u="sng" dirty="0">
              <a:solidFill>
                <a:srgbClr val="0070C0"/>
              </a:solidFill>
            </a:endParaRPr>
          </a:p>
        </p:txBody>
      </p:sp>
      <p:sp>
        <p:nvSpPr>
          <p:cNvPr id="3" name="Content Placeholder 2"/>
          <p:cNvSpPr>
            <a:spLocks noGrp="1"/>
          </p:cNvSpPr>
          <p:nvPr>
            <p:ph idx="1"/>
          </p:nvPr>
        </p:nvSpPr>
        <p:spPr>
          <a:xfrm>
            <a:off x="0" y="584200"/>
            <a:ext cx="12192000" cy="6273799"/>
          </a:xfrm>
        </p:spPr>
        <p:txBody>
          <a:bodyPr>
            <a:normAutofit fontScale="77500" lnSpcReduction="20000"/>
          </a:bodyPr>
          <a:lstStyle/>
          <a:p>
            <a:r>
              <a:rPr lang="en-US" dirty="0"/>
              <a:t>While the Standish brothers may not represent the mainline Adventist position, they do illustrate the confusion over this issue that has existed within Adventist circles—going back to Ellen White </a:t>
            </a:r>
            <a:r>
              <a:rPr lang="en-US" dirty="0" smtClean="0"/>
              <a:t>herself. Additional </a:t>
            </a:r>
            <a:r>
              <a:rPr lang="en-US" dirty="0"/>
              <a:t>statements from Mrs. White can be cited that seem to depict a second work of atonement by Christ in heaven. Here are just a few:</a:t>
            </a:r>
          </a:p>
          <a:p>
            <a:pPr marL="0" indent="0">
              <a:buNone/>
            </a:pPr>
            <a:r>
              <a:rPr lang="en-US" dirty="0"/>
              <a:t> </a:t>
            </a:r>
            <a:r>
              <a:rPr lang="en-US" dirty="0" smtClean="0"/>
              <a:t>   </a:t>
            </a:r>
            <a:r>
              <a:rPr lang="en-US" dirty="0" smtClean="0"/>
              <a:t>Today </a:t>
            </a:r>
            <a:r>
              <a:rPr lang="en-US" dirty="0"/>
              <a:t>He [Christ] is making an atonement for us before the Father (Manuscript 21, 1895)</a:t>
            </a:r>
          </a:p>
          <a:p>
            <a:endParaRPr lang="en-US" dirty="0"/>
          </a:p>
          <a:p>
            <a:r>
              <a:rPr lang="en-US" dirty="0"/>
              <a:t>Now, while our great High Priest is making the atonement for us, we should seek to become perfect in Christ. (The Great Controversy, 623)</a:t>
            </a:r>
          </a:p>
          <a:p>
            <a:endParaRPr lang="en-US" dirty="0"/>
          </a:p>
          <a:p>
            <a:r>
              <a:rPr lang="en-US" dirty="0"/>
              <a:t>Attended by heavenly angels, our great High Priest enters the holy of holies, and there appears in the presence of God, to engage in the last acts of His ministration in behalf of man, —to perform the work of investigative judgment, and to make an atonement for all who are shown to be entitled to its benefits. (The Great Controversy, 480)</a:t>
            </a:r>
          </a:p>
          <a:p>
            <a:endParaRPr lang="en-US" dirty="0"/>
          </a:p>
          <a:p>
            <a:r>
              <a:rPr lang="en-US" dirty="0"/>
              <a:t>Such statements suggest that Christ's work of atonement was not completed at the cross (cf. The Four Major Cults, 116–117).</a:t>
            </a:r>
          </a:p>
          <a:p>
            <a:endParaRPr lang="en-US" dirty="0"/>
          </a:p>
          <a:p>
            <a:r>
              <a:rPr lang="en-US" dirty="0"/>
              <a:t>The SDA’s official doctrinal statement, Fundamental Beliefs, describes the heavenly aspect of Christ’s work as “the second and last phase of His atoning ministry” which He began on October 22, 1844. Though described as a second phase rather than a second work, such an explanation still places an eighteen century gap between Christ’s death on the cross and the culmination of His atoning ministry. </a:t>
            </a:r>
          </a:p>
          <a:p>
            <a:endParaRPr lang="en-US" dirty="0"/>
          </a:p>
        </p:txBody>
      </p:sp>
    </p:spTree>
    <p:extLst>
      <p:ext uri="{BB962C8B-B14F-4D97-AF65-F5344CB8AC3E}">
        <p14:creationId xmlns:p14="http://schemas.microsoft.com/office/powerpoint/2010/main" val="2841532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00B050"/>
                </a:solidFill>
                <a:latin typeface="Algerian" panose="04020705040A02060702" pitchFamily="82" charset="0"/>
              </a:rPr>
              <a:t>Listen to this!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114300" y="723900"/>
            <a:ext cx="12306300" cy="6134099"/>
          </a:xfrm>
        </p:spPr>
        <p:txBody>
          <a:bodyPr>
            <a:normAutofit fontScale="92500" lnSpcReduction="10000"/>
          </a:bodyPr>
          <a:lstStyle/>
          <a:p>
            <a:r>
              <a:rPr lang="en-US" dirty="0"/>
              <a:t>One of the major conflicts regarding Mrs</a:t>
            </a:r>
            <a:r>
              <a:rPr lang="en-US" dirty="0" smtClean="0"/>
              <a:t>. White's </a:t>
            </a:r>
            <a:r>
              <a:rPr lang="en-US" dirty="0"/>
              <a:t>prophecies in the 1970s controversy dealt with </a:t>
            </a:r>
            <a:r>
              <a:rPr lang="en-US" dirty="0" smtClean="0"/>
              <a:t>her teaching </a:t>
            </a:r>
            <a:r>
              <a:rPr lang="en-US" dirty="0"/>
              <a:t>that Satan, not Christ, bears the ultimate penalty for </a:t>
            </a:r>
            <a:r>
              <a:rPr lang="en-US" dirty="0" smtClean="0"/>
              <a:t>the sins  </a:t>
            </a:r>
            <a:r>
              <a:rPr lang="en-US" dirty="0"/>
              <a:t>of redeemed people. (This, in my view, is the grossest </a:t>
            </a:r>
            <a:r>
              <a:rPr lang="en-US" dirty="0" smtClean="0"/>
              <a:t>of all  the </a:t>
            </a:r>
            <a:r>
              <a:rPr lang="en-US" dirty="0"/>
              <a:t>blasphemies in Seventh-Day Adventist teaching.) </a:t>
            </a:r>
            <a:r>
              <a:rPr lang="en-US" dirty="0" smtClean="0"/>
              <a:t>In The </a:t>
            </a:r>
            <a:r>
              <a:rPr lang="en-US" dirty="0"/>
              <a:t>Great Controversy, Mrs. </a:t>
            </a:r>
            <a:r>
              <a:rPr lang="en-US" dirty="0" smtClean="0"/>
              <a:t>White writes, “As </a:t>
            </a:r>
            <a:r>
              <a:rPr lang="en-US" dirty="0"/>
              <a:t>the priest, in removing the sins from </a:t>
            </a:r>
            <a:r>
              <a:rPr lang="en-US" dirty="0" smtClean="0"/>
              <a:t>the sanctuary</a:t>
            </a:r>
            <a:r>
              <a:rPr lang="en-US" dirty="0"/>
              <a:t>, confessed them upon the head of the scapegoat, </a:t>
            </a:r>
            <a:r>
              <a:rPr lang="en-US" dirty="0" smtClean="0"/>
              <a:t>so Christ  </a:t>
            </a:r>
            <a:r>
              <a:rPr lang="en-US" dirty="0"/>
              <a:t>will place all these sins upon Satan, the </a:t>
            </a:r>
            <a:r>
              <a:rPr lang="en-US" dirty="0" smtClean="0"/>
              <a:t>originator and </a:t>
            </a:r>
            <a:r>
              <a:rPr lang="en-US" dirty="0"/>
              <a:t>instigator of sin. The scapegoat, bearing the sins </a:t>
            </a:r>
            <a:r>
              <a:rPr lang="en-US" dirty="0" smtClean="0"/>
              <a:t>of Israel</a:t>
            </a:r>
            <a:r>
              <a:rPr lang="en-US" dirty="0"/>
              <a:t>, was sent away "unto a land not inhabited"(Leviticus 16:22); so Satan, bearing the guilt of all the sins </a:t>
            </a:r>
            <a:r>
              <a:rPr lang="en-US" dirty="0" smtClean="0"/>
              <a:t>which he </a:t>
            </a:r>
            <a:r>
              <a:rPr lang="en-US" dirty="0"/>
              <a:t>has caused God's people to commit, will be for </a:t>
            </a:r>
            <a:r>
              <a:rPr lang="en-US" dirty="0" smtClean="0"/>
              <a:t>a thousand </a:t>
            </a:r>
            <a:r>
              <a:rPr lang="en-US" dirty="0"/>
              <a:t>years confined to the earth, which will then </a:t>
            </a:r>
            <a:r>
              <a:rPr lang="en-US" dirty="0" smtClean="0"/>
              <a:t>be desolate</a:t>
            </a:r>
            <a:r>
              <a:rPr lang="en-US" dirty="0"/>
              <a:t>,  without inhabitant, and he will at last suffer </a:t>
            </a:r>
            <a:r>
              <a:rPr lang="en-US" dirty="0" smtClean="0"/>
              <a:t>the full  </a:t>
            </a:r>
            <a:r>
              <a:rPr lang="en-US" dirty="0"/>
              <a:t>penalty of sin in the fires that shall destroy all </a:t>
            </a:r>
            <a:r>
              <a:rPr lang="en-US" dirty="0" smtClean="0"/>
              <a:t>the wicked</a:t>
            </a:r>
            <a:r>
              <a:rPr lang="en-US" dirty="0"/>
              <a:t>. Thus the great plan of redemption will </a:t>
            </a:r>
            <a:r>
              <a:rPr lang="en-US" dirty="0" smtClean="0"/>
              <a:t>reach its </a:t>
            </a:r>
            <a:r>
              <a:rPr lang="en-US" dirty="0"/>
              <a:t>accomplishment in the final eradication of sin </a:t>
            </a:r>
            <a:r>
              <a:rPr lang="en-US" dirty="0" smtClean="0"/>
              <a:t>and the </a:t>
            </a:r>
            <a:r>
              <a:rPr lang="en-US" dirty="0"/>
              <a:t>deliverance of all who have been willing to </a:t>
            </a:r>
            <a:r>
              <a:rPr lang="en-US" dirty="0" smtClean="0"/>
              <a:t>renounce evil.”</a:t>
            </a:r>
            <a:endParaRPr lang="en-US" dirty="0"/>
          </a:p>
          <a:p>
            <a:pPr marL="0" indent="0">
              <a:buNone/>
            </a:pPr>
            <a:r>
              <a:rPr lang="en-US" dirty="0"/>
              <a:t> </a:t>
            </a:r>
            <a:r>
              <a:rPr lang="en-US" dirty="0" smtClean="0"/>
              <a:t>   </a:t>
            </a:r>
            <a:r>
              <a:rPr lang="en-US" dirty="0" smtClean="0"/>
              <a:t>So </a:t>
            </a:r>
            <a:r>
              <a:rPr lang="en-US" dirty="0"/>
              <a:t>Satan, not Christ, is the </a:t>
            </a:r>
            <a:r>
              <a:rPr lang="en-US" dirty="0" smtClean="0"/>
              <a:t>ultimate sin-bearer. That</a:t>
            </a:r>
            <a:r>
              <a:rPr lang="en-US" dirty="0"/>
              <a:t>, of course, nullifies the biblical teaching </a:t>
            </a:r>
            <a:r>
              <a:rPr lang="en-US" dirty="0" smtClean="0"/>
              <a:t>that the </a:t>
            </a:r>
            <a:r>
              <a:rPr lang="en-US" dirty="0"/>
              <a:t>work of Christ on the cross resulted in full atonement </a:t>
            </a:r>
            <a:r>
              <a:rPr lang="en-US" dirty="0" smtClean="0"/>
              <a:t>for the </a:t>
            </a:r>
            <a:r>
              <a:rPr lang="en-US" dirty="0"/>
              <a:t>sins of His people. Seventh-Day Adventists are </a:t>
            </a:r>
            <a:r>
              <a:rPr lang="en-US" dirty="0" smtClean="0"/>
              <a:t>forced to</a:t>
            </a:r>
            <a:r>
              <a:rPr lang="en-US" dirty="0"/>
              <a:t> </a:t>
            </a:r>
            <a:r>
              <a:rPr lang="en-US" dirty="0" smtClean="0"/>
              <a:t>reinterpret </a:t>
            </a:r>
            <a:r>
              <a:rPr lang="en-US" dirty="0"/>
              <a:t>Christ's statement in John 19:30: "It </a:t>
            </a:r>
            <a:r>
              <a:rPr lang="en-US" dirty="0" smtClean="0"/>
              <a:t>is finished</a:t>
            </a:r>
            <a:r>
              <a:rPr lang="en-US" dirty="0"/>
              <a:t>."</a:t>
            </a:r>
          </a:p>
          <a:p>
            <a:r>
              <a:rPr lang="en-US" dirty="0" smtClean="0"/>
              <a:t>           We need to have this clear in our minds!!!</a:t>
            </a:r>
            <a:endParaRPr lang="en-US" dirty="0"/>
          </a:p>
        </p:txBody>
      </p:sp>
    </p:spTree>
    <p:extLst>
      <p:ext uri="{BB962C8B-B14F-4D97-AF65-F5344CB8AC3E}">
        <p14:creationId xmlns:p14="http://schemas.microsoft.com/office/powerpoint/2010/main" val="372985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00B050"/>
                </a:solidFill>
              </a:rPr>
              <a:t>Continues!</a:t>
            </a:r>
            <a:endParaRPr lang="en-US" b="1" i="1" u="sng" dirty="0">
              <a:solidFill>
                <a:srgbClr val="00B050"/>
              </a:solidFill>
            </a:endParaRPr>
          </a:p>
        </p:txBody>
      </p:sp>
      <p:sp>
        <p:nvSpPr>
          <p:cNvPr id="3" name="Content Placeholder 2"/>
          <p:cNvSpPr>
            <a:spLocks noGrp="1"/>
          </p:cNvSpPr>
          <p:nvPr>
            <p:ph idx="1"/>
          </p:nvPr>
        </p:nvSpPr>
        <p:spPr>
          <a:xfrm>
            <a:off x="0" y="647700"/>
            <a:ext cx="12192000" cy="6210300"/>
          </a:xfrm>
        </p:spPr>
        <p:txBody>
          <a:bodyPr>
            <a:normAutofit fontScale="85000" lnSpcReduction="20000"/>
          </a:bodyPr>
          <a:lstStyle/>
          <a:p>
            <a:r>
              <a:rPr lang="en-US" dirty="0" smtClean="0"/>
              <a:t>“They </a:t>
            </a:r>
            <a:r>
              <a:rPr lang="en-US" dirty="0"/>
              <a:t>can't make good sense of Hebrews 10:12: "</a:t>
            </a:r>
            <a:r>
              <a:rPr lang="en-US" dirty="0" smtClean="0"/>
              <a:t>When Christ had </a:t>
            </a:r>
            <a:r>
              <a:rPr lang="en-US" dirty="0"/>
              <a:t>offered for all time a single sacrifice for sins, he sat </a:t>
            </a:r>
            <a:r>
              <a:rPr lang="en-US" dirty="0" smtClean="0"/>
              <a:t>down at the </a:t>
            </a:r>
            <a:r>
              <a:rPr lang="en-US" dirty="0"/>
              <a:t>right hand </a:t>
            </a:r>
            <a:r>
              <a:rPr lang="en-US" dirty="0" smtClean="0"/>
              <a:t>of God.“ In </a:t>
            </a:r>
            <a:r>
              <a:rPr lang="en-US" dirty="0"/>
              <a:t>fact, the central, distinctive (and most novel)doctrine  of Seventh-Day Adventism is the idea Ellen </a:t>
            </a:r>
            <a:r>
              <a:rPr lang="en-US" dirty="0" smtClean="0"/>
              <a:t>White concocted </a:t>
            </a:r>
            <a:r>
              <a:rPr lang="en-US" dirty="0"/>
              <a:t>to explain the Great Disappointment. She claimed </a:t>
            </a:r>
            <a:r>
              <a:rPr lang="en-US" dirty="0" smtClean="0"/>
              <a:t>that on </a:t>
            </a:r>
            <a:r>
              <a:rPr lang="en-US" dirty="0"/>
              <a:t>October 22, 1844, Jesus began a whole new phase </a:t>
            </a:r>
            <a:r>
              <a:rPr lang="en-US" dirty="0" smtClean="0"/>
              <a:t>of His</a:t>
            </a:r>
            <a:r>
              <a:rPr lang="en-US" dirty="0"/>
              <a:t> </a:t>
            </a:r>
            <a:r>
              <a:rPr lang="en-US" dirty="0" smtClean="0"/>
              <a:t>atoning </a:t>
            </a:r>
            <a:r>
              <a:rPr lang="en-US" dirty="0"/>
              <a:t>work. Here's how the </a:t>
            </a:r>
            <a:r>
              <a:rPr lang="en-US" dirty="0" smtClean="0"/>
              <a:t>Seventh-Day Adventist </a:t>
            </a:r>
            <a:r>
              <a:rPr lang="en-US" dirty="0"/>
              <a:t>doctrinal statement says it: "In 1844, at the end </a:t>
            </a:r>
            <a:r>
              <a:rPr lang="en-US" dirty="0" smtClean="0"/>
              <a:t>of the </a:t>
            </a:r>
            <a:r>
              <a:rPr lang="en-US" dirty="0"/>
              <a:t>prophetic period of 2,300 days, [Christ] entered </a:t>
            </a:r>
            <a:r>
              <a:rPr lang="en-US" dirty="0" smtClean="0"/>
              <a:t>the second </a:t>
            </a:r>
            <a:r>
              <a:rPr lang="en-US" dirty="0"/>
              <a:t>and last phase of His atoning ministry. It is a </a:t>
            </a:r>
            <a:r>
              <a:rPr lang="en-US" dirty="0" smtClean="0"/>
              <a:t>work of </a:t>
            </a:r>
            <a:r>
              <a:rPr lang="en-US" dirty="0"/>
              <a:t>investigative judgment which is part of </a:t>
            </a:r>
            <a:r>
              <a:rPr lang="en-US" dirty="0" smtClean="0"/>
              <a:t>the ultimate </a:t>
            </a:r>
            <a:r>
              <a:rPr lang="en-US" dirty="0"/>
              <a:t>disposition of all sin, typified by the cleansing of </a:t>
            </a:r>
            <a:r>
              <a:rPr lang="en-US" dirty="0" smtClean="0"/>
              <a:t>the ancient </a:t>
            </a:r>
            <a:r>
              <a:rPr lang="en-US" dirty="0"/>
              <a:t>Hebrew sanctuary on the Day </a:t>
            </a:r>
            <a:r>
              <a:rPr lang="en-US" dirty="0" smtClean="0"/>
              <a:t>of Atonement.“ What </a:t>
            </a:r>
            <a:r>
              <a:rPr lang="en-US" dirty="0"/>
              <a:t>do they mean by "investigative judgment?" </a:t>
            </a:r>
            <a:r>
              <a:rPr lang="en-US" dirty="0" smtClean="0"/>
              <a:t>The idea </a:t>
            </a:r>
            <a:r>
              <a:rPr lang="en-US" dirty="0"/>
              <a:t>is that Christ is now judging the lives of </a:t>
            </a:r>
            <a:r>
              <a:rPr lang="en-US" dirty="0" smtClean="0"/>
              <a:t>professing Christians</a:t>
            </a:r>
            <a:r>
              <a:rPr lang="en-US" dirty="0"/>
              <a:t>, both living and dead. This idea was an </a:t>
            </a:r>
            <a:r>
              <a:rPr lang="en-US" dirty="0" smtClean="0"/>
              <a:t>off shoot of </a:t>
            </a:r>
            <a:r>
              <a:rPr lang="en-US" dirty="0"/>
              <a:t>the original view that the door of salvation was </a:t>
            </a:r>
            <a:r>
              <a:rPr lang="en-US" dirty="0" smtClean="0"/>
              <a:t>already shut </a:t>
            </a:r>
            <a:r>
              <a:rPr lang="en-US" dirty="0"/>
              <a:t>and the return of Christ very near. It's been </a:t>
            </a:r>
            <a:r>
              <a:rPr lang="en-US" dirty="0" smtClean="0"/>
              <a:t>modified and </a:t>
            </a:r>
            <a:r>
              <a:rPr lang="en-US" dirty="0"/>
              <a:t>reinterpreted in various ways that seem </a:t>
            </a:r>
            <a:r>
              <a:rPr lang="en-US" dirty="0" smtClean="0"/>
              <a:t>to co-mingle </a:t>
            </a:r>
            <a:r>
              <a:rPr lang="en-US" dirty="0"/>
              <a:t>justification and sanctification. But if you lay </a:t>
            </a:r>
            <a:r>
              <a:rPr lang="en-US" dirty="0" smtClean="0"/>
              <a:t>it alongside </a:t>
            </a:r>
            <a:r>
              <a:rPr lang="en-US" dirty="0"/>
              <a:t>Ellen White's statements in The Great Controversy</a:t>
            </a:r>
            <a:r>
              <a:rPr lang="en-US" dirty="0" smtClean="0"/>
              <a:t>, it's </a:t>
            </a:r>
            <a:r>
              <a:rPr lang="en-US" dirty="0"/>
              <a:t>impossible to avoid the conclusion that </a:t>
            </a:r>
            <a:r>
              <a:rPr lang="en-US" dirty="0" smtClean="0"/>
              <a:t>this doctrine  </a:t>
            </a:r>
            <a:r>
              <a:rPr lang="en-US" dirty="0"/>
              <a:t>encourages the most oppressive kind of </a:t>
            </a:r>
            <a:r>
              <a:rPr lang="en-US" dirty="0" smtClean="0"/>
              <a:t>works-based and  </a:t>
            </a:r>
            <a:r>
              <a:rPr lang="en-US" dirty="0"/>
              <a:t>perfectionistic thinking. Ellen White said, </a:t>
            </a:r>
            <a:r>
              <a:rPr lang="en-US" dirty="0" smtClean="0"/>
              <a:t>for example</a:t>
            </a:r>
            <a:r>
              <a:rPr lang="en-US" dirty="0"/>
              <a:t>,</a:t>
            </a:r>
          </a:p>
          <a:p>
            <a:endParaRPr lang="en-US" dirty="0"/>
          </a:p>
          <a:p>
            <a:r>
              <a:rPr lang="en-US" dirty="0" smtClean="0"/>
              <a:t>“Those </a:t>
            </a:r>
            <a:r>
              <a:rPr lang="en-US" dirty="0"/>
              <a:t>who are living upon the earth when </a:t>
            </a:r>
            <a:r>
              <a:rPr lang="en-US" dirty="0" smtClean="0"/>
              <a:t>the intercession </a:t>
            </a:r>
            <a:r>
              <a:rPr lang="en-US" dirty="0"/>
              <a:t>of Christ shall cease in the sanctuary above are to </a:t>
            </a:r>
            <a:r>
              <a:rPr lang="en-US" dirty="0" smtClean="0"/>
              <a:t>stand in </a:t>
            </a:r>
            <a:r>
              <a:rPr lang="en-US" dirty="0"/>
              <a:t>the sight of a holy God without a mediator. </a:t>
            </a:r>
            <a:r>
              <a:rPr lang="en-US" dirty="0" smtClean="0"/>
              <a:t>Their robes </a:t>
            </a:r>
            <a:r>
              <a:rPr lang="en-US" dirty="0"/>
              <a:t>must be spotless, their characters must be </a:t>
            </a:r>
            <a:r>
              <a:rPr lang="en-US" dirty="0" smtClean="0"/>
              <a:t>purified from </a:t>
            </a:r>
            <a:r>
              <a:rPr lang="en-US" dirty="0"/>
              <a:t>sin by the blood of sprinkling. Through the grace </a:t>
            </a:r>
            <a:r>
              <a:rPr lang="en-US" dirty="0" smtClean="0"/>
              <a:t>of God  </a:t>
            </a:r>
            <a:r>
              <a:rPr lang="en-US" dirty="0"/>
              <a:t>and their own diligent efforts they must be </a:t>
            </a:r>
            <a:r>
              <a:rPr lang="en-US" dirty="0" smtClean="0"/>
              <a:t>conquerors in </a:t>
            </a:r>
            <a:r>
              <a:rPr lang="en-US" dirty="0"/>
              <a:t>the battle </a:t>
            </a:r>
            <a:r>
              <a:rPr lang="en-US" dirty="0" smtClean="0"/>
              <a:t>with evil.”  GC, pg. 425</a:t>
            </a:r>
            <a:endParaRPr lang="en-US" dirty="0"/>
          </a:p>
          <a:p>
            <a:endParaRPr lang="en-US" dirty="0"/>
          </a:p>
        </p:txBody>
      </p:sp>
    </p:spTree>
    <p:extLst>
      <p:ext uri="{BB962C8B-B14F-4D97-AF65-F5344CB8AC3E}">
        <p14:creationId xmlns:p14="http://schemas.microsoft.com/office/powerpoint/2010/main" val="2613949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190500"/>
            <a:ext cx="6019800" cy="6667500"/>
          </a:xfrm>
        </p:spPr>
        <p:txBody>
          <a:bodyPr/>
          <a:lstStyle/>
          <a:p>
            <a:r>
              <a:rPr lang="en-US" dirty="0" smtClean="0"/>
              <a:t>With the BIBLE and Ellen white so clear that:</a:t>
            </a:r>
          </a:p>
          <a:p>
            <a:r>
              <a:rPr lang="en-US" dirty="0" smtClean="0"/>
              <a:t>1. the sacrifice of Jesus was full and complete and thru the blood of Christ a person can be forgiven and cleansed from sin.</a:t>
            </a:r>
          </a:p>
          <a:p>
            <a:r>
              <a:rPr lang="en-US" dirty="0" smtClean="0"/>
              <a:t>2. atonement was not completed at the cross, but Christ as our High </a:t>
            </a:r>
            <a:r>
              <a:rPr lang="en-US" dirty="0"/>
              <a:t>P</a:t>
            </a:r>
            <a:r>
              <a:rPr lang="en-US" dirty="0" smtClean="0"/>
              <a:t>riest continues to make atonement today.</a:t>
            </a:r>
          </a:p>
          <a:p>
            <a:r>
              <a:rPr lang="en-US" dirty="0" smtClean="0"/>
              <a:t>3.  Froom and Anderson were in trouble so they had to go to the White Estate and seek to alter the SOP and that is exactly what they did!</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391113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0070C0"/>
                </a:solidFill>
                <a:latin typeface="Algerian" panose="04020705040A02060702" pitchFamily="82" charset="0"/>
              </a:rPr>
              <a:t>We Have Always Believed</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673100"/>
            <a:ext cx="6019800" cy="6184900"/>
          </a:xfrm>
        </p:spPr>
        <p:txBody>
          <a:bodyPr/>
          <a:lstStyle/>
          <a:p>
            <a:r>
              <a:rPr lang="en-US" dirty="0"/>
              <a:t>THE DAY-STAR EXTRA</a:t>
            </a:r>
          </a:p>
          <a:p>
            <a:r>
              <a:rPr lang="en-US" dirty="0"/>
              <a:t>Saturday, February 7, 1846.</a:t>
            </a:r>
          </a:p>
          <a:p>
            <a:r>
              <a:rPr lang="en-US" dirty="0"/>
              <a:t>The </a:t>
            </a:r>
            <a:r>
              <a:rPr lang="en-US" dirty="0" smtClean="0"/>
              <a:t>Sanctuary.  From the time of O.R.L. Crozier’s article in 1846, Seventh Day Adventists have always believed that atonement continued to go on in the heavenly sanctuary.  SDA’s have always taught that in 1844, Christ began the final phase of the atonement as typified by the earthly sanctuary.  The high priest, (Lev. 16) would enter the Most Holy Place on the Day of Atonement to carry out the final work in the sanctuary for the year. Thus Christ did so, in 1844!</a:t>
            </a:r>
            <a:endParaRPr lang="en-US" dirty="0"/>
          </a:p>
        </p:txBody>
      </p:sp>
    </p:spTree>
    <p:extLst>
      <p:ext uri="{BB962C8B-B14F-4D97-AF65-F5344CB8AC3E}">
        <p14:creationId xmlns:p14="http://schemas.microsoft.com/office/powerpoint/2010/main" val="1232428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8199"/>
          </a:xfrm>
        </p:spPr>
        <p:txBody>
          <a:bodyPr/>
          <a:lstStyle/>
          <a:p>
            <a:r>
              <a:rPr lang="en-US" dirty="0" smtClean="0"/>
              <a:t>               </a:t>
            </a:r>
            <a:r>
              <a:rPr lang="en-US" b="1" i="1" u="sng" dirty="0" smtClean="0">
                <a:solidFill>
                  <a:srgbClr val="FF0000"/>
                </a:solidFill>
              </a:rPr>
              <a:t>ML Andreasen and Questions on Doctrine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899"/>
          </a:xfrm>
          <a:prstGeom prst="rect">
            <a:avLst/>
          </a:prstGeom>
        </p:spPr>
      </p:pic>
      <p:sp>
        <p:nvSpPr>
          <p:cNvPr id="4" name="Content Placeholder 3"/>
          <p:cNvSpPr>
            <a:spLocks noGrp="1"/>
          </p:cNvSpPr>
          <p:nvPr>
            <p:ph sz="half" idx="2"/>
          </p:nvPr>
        </p:nvSpPr>
        <p:spPr>
          <a:xfrm>
            <a:off x="6172200" y="673100"/>
            <a:ext cx="6019800" cy="6184899"/>
          </a:xfrm>
        </p:spPr>
        <p:txBody>
          <a:bodyPr>
            <a:normAutofit/>
          </a:bodyPr>
          <a:lstStyle/>
          <a:p>
            <a:r>
              <a:rPr lang="en-US" sz="3200" dirty="0"/>
              <a:t> M.L. Andreasen</a:t>
            </a:r>
            <a:r>
              <a:rPr lang="en-US" sz="3200" dirty="0" smtClean="0"/>
              <a:t>, author, theologian, pastor, was one of very few voices that rose up to confront the heinous miss statements of Froom And Anderson in the 1950’s</a:t>
            </a:r>
            <a:r>
              <a:rPr lang="en-US" sz="3200" dirty="0"/>
              <a:t>. </a:t>
            </a:r>
            <a:r>
              <a:rPr lang="en-US" sz="3200" dirty="0" smtClean="0"/>
              <a:t>Andreasen learned that ‘the brethren’ went to the White Estate with the deliberate intention of altering the SOP and especially Ellen White’s Biblical teaching on the atonement!</a:t>
            </a:r>
            <a:endParaRPr lang="en-US" sz="3200" dirty="0"/>
          </a:p>
        </p:txBody>
      </p:sp>
    </p:spTree>
    <p:extLst>
      <p:ext uri="{BB962C8B-B14F-4D97-AF65-F5344CB8AC3E}">
        <p14:creationId xmlns:p14="http://schemas.microsoft.com/office/powerpoint/2010/main" val="3814311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B050"/>
                </a:solidFill>
                <a:latin typeface="Algerian" panose="04020705040A02060702" pitchFamily="82" charset="0"/>
              </a:rPr>
              <a:t>Change the SOP!</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1200"/>
            <a:ext cx="12192000" cy="6146799"/>
          </a:xfrm>
        </p:spPr>
        <p:txBody>
          <a:bodyPr>
            <a:normAutofit lnSpcReduction="10000"/>
          </a:bodyPr>
          <a:lstStyle/>
          <a:p>
            <a:r>
              <a:rPr lang="en-US" dirty="0" smtClean="0"/>
              <a:t>“It </a:t>
            </a:r>
            <a:r>
              <a:rPr lang="en-US" dirty="0"/>
              <a:t>is presumed that when the two men stated that they had "become acutely aware of the E. </a:t>
            </a:r>
            <a:r>
              <a:rPr lang="en-US" dirty="0" smtClean="0"/>
              <a:t>G. White </a:t>
            </a:r>
            <a:r>
              <a:rPr lang="en-US" dirty="0"/>
              <a:t>statements which indicate that the atoning work of Christ is now in progress in the </a:t>
            </a:r>
            <a:r>
              <a:rPr lang="en-US" dirty="0" smtClean="0"/>
              <a:t>heavenly </a:t>
            </a:r>
            <a:r>
              <a:rPr lang="en-US" dirty="0"/>
              <a:t>sanctuary," they had read the quotations here given and perhaps others. In view </a:t>
            </a:r>
            <a:r>
              <a:rPr lang="en-US" dirty="0" smtClean="0"/>
              <a:t>of this </a:t>
            </a:r>
            <a:r>
              <a:rPr lang="en-US" dirty="0"/>
              <a:t>knowledge, what did they suggest should be done? Would they change their </a:t>
            </a:r>
            <a:r>
              <a:rPr lang="en-US" dirty="0" smtClean="0"/>
              <a:t>former erroneous </a:t>
            </a:r>
            <a:r>
              <a:rPr lang="en-US" dirty="0"/>
              <a:t>opinions and harmonize with the plain words of the Spirit of Prophecy? No, on </a:t>
            </a:r>
            <a:r>
              <a:rPr lang="en-US" dirty="0" smtClean="0"/>
              <a:t>the contrary</a:t>
            </a:r>
            <a:r>
              <a:rPr lang="en-US" dirty="0"/>
              <a:t>, they "suggested to the trustees that some footnotes or Appendix notes might appear </a:t>
            </a:r>
            <a:r>
              <a:rPr lang="en-US" dirty="0" smtClean="0"/>
              <a:t>in certain </a:t>
            </a:r>
            <a:r>
              <a:rPr lang="en-US" dirty="0"/>
              <a:t>of the E. G. White books clarifying very largely in the words of Ellen G. White </a:t>
            </a:r>
            <a:r>
              <a:rPr lang="en-US" dirty="0" smtClean="0"/>
              <a:t>our understanding </a:t>
            </a:r>
            <a:r>
              <a:rPr lang="en-US" dirty="0"/>
              <a:t>of the various phases of the atoning work of Christ." Minutes, p. </a:t>
            </a:r>
            <a:r>
              <a:rPr lang="en-US" dirty="0" smtClean="0"/>
              <a:t>1483. Ponder </a:t>
            </a:r>
            <a:r>
              <a:rPr lang="en-US" dirty="0"/>
              <a:t>this amazing statement. They admit that Sister White says that "the atoning work </a:t>
            </a:r>
            <a:r>
              <a:rPr lang="en-US" dirty="0" smtClean="0"/>
              <a:t>of Christ </a:t>
            </a:r>
            <a:r>
              <a:rPr lang="en-US" dirty="0"/>
              <a:t>is now in progress in the heavenly sanctuary," and then they propose that insertions </a:t>
            </a:r>
            <a:r>
              <a:rPr lang="en-US" dirty="0" smtClean="0"/>
              <a:t>be made </a:t>
            </a:r>
            <a:r>
              <a:rPr lang="en-US" dirty="0"/>
              <a:t>in some of Sister White's books that will give our understanding of the atonement! </a:t>
            </a:r>
            <a:r>
              <a:rPr lang="en-US" dirty="0" smtClean="0"/>
              <a:t>They were</a:t>
            </a:r>
            <a:r>
              <a:rPr lang="en-US" dirty="0"/>
              <a:t>, however, only acting in harmony with the official statement in Questions on Doctrine </a:t>
            </a:r>
            <a:r>
              <a:rPr lang="en-US" dirty="0" smtClean="0"/>
              <a:t>that when </a:t>
            </a:r>
            <a:r>
              <a:rPr lang="en-US" dirty="0"/>
              <a:t>one reads "in the writings of Ellen G. White that Christ is making atonement now, it </a:t>
            </a:r>
            <a:r>
              <a:rPr lang="en-US" dirty="0" smtClean="0"/>
              <a:t>should be </a:t>
            </a:r>
            <a:r>
              <a:rPr lang="en-US" dirty="0"/>
              <a:t>understood that we simply mean that Christ is now making application" etc., pp. 354,355.</a:t>
            </a:r>
          </a:p>
        </p:txBody>
      </p:sp>
    </p:spTree>
    <p:extLst>
      <p:ext uri="{BB962C8B-B14F-4D97-AF65-F5344CB8AC3E}">
        <p14:creationId xmlns:p14="http://schemas.microsoft.com/office/powerpoint/2010/main" val="245448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00B050"/>
                </a:solidFill>
                <a:latin typeface="Algerian" panose="04020705040A02060702" pitchFamily="82" charset="0"/>
              </a:rPr>
              <a:t>Wow, Wow, Wow!!!!</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673100"/>
            <a:ext cx="6019800" cy="6184900"/>
          </a:xfrm>
        </p:spPr>
        <p:txBody>
          <a:bodyPr>
            <a:normAutofit/>
          </a:bodyPr>
          <a:lstStyle/>
          <a:p>
            <a:r>
              <a:rPr lang="en-US" sz="4000" dirty="0" smtClean="0"/>
              <a:t>What boldness, what arrogance, to alter the spirit of prophecy to concur with your apostasy.  Read it just the way it says and humble your hearts and accept it!  Wow, wow, wow, on Adventism, and anyone who would seek to flip the SOP and make it say what they want!!!!</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0" y="673100"/>
            <a:ext cx="6172200" cy="6184900"/>
          </a:xfrm>
          <a:prstGeom prst="rect">
            <a:avLst/>
          </a:prstGeom>
        </p:spPr>
      </p:pic>
    </p:spTree>
    <p:extLst>
      <p:ext uri="{BB962C8B-B14F-4D97-AF65-F5344CB8AC3E}">
        <p14:creationId xmlns:p14="http://schemas.microsoft.com/office/powerpoint/2010/main" val="2348474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6222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rPr>
              <a:t>Finished Atonement at the Cross????</a:t>
            </a:r>
            <a:endParaRPr lang="en-US" b="1" i="1" u="sng" dirty="0">
              <a:solidFill>
                <a:srgbClr val="FF0000"/>
              </a:solidFill>
            </a:endParaRPr>
          </a:p>
        </p:txBody>
      </p:sp>
      <p:sp>
        <p:nvSpPr>
          <p:cNvPr id="3" name="Content Placeholder 2"/>
          <p:cNvSpPr>
            <a:spLocks noGrp="1"/>
          </p:cNvSpPr>
          <p:nvPr>
            <p:ph idx="1"/>
          </p:nvPr>
        </p:nvSpPr>
        <p:spPr>
          <a:xfrm>
            <a:off x="0" y="596900"/>
            <a:ext cx="12192000" cy="6261099"/>
          </a:xfrm>
        </p:spPr>
        <p:txBody>
          <a:bodyPr>
            <a:normAutofit fontScale="85000" lnSpcReduction="10000"/>
          </a:bodyPr>
          <a:lstStyle/>
          <a:p>
            <a:r>
              <a:rPr lang="en-US" dirty="0" smtClean="0"/>
              <a:t>“Before </a:t>
            </a:r>
            <a:r>
              <a:rPr lang="en-US" dirty="0"/>
              <a:t>reporting further what was done at the conferences, let us come back to the two </a:t>
            </a:r>
            <a:r>
              <a:rPr lang="en-US" dirty="0" smtClean="0"/>
              <a:t>men who </a:t>
            </a:r>
            <a:r>
              <a:rPr lang="en-US" dirty="0"/>
              <a:t>on that first day of May, 1957, met with the White Board of Trustees to seek their </a:t>
            </a:r>
            <a:r>
              <a:rPr lang="en-US" dirty="0" smtClean="0"/>
              <a:t>counsel and</a:t>
            </a:r>
            <a:r>
              <a:rPr lang="en-US" dirty="0"/>
              <a:t>, also, to make a suggestion. The men were well acquainted with the statements made </a:t>
            </a:r>
            <a:r>
              <a:rPr lang="en-US" dirty="0" smtClean="0"/>
              <a:t>by Dr</a:t>
            </a:r>
            <a:r>
              <a:rPr lang="en-US" dirty="0"/>
              <a:t>. Barnhouse and Mr. Martin, that the idea of Christ's ministry in the second apartment in </a:t>
            </a:r>
            <a:r>
              <a:rPr lang="en-US" dirty="0" smtClean="0"/>
              <a:t>the sanctuary </a:t>
            </a:r>
            <a:r>
              <a:rPr lang="en-US" dirty="0"/>
              <a:t>had been totally repudiated. This had been in print several months at that time, and </a:t>
            </a:r>
            <a:r>
              <a:rPr lang="en-US" dirty="0" smtClean="0"/>
              <a:t>had </a:t>
            </a:r>
            <a:r>
              <a:rPr lang="en-US" dirty="0"/>
              <a:t>not been protested. The men, however, did not need the printed statement, for both of </a:t>
            </a:r>
            <a:r>
              <a:rPr lang="en-US" dirty="0" smtClean="0"/>
              <a:t>them had </a:t>
            </a:r>
            <a:r>
              <a:rPr lang="en-US" dirty="0"/>
              <a:t>had a part in the discussions with the evangelicals. One of them in particular had taken </a:t>
            </a:r>
            <a:r>
              <a:rPr lang="en-US" dirty="0" smtClean="0"/>
              <a:t>a prominent </a:t>
            </a:r>
            <a:r>
              <a:rPr lang="en-US" dirty="0"/>
              <a:t>part in the conferences, had visited Dr. Barnhouse in his home, had spoken in </a:t>
            </a:r>
            <a:r>
              <a:rPr lang="en-US" dirty="0" smtClean="0"/>
              <a:t>Dr. Barnhouse's </a:t>
            </a:r>
            <a:r>
              <a:rPr lang="en-US" dirty="0"/>
              <a:t>churches at his invitation. He was one of the four men who really carried the </a:t>
            </a:r>
            <a:r>
              <a:rPr lang="en-US" dirty="0" smtClean="0"/>
              <a:t>load, and </a:t>
            </a:r>
            <a:r>
              <a:rPr lang="en-US" dirty="0"/>
              <a:t>the one chosen to accompany Mr. Martin on his tour of the west coast to speak in </a:t>
            </a:r>
            <a:r>
              <a:rPr lang="en-US" dirty="0" smtClean="0"/>
              <a:t>our churches</a:t>
            </a:r>
            <a:r>
              <a:rPr lang="en-US" dirty="0"/>
              <a:t>. He was held in high esteem by Dr. Barnhouse. This feeling was </a:t>
            </a:r>
            <a:r>
              <a:rPr lang="en-US" dirty="0" smtClean="0"/>
              <a:t>mutual. About </a:t>
            </a:r>
            <a:r>
              <a:rPr lang="en-US" dirty="0"/>
              <a:t>the time when the two men first visited the vault, a series of articles appeared in </a:t>
            </a:r>
            <a:r>
              <a:rPr lang="en-US" dirty="0" smtClean="0"/>
              <a:t>the Ministry </a:t>
            </a:r>
            <a:r>
              <a:rPr lang="en-US" dirty="0"/>
              <a:t>which claimed to be "the Adventist understanding of the atonement, confirmed </a:t>
            </a:r>
            <a:r>
              <a:rPr lang="en-US" dirty="0" smtClean="0"/>
              <a:t>and illuminated </a:t>
            </a:r>
            <a:r>
              <a:rPr lang="en-US" dirty="0"/>
              <a:t>and clarified by the Spirit of Prophecy." In the February issue, 1957, the </a:t>
            </a:r>
            <a:r>
              <a:rPr lang="en-US" dirty="0" smtClean="0"/>
              <a:t>statement occurs </a:t>
            </a:r>
            <a:r>
              <a:rPr lang="en-US" dirty="0"/>
              <a:t>that the "sacrificial act on the cross (is) a complete, perfect, and final atonement </a:t>
            </a:r>
            <a:r>
              <a:rPr lang="en-US" dirty="0" smtClean="0"/>
              <a:t>for man's </a:t>
            </a:r>
            <a:r>
              <a:rPr lang="en-US" dirty="0"/>
              <a:t>sin." This pronouncement is in harmony with the belief of our leaders, as Dr. </a:t>
            </a:r>
            <a:r>
              <a:rPr lang="en-US" dirty="0" smtClean="0"/>
              <a:t>Barnhouse quoted </a:t>
            </a:r>
            <a:r>
              <a:rPr lang="en-US" dirty="0"/>
              <a:t>them. It is also in harmony with a statement signed by a chief officer in a personal letter</a:t>
            </a:r>
            <a:r>
              <a:rPr lang="en-US" dirty="0" smtClean="0"/>
              <a:t>: "</a:t>
            </a:r>
            <a:r>
              <a:rPr lang="en-US" dirty="0"/>
              <a:t>You cannot, Brother Andreasen, take away from us this precious teaching that Jesus made </a:t>
            </a:r>
            <a:r>
              <a:rPr lang="en-US" dirty="0" smtClean="0"/>
              <a:t>a complete </a:t>
            </a:r>
            <a:r>
              <a:rPr lang="en-US" dirty="0"/>
              <a:t>and all-sufficient atoning sacrifice on the cross. . . . This we shall ever hold fast, </a:t>
            </a:r>
            <a:r>
              <a:rPr lang="en-US" dirty="0" smtClean="0"/>
              <a:t>and continue </a:t>
            </a:r>
            <a:r>
              <a:rPr lang="en-US" dirty="0"/>
              <a:t>to proclaim it, even as our dear venerated forefathers in the faith</a:t>
            </a:r>
            <a:r>
              <a:rPr lang="en-US" dirty="0" smtClean="0"/>
              <a:t>.“  in Letters to the Churches, by ML </a:t>
            </a:r>
            <a:r>
              <a:rPr lang="en-US" dirty="0" err="1" smtClean="0"/>
              <a:t>Andreason</a:t>
            </a:r>
            <a:r>
              <a:rPr lang="en-US" dirty="0" smtClean="0"/>
              <a:t> </a:t>
            </a:r>
            <a:endParaRPr lang="en-US" dirty="0"/>
          </a:p>
        </p:txBody>
      </p:sp>
    </p:spTree>
    <p:extLst>
      <p:ext uri="{BB962C8B-B14F-4D97-AF65-F5344CB8AC3E}">
        <p14:creationId xmlns:p14="http://schemas.microsoft.com/office/powerpoint/2010/main" val="4196712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FF0000"/>
                </a:solidFill>
              </a:rPr>
              <a:t>Tampering!</a:t>
            </a:r>
            <a:endParaRPr lang="en-US" b="1" i="1" u="sng" dirty="0">
              <a:solidFill>
                <a:srgbClr val="FF0000"/>
              </a:solidFill>
            </a:endParaRPr>
          </a:p>
        </p:txBody>
      </p:sp>
      <p:sp>
        <p:nvSpPr>
          <p:cNvPr id="3" name="Content Placeholder 2"/>
          <p:cNvSpPr>
            <a:spLocks noGrp="1"/>
          </p:cNvSpPr>
          <p:nvPr>
            <p:ph idx="1"/>
          </p:nvPr>
        </p:nvSpPr>
        <p:spPr>
          <a:xfrm>
            <a:off x="0" y="546100"/>
            <a:ext cx="12192000" cy="6311899"/>
          </a:xfrm>
        </p:spPr>
        <p:txBody>
          <a:bodyPr>
            <a:normAutofit fontScale="85000" lnSpcReduction="20000"/>
          </a:bodyPr>
          <a:lstStyle/>
          <a:p>
            <a:r>
              <a:rPr lang="en-US" dirty="0" smtClean="0"/>
              <a:t>“According </a:t>
            </a:r>
            <a:r>
              <a:rPr lang="en-US" dirty="0"/>
              <a:t>to the White minutes, it was on the first day of May, 1957, that two men, members </a:t>
            </a:r>
            <a:r>
              <a:rPr lang="en-US" dirty="0" smtClean="0"/>
              <a:t>of the </a:t>
            </a:r>
            <a:r>
              <a:rPr lang="en-US" dirty="0"/>
              <a:t>committee which had been appointed to write the book that came to be known as </a:t>
            </a:r>
            <a:r>
              <a:rPr lang="en-US" dirty="0" smtClean="0"/>
              <a:t>Questions on </a:t>
            </a:r>
            <a:r>
              <a:rPr lang="en-US" dirty="0"/>
              <a:t>Doctrine, were invited by the board to meet with them to discuss a question that had </a:t>
            </a:r>
            <a:r>
              <a:rPr lang="en-US" dirty="0" smtClean="0"/>
              <a:t>received some </a:t>
            </a:r>
            <a:r>
              <a:rPr lang="en-US" dirty="0"/>
              <a:t>consideration at a meeting the previous January. It concerned statements made by </a:t>
            </a:r>
            <a:r>
              <a:rPr lang="en-US" dirty="0" smtClean="0"/>
              <a:t>Mrs. White </a:t>
            </a:r>
            <a:r>
              <a:rPr lang="en-US" dirty="0"/>
              <a:t>in regard to the atonement now in progress in the sanctuary above. This conception </a:t>
            </a:r>
            <a:r>
              <a:rPr lang="en-US" dirty="0" smtClean="0"/>
              <a:t>did not </a:t>
            </a:r>
            <a:r>
              <a:rPr lang="en-US" dirty="0"/>
              <a:t>agree with the conclusions reached by the leaders of the denomination in counsel with </a:t>
            </a:r>
            <a:r>
              <a:rPr lang="en-US" dirty="0" smtClean="0"/>
              <a:t>the evangelicals</a:t>
            </a:r>
            <a:r>
              <a:rPr lang="en-US" dirty="0"/>
              <a:t>. To understand this fully, and its importance, it is necessary to review some </a:t>
            </a:r>
            <a:r>
              <a:rPr lang="en-US" dirty="0" smtClean="0"/>
              <a:t>history. The </a:t>
            </a:r>
            <a:r>
              <a:rPr lang="en-US" dirty="0"/>
              <a:t>Adventist leaders had for some time been in contact with two ministers of another faith, </a:t>
            </a:r>
            <a:r>
              <a:rPr lang="en-US" dirty="0" smtClean="0"/>
              <a:t> evangelicals</a:t>
            </a:r>
            <a:r>
              <a:rPr lang="en-US" dirty="0"/>
              <a:t>, Dr. Barnhouse and Mr. Martin, respectively editor and an assistant editor of </a:t>
            </a:r>
            <a:r>
              <a:rPr lang="en-US" dirty="0" smtClean="0"/>
              <a:t>the religious </a:t>
            </a:r>
            <a:r>
              <a:rPr lang="en-US" dirty="0"/>
              <a:t>journal Eternity, published in Philadelphia, and had discussed with them various of </a:t>
            </a:r>
            <a:r>
              <a:rPr lang="en-US" dirty="0" smtClean="0"/>
              <a:t>our doctrines</a:t>
            </a:r>
            <a:r>
              <a:rPr lang="en-US" dirty="0"/>
              <a:t>. In these conversations, as in the numerous letters that passed between them, </a:t>
            </a:r>
            <a:r>
              <a:rPr lang="en-US" dirty="0" smtClean="0"/>
              <a:t>the evangelicals </a:t>
            </a:r>
            <a:r>
              <a:rPr lang="en-US" dirty="0"/>
              <a:t>had raised serious objections to some of our beliefs. The question of </a:t>
            </a:r>
            <a:r>
              <a:rPr lang="en-US" dirty="0" smtClean="0"/>
              <a:t>greatest importance </a:t>
            </a:r>
            <a:r>
              <a:rPr lang="en-US" dirty="0"/>
              <a:t>was whether Adventists could be considered Christians while holding such views </a:t>
            </a:r>
            <a:r>
              <a:rPr lang="en-US" dirty="0" smtClean="0"/>
              <a:t>as the </a:t>
            </a:r>
            <a:r>
              <a:rPr lang="en-US" dirty="0"/>
              <a:t>doctrine of the sanctuary; the 2300 days; the date 1844; the investigative judgment; </a:t>
            </a:r>
            <a:r>
              <a:rPr lang="en-US" dirty="0" smtClean="0"/>
              <a:t>and Christ's </a:t>
            </a:r>
            <a:r>
              <a:rPr lang="en-US" dirty="0"/>
              <a:t>atoning work in the sanctuary in heaven since 1844. Our men expressed the desire </a:t>
            </a:r>
            <a:r>
              <a:rPr lang="en-US" dirty="0" smtClean="0"/>
              <a:t>that the </a:t>
            </a:r>
            <a:r>
              <a:rPr lang="en-US" dirty="0"/>
              <a:t>Adventist church be reckoned as one of the regular Protestant churches, a Christian </a:t>
            </a:r>
            <a:r>
              <a:rPr lang="en-US" dirty="0" smtClean="0"/>
              <a:t>church, not </a:t>
            </a:r>
            <a:r>
              <a:rPr lang="en-US" dirty="0"/>
              <a:t>a </a:t>
            </a:r>
            <a:r>
              <a:rPr lang="en-US" dirty="0" smtClean="0"/>
              <a:t>sect. The </a:t>
            </a:r>
            <a:r>
              <a:rPr lang="en-US" dirty="0"/>
              <a:t>two groups spent "hundreds of hours" studying, and wrote many hundreds of pages. </a:t>
            </a:r>
            <a:r>
              <a:rPr lang="en-US" dirty="0" smtClean="0"/>
              <a:t>The evangelicals </a:t>
            </a:r>
            <a:r>
              <a:rPr lang="en-US" dirty="0"/>
              <a:t>visited our headquarters in Takoma Park, and our men visited Philadelphia </a:t>
            </a:r>
            <a:r>
              <a:rPr lang="en-US" dirty="0" smtClean="0"/>
              <a:t>and were </a:t>
            </a:r>
            <a:r>
              <a:rPr lang="en-US" dirty="0"/>
              <a:t>guests of Dr. Barnhouse in his comfortable home. From time to time other men were </a:t>
            </a:r>
            <a:r>
              <a:rPr lang="en-US" dirty="0" smtClean="0"/>
              <a:t>called into </a:t>
            </a:r>
            <a:r>
              <a:rPr lang="en-US" dirty="0"/>
              <a:t>consultation on such matters as the Voice of Prophecy, and our periodicals, all with a </a:t>
            </a:r>
            <a:r>
              <a:rPr lang="en-US" dirty="0" smtClean="0"/>
              <a:t>view of ascertaining </a:t>
            </a:r>
            <a:r>
              <a:rPr lang="en-US" dirty="0"/>
              <a:t>what stood in the way of our being recognized as a Christian </a:t>
            </a:r>
            <a:r>
              <a:rPr lang="en-US" dirty="0" smtClean="0"/>
              <a:t>denomination….</a:t>
            </a:r>
            <a:endParaRPr lang="en-US" dirty="0"/>
          </a:p>
          <a:p>
            <a:endParaRPr lang="en-US" dirty="0"/>
          </a:p>
        </p:txBody>
      </p:sp>
    </p:spTree>
    <p:extLst>
      <p:ext uri="{BB962C8B-B14F-4D97-AF65-F5344CB8AC3E}">
        <p14:creationId xmlns:p14="http://schemas.microsoft.com/office/powerpoint/2010/main" val="1554903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Corrections of our Books!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58800"/>
            <a:ext cx="12192000" cy="6299199"/>
          </a:xfrm>
        </p:spPr>
        <p:txBody>
          <a:bodyPr>
            <a:normAutofit fontScale="92500" lnSpcReduction="10000"/>
          </a:bodyPr>
          <a:lstStyle/>
          <a:p>
            <a:r>
              <a:rPr lang="en-US" dirty="0" smtClean="0"/>
              <a:t>“After </a:t>
            </a:r>
            <a:r>
              <a:rPr lang="en-US" dirty="0"/>
              <a:t>long and protracted discussions, the two parties came at last to a working agreement, </a:t>
            </a:r>
            <a:r>
              <a:rPr lang="en-US" dirty="0" smtClean="0"/>
              <a:t>and though </a:t>
            </a:r>
            <a:r>
              <a:rPr lang="en-US" dirty="0"/>
              <a:t>the evangelicals still objected to a number of our doctrines, they were willing </a:t>
            </a:r>
            <a:r>
              <a:rPr lang="en-US" dirty="0" smtClean="0"/>
              <a:t>to recognize </a:t>
            </a:r>
            <a:r>
              <a:rPr lang="en-US" dirty="0"/>
              <a:t>us as Christians. We would need to make some changes in some of our books </a:t>
            </a:r>
            <a:r>
              <a:rPr lang="en-US" dirty="0" smtClean="0"/>
              <a:t>in regard </a:t>
            </a:r>
            <a:r>
              <a:rPr lang="en-US" dirty="0"/>
              <a:t>to the "mark of the beast" and also "regarding the nature of Christ while in the flesh</a:t>
            </a:r>
            <a:r>
              <a:rPr lang="en-US" dirty="0" smtClean="0"/>
              <a:t>.“ Eternity</a:t>
            </a:r>
            <a:r>
              <a:rPr lang="en-US" dirty="0"/>
              <a:t>, September, 1956. This was brought to the "attention of the General </a:t>
            </a:r>
            <a:r>
              <a:rPr lang="en-US" dirty="0" smtClean="0"/>
              <a:t>Conference officers</a:t>
            </a:r>
            <a:r>
              <a:rPr lang="en-US" dirty="0"/>
              <a:t>, that the situation might be remedied and such publications might be corrected." </a:t>
            </a:r>
            <a:r>
              <a:rPr lang="en-US" dirty="0" smtClean="0"/>
              <a:t>The corrections </a:t>
            </a:r>
            <a:r>
              <a:rPr lang="en-US" dirty="0"/>
              <a:t>were made, and "this action of the Seventh-day Adventists was indicative of </a:t>
            </a:r>
            <a:r>
              <a:rPr lang="en-US" dirty="0" smtClean="0"/>
              <a:t>similar steps </a:t>
            </a:r>
            <a:r>
              <a:rPr lang="en-US" dirty="0"/>
              <a:t>that were taken subsequently." Ibid. We are not informed what other books </a:t>
            </a:r>
            <a:r>
              <a:rPr lang="en-US" dirty="0" smtClean="0"/>
              <a:t>were "remedied </a:t>
            </a:r>
            <a:r>
              <a:rPr lang="en-US" dirty="0"/>
              <a:t>and corrected." The evangelicals published a report of their conferences with </a:t>
            </a:r>
            <a:r>
              <a:rPr lang="en-US" dirty="0" smtClean="0"/>
              <a:t>the Adventists </a:t>
            </a:r>
            <a:r>
              <a:rPr lang="en-US" dirty="0"/>
              <a:t>in Eternity from which the above quotations are taken. Dr. Barnhouse states that </a:t>
            </a:r>
            <a:r>
              <a:rPr lang="en-US" dirty="0" smtClean="0"/>
              <a:t>they took </a:t>
            </a:r>
            <a:r>
              <a:rPr lang="en-US" dirty="0"/>
              <a:t>the precaution to submit their manuscript to the Adventists so that no misstatement or </a:t>
            </a:r>
            <a:r>
              <a:rPr lang="en-US" dirty="0" smtClean="0"/>
              <a:t>error might occur. The </a:t>
            </a:r>
            <a:r>
              <a:rPr lang="en-US" dirty="0"/>
              <a:t>Adventists published no report. Even at the General Conference session last year (1958</a:t>
            </a:r>
            <a:r>
              <a:rPr lang="en-US" dirty="0" smtClean="0"/>
              <a:t>), the </a:t>
            </a:r>
            <a:r>
              <a:rPr lang="en-US" dirty="0"/>
              <a:t>matter was not discussed. Only a few knew that there had been any conferences with </a:t>
            </a:r>
            <a:r>
              <a:rPr lang="en-US" dirty="0" smtClean="0"/>
              <a:t>the evangelicals</a:t>
            </a:r>
            <a:r>
              <a:rPr lang="en-US" dirty="0"/>
              <a:t>. There were rumors that the Adventist leaders had been in conference with </a:t>
            </a:r>
            <a:r>
              <a:rPr lang="en-US" dirty="0" smtClean="0"/>
              <a:t>the evangelicals</a:t>
            </a:r>
            <a:r>
              <a:rPr lang="en-US" dirty="0"/>
              <a:t>, but that was considered by some only as hearsay. The few who did know, </a:t>
            </a:r>
            <a:r>
              <a:rPr lang="en-US" dirty="0" smtClean="0"/>
              <a:t>kept their </a:t>
            </a:r>
            <a:r>
              <a:rPr lang="en-US" dirty="0"/>
              <a:t>counsel. There seemed to be a conspiracy of secrecy</a:t>
            </a:r>
            <a:r>
              <a:rPr lang="en-US" dirty="0" smtClean="0"/>
              <a:t>.”</a:t>
            </a:r>
            <a:endParaRPr lang="en-US" dirty="0"/>
          </a:p>
        </p:txBody>
      </p:sp>
    </p:spTree>
    <p:extLst>
      <p:ext uri="{BB962C8B-B14F-4D97-AF65-F5344CB8AC3E}">
        <p14:creationId xmlns:p14="http://schemas.microsoft.com/office/powerpoint/2010/main" val="1126373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FF0000"/>
                </a:solidFill>
              </a:rPr>
              <a:t>Face-saving Device!</a:t>
            </a:r>
            <a:endParaRPr lang="en-US" b="1" i="1" u="sng" dirty="0">
              <a:solidFill>
                <a:srgbClr val="FF0000"/>
              </a:solidFill>
            </a:endParaRPr>
          </a:p>
        </p:txBody>
      </p:sp>
      <p:sp>
        <p:nvSpPr>
          <p:cNvPr id="3" name="Content Placeholder 2"/>
          <p:cNvSpPr>
            <a:spLocks noGrp="1"/>
          </p:cNvSpPr>
          <p:nvPr>
            <p:ph idx="1"/>
          </p:nvPr>
        </p:nvSpPr>
        <p:spPr>
          <a:xfrm>
            <a:off x="0" y="622300"/>
            <a:ext cx="12192000" cy="6235699"/>
          </a:xfrm>
        </p:spPr>
        <p:txBody>
          <a:bodyPr>
            <a:normAutofit fontScale="92500" lnSpcReduction="20000"/>
          </a:bodyPr>
          <a:lstStyle/>
          <a:p>
            <a:r>
              <a:rPr lang="en-US" dirty="0" smtClean="0"/>
              <a:t>“Till </a:t>
            </a:r>
            <a:r>
              <a:rPr lang="en-US" dirty="0"/>
              <a:t>this day we do not know, and are not supposed to know, who carried on the </a:t>
            </a:r>
            <a:r>
              <a:rPr lang="en-US" dirty="0" smtClean="0"/>
              <a:t>conferences with </a:t>
            </a:r>
            <a:r>
              <a:rPr lang="en-US" dirty="0"/>
              <a:t>the evangelicals. We do not know, and are not supposed to know, who wrote Questions </a:t>
            </a:r>
            <a:r>
              <a:rPr lang="en-US" dirty="0" smtClean="0"/>
              <a:t>on Doctrine</a:t>
            </a:r>
            <a:r>
              <a:rPr lang="en-US" dirty="0"/>
              <a:t>. Diligent inquiry produced no result. We do not know, and are not supposed to </a:t>
            </a:r>
            <a:r>
              <a:rPr lang="en-US" dirty="0" smtClean="0"/>
              <a:t>know, just </a:t>
            </a:r>
            <a:r>
              <a:rPr lang="en-US" dirty="0"/>
              <a:t>what changes were made, and in what books, concerning the mark of the beast and </a:t>
            </a:r>
            <a:r>
              <a:rPr lang="en-US" dirty="0" smtClean="0"/>
              <a:t>the nature </a:t>
            </a:r>
            <a:r>
              <a:rPr lang="en-US" dirty="0"/>
              <a:t>of Christ while in the flesh. We do not know who authorized the omission of the </a:t>
            </a:r>
            <a:r>
              <a:rPr lang="en-US" dirty="0" smtClean="0"/>
              <a:t>thirteenth chapter </a:t>
            </a:r>
            <a:r>
              <a:rPr lang="en-US" dirty="0"/>
              <a:t>of Revelation in our Sabbath school lessons for the second quarter of 1958, which </a:t>
            </a:r>
            <a:r>
              <a:rPr lang="en-US" dirty="0" smtClean="0"/>
              <a:t>deals with </a:t>
            </a:r>
            <a:r>
              <a:rPr lang="en-US" dirty="0"/>
              <a:t>the mark of the beast. Dr. Barnhouse reports that to "avoid charges brought against </a:t>
            </a:r>
            <a:r>
              <a:rPr lang="en-US" dirty="0" smtClean="0"/>
              <a:t>them by </a:t>
            </a:r>
            <a:r>
              <a:rPr lang="en-US" dirty="0"/>
              <a:t>the evangelicals," the Adventists "worked out arrangements" that concerned the Voice </a:t>
            </a:r>
            <a:r>
              <a:rPr lang="en-US" dirty="0" smtClean="0"/>
              <a:t>of Prophecy</a:t>
            </a:r>
            <a:r>
              <a:rPr lang="en-US" dirty="0"/>
              <a:t>, and the Signs of the </a:t>
            </a:r>
            <a:r>
              <a:rPr lang="en-US" dirty="0" smtClean="0"/>
              <a:t>Times. What </a:t>
            </a:r>
            <a:r>
              <a:rPr lang="en-US" dirty="0"/>
              <a:t>was "worked out" we do not know and are not told. Should we not have a detailed </a:t>
            </a:r>
            <a:r>
              <a:rPr lang="en-US" dirty="0" smtClean="0"/>
              <a:t>report? We</a:t>
            </a:r>
            <a:r>
              <a:rPr lang="en-US" dirty="0"/>
              <a:t>, of course, also wonder how it came to pass that ministers of another denomination had </a:t>
            </a:r>
            <a:r>
              <a:rPr lang="en-US" dirty="0" smtClean="0"/>
              <a:t>any voice </a:t>
            </a:r>
            <a:r>
              <a:rPr lang="en-US" dirty="0"/>
              <a:t>or any say whatsoever in how we conduct our work. Have our leaders abdicated? How </a:t>
            </a:r>
            <a:r>
              <a:rPr lang="en-US" dirty="0" smtClean="0"/>
              <a:t>is it </a:t>
            </a:r>
            <a:r>
              <a:rPr lang="en-US" dirty="0"/>
              <a:t>that they consult the evangelicals and keep our own people in the </a:t>
            </a:r>
            <a:r>
              <a:rPr lang="en-US" dirty="0" smtClean="0"/>
              <a:t>dark? What </a:t>
            </a:r>
            <a:r>
              <a:rPr lang="en-US" dirty="0"/>
              <a:t>was Done at the </a:t>
            </a:r>
            <a:r>
              <a:rPr lang="en-US" dirty="0" smtClean="0"/>
              <a:t>Conferences? For </a:t>
            </a:r>
            <a:r>
              <a:rPr lang="en-US" dirty="0"/>
              <a:t>a report of this we are confined almost entirely to the published account in Eternity. </a:t>
            </a:r>
            <a:r>
              <a:rPr lang="en-US" dirty="0" smtClean="0"/>
              <a:t>The subject </a:t>
            </a:r>
            <a:r>
              <a:rPr lang="en-US" dirty="0"/>
              <a:t>that took up much of the time at the conferences was that of the sanctuary. </a:t>
            </a:r>
            <a:r>
              <a:rPr lang="en-US" dirty="0" smtClean="0"/>
              <a:t>Dr. Barnhouse </a:t>
            </a:r>
            <a:r>
              <a:rPr lang="en-US" dirty="0"/>
              <a:t>was frank in his estimate of this doctrine. In particular did he object to our </a:t>
            </a:r>
            <a:r>
              <a:rPr lang="en-US" dirty="0" smtClean="0"/>
              <a:t>teaching on </a:t>
            </a:r>
            <a:r>
              <a:rPr lang="en-US" dirty="0"/>
              <a:t>the investigative judgment which he characterized as "the most colossal, psychological, </a:t>
            </a:r>
            <a:r>
              <a:rPr lang="en-US" dirty="0" smtClean="0"/>
              <a:t>face-saving </a:t>
            </a:r>
            <a:r>
              <a:rPr lang="en-US" dirty="0"/>
              <a:t>phenomenon in religious history." Later he called it "the unimportant and almost </a:t>
            </a:r>
            <a:r>
              <a:rPr lang="en-US" dirty="0" smtClean="0"/>
              <a:t>naïve doctrine </a:t>
            </a:r>
            <a:r>
              <a:rPr lang="en-US" dirty="0"/>
              <a:t>of the 'investigative judgment"' and said that "any effort to establish it is stale, flat, </a:t>
            </a:r>
            <a:r>
              <a:rPr lang="en-US" dirty="0" smtClean="0"/>
              <a:t>and unprofitable</a:t>
            </a:r>
            <a:r>
              <a:rPr lang="en-US" dirty="0"/>
              <a:t>." Eternity, September, 1956.</a:t>
            </a:r>
          </a:p>
          <a:p>
            <a:pPr marL="0" indent="0">
              <a:buNone/>
            </a:pPr>
            <a:endParaRPr lang="en-US" dirty="0"/>
          </a:p>
        </p:txBody>
      </p:sp>
    </p:spTree>
    <p:extLst>
      <p:ext uri="{BB962C8B-B14F-4D97-AF65-F5344CB8AC3E}">
        <p14:creationId xmlns:p14="http://schemas.microsoft.com/office/powerpoint/2010/main" val="69727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dirty="0" smtClean="0"/>
              <a:t>                        </a:t>
            </a:r>
            <a:r>
              <a:rPr lang="en-US" b="1" i="1" u="sng" dirty="0" smtClean="0">
                <a:solidFill>
                  <a:srgbClr val="FF0000"/>
                </a:solidFill>
                <a:latin typeface="Algerian" panose="04020705040A02060702" pitchFamily="82" charset="0"/>
              </a:rPr>
              <a:t>Any Plainer???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60400"/>
            <a:ext cx="12192000" cy="6197600"/>
          </a:xfrm>
        </p:spPr>
        <p:txBody>
          <a:bodyPr>
            <a:normAutofit fontScale="92500" lnSpcReduction="20000"/>
          </a:bodyPr>
          <a:lstStyle/>
          <a:p>
            <a:r>
              <a:rPr lang="en-US" dirty="0" smtClean="0"/>
              <a:t>“It </a:t>
            </a:r>
            <a:r>
              <a:rPr lang="en-US" dirty="0"/>
              <a:t>would be interesting if the writer would produce proof of his assertion. The truth is, </a:t>
            </a:r>
            <a:r>
              <a:rPr lang="en-US" dirty="0" smtClean="0"/>
              <a:t>our forefathers </a:t>
            </a:r>
            <a:r>
              <a:rPr lang="en-US" dirty="0"/>
              <a:t>believed and proclaimed no such thing. They did not believe that the work on </a:t>
            </a:r>
            <a:r>
              <a:rPr lang="en-US" dirty="0" smtClean="0"/>
              <a:t>the cross </a:t>
            </a:r>
            <a:r>
              <a:rPr lang="en-US" dirty="0"/>
              <a:t>was complete and all-sufficient. They did believe that a ransom was there paid and </a:t>
            </a:r>
            <a:r>
              <a:rPr lang="en-US" dirty="0" smtClean="0"/>
              <a:t>that this </a:t>
            </a:r>
            <a:r>
              <a:rPr lang="en-US" dirty="0"/>
              <a:t>was all-sufficient; but the final, atonement awaited Christ's entrance into the most holy </a:t>
            </a:r>
            <a:r>
              <a:rPr lang="en-US" dirty="0" smtClean="0"/>
              <a:t>in 1844</a:t>
            </a:r>
            <a:r>
              <a:rPr lang="en-US" dirty="0"/>
              <a:t>. This the Adventists have always taught and believed, and this is the old and </a:t>
            </a:r>
            <a:r>
              <a:rPr lang="en-US" dirty="0" smtClean="0"/>
              <a:t>established doctrine </a:t>
            </a:r>
            <a:r>
              <a:rPr lang="en-US" dirty="0"/>
              <a:t>which our venerated forefathers believed and proclaimed. They could not teach that </a:t>
            </a:r>
            <a:r>
              <a:rPr lang="en-US" dirty="0" smtClean="0"/>
              <a:t>the atonement </a:t>
            </a:r>
            <a:r>
              <a:rPr lang="en-US" dirty="0"/>
              <a:t>on the cross was final, complete and all sufficient, and yet believe that </a:t>
            </a:r>
            <a:r>
              <a:rPr lang="en-US" dirty="0" smtClean="0"/>
              <a:t>another atonement</a:t>
            </a:r>
            <a:r>
              <a:rPr lang="en-US" dirty="0"/>
              <a:t>, also final occurred in 1844. Such would be absurd and meaningless. Paying </a:t>
            </a:r>
            <a:r>
              <a:rPr lang="en-US" dirty="0" smtClean="0"/>
              <a:t>the penalty </a:t>
            </a:r>
            <a:r>
              <a:rPr lang="en-US" dirty="0"/>
              <a:t>for our sin was, indeed, a vital and necessary part of God's plan for our salvation, but </a:t>
            </a:r>
            <a:r>
              <a:rPr lang="en-US" dirty="0" smtClean="0"/>
              <a:t>it was </a:t>
            </a:r>
            <a:r>
              <a:rPr lang="en-US" dirty="0"/>
              <a:t>by no means all. It was, as it were, placing in the bank of heaven a sum sufficient and </a:t>
            </a:r>
            <a:r>
              <a:rPr lang="en-US" dirty="0" smtClean="0"/>
              <a:t>in every </a:t>
            </a:r>
            <a:r>
              <a:rPr lang="en-US" dirty="0"/>
              <a:t>way adequate for any contingency, and which could be drawn on by and for </a:t>
            </a:r>
            <a:r>
              <a:rPr lang="en-US" dirty="0" smtClean="0"/>
              <a:t>each individual </a:t>
            </a:r>
            <a:r>
              <a:rPr lang="en-US" dirty="0"/>
              <a:t>as needed. This payment was "the precious blood of Christ, as of a lamb, </a:t>
            </a:r>
            <a:r>
              <a:rPr lang="en-US" dirty="0" smtClean="0"/>
              <a:t>without blemish </a:t>
            </a:r>
            <a:r>
              <a:rPr lang="en-US" dirty="0"/>
              <a:t>and without spot." 1 Peter 1:19. In His death on the cross Jesus "paid it all;" but </a:t>
            </a:r>
            <a:r>
              <a:rPr lang="en-US" dirty="0" smtClean="0"/>
              <a:t>the precious </a:t>
            </a:r>
            <a:r>
              <a:rPr lang="en-US" dirty="0"/>
              <a:t>treasure becomes efficacious for us only as Christ draws upon it for us, and this </a:t>
            </a:r>
            <a:r>
              <a:rPr lang="en-US" dirty="0" smtClean="0"/>
              <a:t>must await </a:t>
            </a:r>
            <a:r>
              <a:rPr lang="en-US" dirty="0"/>
              <a:t>the coming into the world of each individual; hence, the atonement must continue as </a:t>
            </a:r>
            <a:r>
              <a:rPr lang="en-US" dirty="0" smtClean="0"/>
              <a:t>long as </a:t>
            </a:r>
            <a:r>
              <a:rPr lang="en-US" dirty="0"/>
              <a:t>people are born. Hear this</a:t>
            </a:r>
            <a:r>
              <a:rPr lang="en-US" dirty="0" smtClean="0"/>
              <a:t>: "</a:t>
            </a:r>
            <a:r>
              <a:rPr lang="en-US" dirty="0"/>
              <a:t>There is an inexhaustible fund of perfect obedience accruing from His obedience, How is it, </a:t>
            </a:r>
            <a:r>
              <a:rPr lang="en-US" dirty="0" smtClean="0"/>
              <a:t>that such </a:t>
            </a:r>
            <a:r>
              <a:rPr lang="en-US" dirty="0"/>
              <a:t>an infinite treasure is not appropriated? In heaven, the merits of Christ, His self-denial, </a:t>
            </a:r>
            <a:r>
              <a:rPr lang="en-US" dirty="0" smtClean="0"/>
              <a:t>and self-sacrifice</a:t>
            </a:r>
            <a:r>
              <a:rPr lang="en-US" dirty="0"/>
              <a:t>, are treasured up as incense, to be offered up with the prayers of His people</a:t>
            </a:r>
            <a:r>
              <a:rPr lang="en-US" dirty="0" smtClean="0"/>
              <a:t>."-- General </a:t>
            </a:r>
            <a:r>
              <a:rPr lang="en-US" dirty="0"/>
              <a:t>Conference Bulletin, Vol. 3, pp. 101, 102, Fourth Quarter, 1899.</a:t>
            </a:r>
          </a:p>
          <a:p>
            <a:endParaRPr lang="en-US" dirty="0"/>
          </a:p>
        </p:txBody>
      </p:sp>
    </p:spTree>
    <p:extLst>
      <p:ext uri="{BB962C8B-B14F-4D97-AF65-F5344CB8AC3E}">
        <p14:creationId xmlns:p14="http://schemas.microsoft.com/office/powerpoint/2010/main" val="781068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B050"/>
                </a:solidFill>
              </a:rPr>
              <a:t>Aware Now???</a:t>
            </a:r>
            <a:endParaRPr lang="en-US" b="1" i="1" u="sng" dirty="0">
              <a:solidFill>
                <a:srgbClr val="00B050"/>
              </a:solidFill>
            </a:endParaRPr>
          </a:p>
        </p:txBody>
      </p:sp>
      <p:sp>
        <p:nvSpPr>
          <p:cNvPr id="3" name="Content Placeholder 2"/>
          <p:cNvSpPr>
            <a:spLocks noGrp="1"/>
          </p:cNvSpPr>
          <p:nvPr>
            <p:ph idx="1"/>
          </p:nvPr>
        </p:nvSpPr>
        <p:spPr>
          <a:xfrm>
            <a:off x="0" y="635000"/>
            <a:ext cx="12192000" cy="6222999"/>
          </a:xfrm>
        </p:spPr>
        <p:txBody>
          <a:bodyPr>
            <a:normAutofit fontScale="92500" lnSpcReduction="20000"/>
          </a:bodyPr>
          <a:lstStyle/>
          <a:p>
            <a:r>
              <a:rPr lang="en-US" dirty="0" smtClean="0"/>
              <a:t>“I </a:t>
            </a:r>
            <a:r>
              <a:rPr lang="en-US" dirty="0"/>
              <a:t>doubt that the Adventist leaders were fully aware of the many references in Mrs. White's </a:t>
            </a:r>
            <a:r>
              <a:rPr lang="en-US" dirty="0" smtClean="0"/>
              <a:t>works to </a:t>
            </a:r>
            <a:r>
              <a:rPr lang="en-US" dirty="0"/>
              <a:t>the atonement now in progress in the heavenly sanctuary since 1844. If they were, how </a:t>
            </a:r>
            <a:r>
              <a:rPr lang="en-US" dirty="0" smtClean="0"/>
              <a:t>would they </a:t>
            </a:r>
            <a:r>
              <a:rPr lang="en-US" dirty="0"/>
              <a:t>have dared to take the position they did in regard to the sanctuary question? This idea </a:t>
            </a:r>
            <a:r>
              <a:rPr lang="en-US" dirty="0" smtClean="0"/>
              <a:t>finds support </a:t>
            </a:r>
            <a:r>
              <a:rPr lang="en-US" dirty="0"/>
              <a:t>in the apparent surprise of the two men who visited the vault and stated that in </a:t>
            </a:r>
            <a:r>
              <a:rPr lang="en-US" dirty="0" smtClean="0"/>
              <a:t>their research </a:t>
            </a:r>
            <a:r>
              <a:rPr lang="en-US" dirty="0"/>
              <a:t>they had "become acutely aware of the E. G. White statements which indicate that </a:t>
            </a:r>
            <a:r>
              <a:rPr lang="en-US" dirty="0" smtClean="0"/>
              <a:t>the atoning </a:t>
            </a:r>
            <a:r>
              <a:rPr lang="en-US" dirty="0"/>
              <a:t>work of Christ is now in progress in the heavenly sanctuary." − Minutes, May 1, </a:t>
            </a:r>
            <a:r>
              <a:rPr lang="en-US" dirty="0" smtClean="0"/>
              <a:t>1957, p</a:t>
            </a:r>
            <a:r>
              <a:rPr lang="en-US" dirty="0"/>
              <a:t>. .1483. Why did they become acutely aware? The discovery seemed to surprise them. </a:t>
            </a:r>
            <a:r>
              <a:rPr lang="en-US" dirty="0" smtClean="0"/>
              <a:t>In using </a:t>
            </a:r>
            <a:r>
              <a:rPr lang="en-US" dirty="0"/>
              <a:t>the plural, statements, they admit of more than one reference. I do not know how </a:t>
            </a:r>
            <a:r>
              <a:rPr lang="en-US" dirty="0" smtClean="0"/>
              <a:t>many they </a:t>
            </a:r>
            <a:r>
              <a:rPr lang="en-US" dirty="0"/>
              <a:t>found. I have found seventeen, and there are doubtless others. And why did they use </a:t>
            </a:r>
            <a:r>
              <a:rPr lang="en-US" dirty="0" smtClean="0"/>
              <a:t>the word </a:t>
            </a:r>
            <a:r>
              <a:rPr lang="en-US" dirty="0"/>
              <a:t>"indicate"? Sister White does more than indicate. She makes definite </a:t>
            </a:r>
            <a:r>
              <a:rPr lang="en-US" dirty="0" smtClean="0"/>
              <a:t>pronouncements. Here </a:t>
            </a:r>
            <a:r>
              <a:rPr lang="en-US" dirty="0"/>
              <a:t>are some of them</a:t>
            </a:r>
            <a:r>
              <a:rPr lang="en-US" dirty="0" smtClean="0"/>
              <a:t>: "</a:t>
            </a:r>
            <a:r>
              <a:rPr lang="en-US" dirty="0"/>
              <a:t>At the termination of the 2300 days, in 1844, Christ entered the most holy place of the </a:t>
            </a:r>
            <a:r>
              <a:rPr lang="en-US" dirty="0" smtClean="0"/>
              <a:t>heavenly sanctuary</a:t>
            </a:r>
            <a:r>
              <a:rPr lang="en-US" dirty="0"/>
              <a:t>, to perform the closing work of atonement, preparatory to His coming."-</a:t>
            </a:r>
            <a:r>
              <a:rPr lang="en-US" dirty="0" smtClean="0"/>
              <a:t>Great Controversy</a:t>
            </a:r>
            <a:r>
              <a:rPr lang="en-US" dirty="0"/>
              <a:t>, p, 422. "Christ had only completed one part of His work as our Intercessor to </a:t>
            </a:r>
            <a:r>
              <a:rPr lang="en-US" dirty="0" smtClean="0"/>
              <a:t>enter upon </a:t>
            </a:r>
            <a:r>
              <a:rPr lang="en-US" dirty="0"/>
              <a:t>another portion of the work, and He still pleaded His blood before the Father in behalf </a:t>
            </a:r>
            <a:r>
              <a:rPr lang="en-US" dirty="0" smtClean="0"/>
              <a:t>of sinners</a:t>
            </a:r>
            <a:r>
              <a:rPr lang="en-US" dirty="0"/>
              <a:t>." -Ibid., p. 429. At "the opening of the most holy place of the heavenly sanctuary, in </a:t>
            </a:r>
            <a:r>
              <a:rPr lang="en-US" dirty="0" smtClean="0"/>
              <a:t>1844 (as</a:t>
            </a:r>
            <a:r>
              <a:rPr lang="en-US" dirty="0"/>
              <a:t>) Christ entered there to perform the closing work of the atonement. They saw that He </a:t>
            </a:r>
            <a:r>
              <a:rPr lang="en-US" dirty="0" smtClean="0"/>
              <a:t>was now </a:t>
            </a:r>
            <a:r>
              <a:rPr lang="en-US" dirty="0"/>
              <a:t>officiating before the ark of God, pleading His blood in behalf of sinners."-Ibid., p. 433.</a:t>
            </a:r>
          </a:p>
        </p:txBody>
      </p:sp>
    </p:spTree>
    <p:extLst>
      <p:ext uri="{BB962C8B-B14F-4D97-AF65-F5344CB8AC3E}">
        <p14:creationId xmlns:p14="http://schemas.microsoft.com/office/powerpoint/2010/main" val="397485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7030A0"/>
                </a:solidFill>
                <a:latin typeface="Algerian" panose="04020705040A02060702" pitchFamily="82" charset="0"/>
              </a:rPr>
              <a:t>Crozier in ‘The Day Star’</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47700"/>
            <a:ext cx="12192000" cy="6210300"/>
          </a:xfrm>
        </p:spPr>
        <p:txBody>
          <a:bodyPr>
            <a:normAutofit lnSpcReduction="10000"/>
          </a:bodyPr>
          <a:lstStyle/>
          <a:p>
            <a:r>
              <a:rPr lang="en-US" sz="3800" dirty="0" smtClean="0"/>
              <a:t>‘The </a:t>
            </a:r>
            <a:r>
              <a:rPr lang="en-US" sz="3800" dirty="0"/>
              <a:t>necessity of cleansing the heavenly things, </a:t>
            </a:r>
            <a:r>
              <a:rPr lang="en-US" sz="3800" b="1" i="1" u="sng" dirty="0">
                <a:solidFill>
                  <a:srgbClr val="FF0000"/>
                </a:solidFill>
              </a:rPr>
              <a:t>is induced by the atonement being </a:t>
            </a:r>
            <a:r>
              <a:rPr lang="en-US" sz="3800" b="1" i="1" u="sng" dirty="0" smtClean="0">
                <a:solidFill>
                  <a:srgbClr val="FF0000"/>
                </a:solidFill>
              </a:rPr>
              <a:t>made therein </a:t>
            </a:r>
            <a:r>
              <a:rPr lang="en-US" sz="3800" b="1" i="1" u="sng" dirty="0">
                <a:solidFill>
                  <a:srgbClr val="FF0000"/>
                </a:solidFill>
              </a:rPr>
              <a:t>by the blood of Christ for the remission or forgiveness of sins and purifying of </a:t>
            </a:r>
            <a:r>
              <a:rPr lang="en-US" sz="3800" b="1" i="1" u="sng" dirty="0" smtClean="0">
                <a:solidFill>
                  <a:srgbClr val="FF0000"/>
                </a:solidFill>
              </a:rPr>
              <a:t>our consciences</a:t>
            </a:r>
            <a:r>
              <a:rPr lang="en-US" sz="3800" b="1" i="1" u="sng" dirty="0">
                <a:solidFill>
                  <a:srgbClr val="FF0000"/>
                </a:solidFill>
              </a:rPr>
              <a:t>.</a:t>
            </a:r>
            <a:r>
              <a:rPr lang="en-US" sz="3800" dirty="0"/>
              <a:t> And almost all things are by the law purged with blood. The patterns </a:t>
            </a:r>
            <a:r>
              <a:rPr lang="en-US" sz="3800" dirty="0" smtClean="0"/>
              <a:t>were purified </a:t>
            </a:r>
            <a:r>
              <a:rPr lang="en-US" sz="3800" dirty="0"/>
              <a:t>"every year" (verse 25) with the blood of bulls and goats; but in the antitype </a:t>
            </a:r>
            <a:r>
              <a:rPr lang="en-US" sz="3800" dirty="0" smtClean="0"/>
              <a:t>of that </a:t>
            </a:r>
            <a:r>
              <a:rPr lang="en-US" sz="3800" dirty="0"/>
              <a:t>yearly expiation the heavenly things themselves must be purified with the blood of </a:t>
            </a:r>
            <a:r>
              <a:rPr lang="en-US" sz="3800" dirty="0" smtClean="0"/>
              <a:t>the better </a:t>
            </a:r>
            <a:r>
              <a:rPr lang="en-US" sz="3800" dirty="0"/>
              <a:t>sacrifice of Christ himself once offered. This reconciles the "things </a:t>
            </a:r>
            <a:r>
              <a:rPr lang="en-US" sz="3800" dirty="0" smtClean="0"/>
              <a:t>in heaven</a:t>
            </a:r>
            <a:r>
              <a:rPr lang="en-US" sz="3800" dirty="0"/>
              <a:t>" (Colossians. 1:20) and cleanses the Sanctuary of the new Covenant, Daniel 8:14</a:t>
            </a:r>
            <a:r>
              <a:rPr lang="en-US" sz="3800" dirty="0" smtClean="0"/>
              <a:t>.’ Crozier article, pg. 33</a:t>
            </a:r>
            <a:endParaRPr lang="en-US" sz="3800" dirty="0"/>
          </a:p>
        </p:txBody>
      </p:sp>
    </p:spTree>
    <p:extLst>
      <p:ext uri="{BB962C8B-B14F-4D97-AF65-F5344CB8AC3E}">
        <p14:creationId xmlns:p14="http://schemas.microsoft.com/office/powerpoint/2010/main" val="984604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a:t>If Sister White were now living and should read this, she would most certainly deal with</a:t>
            </a:r>
          </a:p>
          <a:p>
            <a:r>
              <a:rPr lang="en-US" dirty="0"/>
              <a:t>presumptions writers and in words that could be understood. She would not concede the right of</a:t>
            </a:r>
          </a:p>
          <a:p>
            <a:r>
              <a:rPr lang="en-US" dirty="0"/>
              <a:t>anyone, whoever he might be, to change what she has written or interpret it so as to vitiate its</a:t>
            </a:r>
          </a:p>
          <a:p>
            <a:r>
              <a:rPr lang="en-US" dirty="0"/>
              <a:t>clear meaning. The claim which Questions on Doctrine makes that she means what she does</a:t>
            </a:r>
          </a:p>
          <a:p>
            <a:r>
              <a:rPr lang="en-US" dirty="0"/>
              <a:t>not say, effectively destroys the force of all she has ever written. If we have to consult an</a:t>
            </a:r>
          </a:p>
          <a:p>
            <a:r>
              <a:rPr lang="en-US" dirty="0"/>
              <a:t>inspired interpreter from Washington before knowing what she means, we might better discard</a:t>
            </a:r>
          </a:p>
          <a:p>
            <a:r>
              <a:rPr lang="en-US" dirty="0"/>
              <a:t>the Testimonies altogether. May God save His people.</a:t>
            </a:r>
          </a:p>
          <a:p>
            <a:r>
              <a:rPr lang="en-US" dirty="0"/>
              <a:t>Early in this century when the fate of the denomination hung in the balance, Sister White wrote:</a:t>
            </a:r>
          </a:p>
          <a:p>
            <a:r>
              <a:rPr lang="en-US" dirty="0"/>
              <a:t>"Satan has laid his plans to undermine our faith in the history of the cause and work of God. I</a:t>
            </a:r>
          </a:p>
          <a:p>
            <a:r>
              <a:rPr lang="en-US" dirty="0"/>
              <a:t>am deeply in earnest as I write this: Satan is working with men in prominent positions to sweep</a:t>
            </a:r>
          </a:p>
          <a:p>
            <a:r>
              <a:rPr lang="en-US" dirty="0"/>
              <a:t>away the foundations of our faith. Shall we allow this to be done, brethren?"--Review and</a:t>
            </a:r>
          </a:p>
          <a:p>
            <a:r>
              <a:rPr lang="en-US" dirty="0"/>
              <a:t>Herald, Nov. 12, 1903.</a:t>
            </a:r>
          </a:p>
          <a:p>
            <a:r>
              <a:rPr lang="en-US" dirty="0"/>
              <a:t>Answering her question, "shall we allow this to be done?" she says:</a:t>
            </a:r>
          </a:p>
          <a:p>
            <a:r>
              <a:rPr lang="en-US" dirty="0"/>
              <a:t>"My message is: No longer consent without protest to the perversion of truth. . . I have been</a:t>
            </a:r>
          </a:p>
          <a:p>
            <a:r>
              <a:rPr lang="en-US" dirty="0"/>
              <a:t>instructed to warn our people; for many are in danger of receiving theories and sophistries that</a:t>
            </a:r>
          </a:p>
          <a:p>
            <a:r>
              <a:rPr lang="en-US" dirty="0"/>
              <a:t>undermine the foundation pillars of the faith."-Letters to Physicians and Ministers, Series B, No.</a:t>
            </a:r>
          </a:p>
          <a:p>
            <a:r>
              <a:rPr lang="en-US" dirty="0"/>
              <a:t>2, p. 15.</a:t>
            </a:r>
          </a:p>
        </p:txBody>
      </p:sp>
    </p:spTree>
    <p:extLst>
      <p:ext uri="{BB962C8B-B14F-4D97-AF65-F5344CB8AC3E}">
        <p14:creationId xmlns:p14="http://schemas.microsoft.com/office/powerpoint/2010/main" val="3798025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endParaRPr lang="en-US" dirty="0"/>
          </a:p>
        </p:txBody>
      </p:sp>
      <p:sp>
        <p:nvSpPr>
          <p:cNvPr id="3" name="Content Placeholder 2"/>
          <p:cNvSpPr>
            <a:spLocks noGrp="1"/>
          </p:cNvSpPr>
          <p:nvPr>
            <p:ph idx="1"/>
          </p:nvPr>
        </p:nvSpPr>
        <p:spPr>
          <a:xfrm>
            <a:off x="0" y="914402"/>
            <a:ext cx="12192000" cy="5943598"/>
          </a:xfrm>
        </p:spPr>
        <p:txBody>
          <a:bodyPr>
            <a:normAutofit fontScale="47500" lnSpcReduction="20000"/>
          </a:bodyPr>
          <a:lstStyle/>
          <a:p>
            <a:r>
              <a:rPr lang="en-US" dirty="0"/>
              <a:t>After the two men had suggested the insertion of notes and explanations in some of the E. G.</a:t>
            </a:r>
          </a:p>
          <a:p>
            <a:r>
              <a:rPr lang="en-US" dirty="0"/>
              <a:t>White books that would give the reader the impression that she was not opposed to their new</a:t>
            </a:r>
          </a:p>
          <a:p>
            <a:r>
              <a:rPr lang="en-US" dirty="0"/>
              <a:t>interpretation, they had another suggestion to make. "This is a matter," they said, "which will</a:t>
            </a:r>
          </a:p>
          <a:p>
            <a:r>
              <a:rPr lang="en-US" dirty="0"/>
              <a:t>come prominently to the front in the near future, and (that) we would do well to move forward</a:t>
            </a:r>
          </a:p>
          <a:p>
            <a:r>
              <a:rPr lang="en-US" dirty="0"/>
              <a:t>with the preparation and inclusion of such notes in future printings of the E. G. White books."-</a:t>
            </a:r>
          </a:p>
          <a:p>
            <a:r>
              <a:rPr lang="en-US" dirty="0"/>
              <a:t>Minutes, p. 1483.</a:t>
            </a:r>
          </a:p>
          <a:p>
            <a:r>
              <a:rPr lang="en-US" dirty="0"/>
              <a:t>I leave to the reader to decide why the men were in haste to get the notes and explanations into</a:t>
            </a:r>
          </a:p>
          <a:p>
            <a:r>
              <a:rPr lang="en-US" dirty="0"/>
              <a:t>the Ellen White books. Could it be that doing this would constitute a "fait accompli," an</a:t>
            </a:r>
          </a:p>
          <a:p>
            <a:r>
              <a:rPr lang="en-US" dirty="0"/>
              <a:t>accomplished fact, a thing that had already been done and which would be difficult or</a:t>
            </a:r>
          </a:p>
          <a:p>
            <a:r>
              <a:rPr lang="en-US" dirty="0"/>
              <a:t>impossible to change? This is an important consideration, for there is reason to believe that</a:t>
            </a:r>
          </a:p>
          <a:p>
            <a:r>
              <a:rPr lang="en-US" dirty="0"/>
              <a:t>things are happening to other of our books, and there is a definite movement to change our</a:t>
            </a:r>
          </a:p>
          <a:p>
            <a:r>
              <a:rPr lang="en-US" dirty="0"/>
              <a:t>doctrine in other matters. This should be further explored, before it is too late.</a:t>
            </a:r>
          </a:p>
          <a:p>
            <a:r>
              <a:rPr lang="en-US" dirty="0"/>
              <a:t>May 2 this is recorded in the Minutes: E. G. White Statements on the Atoning Work of Christ -</a:t>
            </a:r>
          </a:p>
          <a:p>
            <a:r>
              <a:rPr lang="en-US" dirty="0"/>
              <a:t>"The meeting of the Trustees held May 1 closed with no action taken on the question which was</a:t>
            </a:r>
          </a:p>
          <a:p>
            <a:r>
              <a:rPr lang="en-US" dirty="0"/>
              <a:t>discussed at length--suitable footnotes or explanations regarding the E. G. White statements on</a:t>
            </a:r>
          </a:p>
          <a:p>
            <a:r>
              <a:rPr lang="en-US" dirty="0"/>
              <a:t>the atoning work of Christ, which indicate a continuing work at the present time in heaven.</a:t>
            </a:r>
          </a:p>
          <a:p>
            <a:r>
              <a:rPr lang="en-US" dirty="0"/>
              <a:t>Inasmuch as the chairman of our board will be away from Washington for the next four months,</a:t>
            </a:r>
          </a:p>
          <a:p>
            <a:r>
              <a:rPr lang="en-US" dirty="0"/>
              <a:t>and the involvements in this question are such that it must have the most careful consideration</a:t>
            </a:r>
          </a:p>
          <a:p>
            <a:r>
              <a:rPr lang="en-US" dirty="0"/>
              <a:t>and counsel, it was</a:t>
            </a:r>
          </a:p>
          <a:p>
            <a:r>
              <a:rPr lang="en-US" dirty="0"/>
              <a:t>"VOTED, That we defer consideration until a later time of the matters that were brought to our</a:t>
            </a:r>
          </a:p>
          <a:p>
            <a:r>
              <a:rPr lang="en-US" dirty="0"/>
              <a:t>attention by Elders "x" and "y" involving the E. G. White statements concerning the continuing</a:t>
            </a:r>
          </a:p>
          <a:p>
            <a:r>
              <a:rPr lang="en-US" dirty="0"/>
              <a:t>atoning work of Christ." Minutes of the White Board, p. 1488</a:t>
            </a:r>
            <a:r>
              <a:rPr lang="en-US" dirty="0" smtClean="0"/>
              <a:t>.   Letters to the Churches, pgs. 12-22</a:t>
            </a:r>
            <a:endParaRPr lang="en-US" dirty="0"/>
          </a:p>
        </p:txBody>
      </p:sp>
    </p:spTree>
    <p:extLst>
      <p:ext uri="{BB962C8B-B14F-4D97-AF65-F5344CB8AC3E}">
        <p14:creationId xmlns:p14="http://schemas.microsoft.com/office/powerpoint/2010/main" val="4159676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Tampering With the SOP</a:t>
            </a:r>
            <a:endParaRPr lang="en-US" dirty="0"/>
          </a:p>
        </p:txBody>
      </p:sp>
      <p:pic>
        <p:nvPicPr>
          <p:cNvPr id="5" name="Content Placeholder 4"/>
          <p:cNvPicPr>
            <a:picLocks noGrp="1" noChangeAspect="1"/>
          </p:cNvPicPr>
          <p:nvPr>
            <p:ph sz="half" idx="1"/>
          </p:nvPr>
        </p:nvPicPr>
        <p:blipFill>
          <a:blip r:embed="rId2"/>
          <a:stretch>
            <a:fillRect/>
          </a:stretch>
        </p:blipFill>
        <p:spPr>
          <a:xfrm>
            <a:off x="2381250" y="2910681"/>
            <a:ext cx="2095500" cy="2181225"/>
          </a:xfrm>
          <a:prstGeom prst="rect">
            <a:avLst/>
          </a:prstGeom>
        </p:spPr>
      </p:pic>
      <p:pic>
        <p:nvPicPr>
          <p:cNvPr id="6" name="Content Placeholder 5"/>
          <p:cNvPicPr>
            <a:picLocks noGrp="1" noChangeAspect="1"/>
          </p:cNvPicPr>
          <p:nvPr>
            <p:ph sz="half" idx="2"/>
          </p:nvPr>
        </p:nvPicPr>
        <p:blipFill>
          <a:blip r:embed="rId3"/>
          <a:stretch>
            <a:fillRect/>
          </a:stretch>
        </p:blipFill>
        <p:spPr>
          <a:xfrm>
            <a:off x="7839075" y="2767806"/>
            <a:ext cx="1847850" cy="2466975"/>
          </a:xfrm>
          <a:prstGeom prst="rect">
            <a:avLst/>
          </a:prstGeom>
        </p:spPr>
      </p:pic>
    </p:spTree>
    <p:extLst>
      <p:ext uri="{BB962C8B-B14F-4D97-AF65-F5344CB8AC3E}">
        <p14:creationId xmlns:p14="http://schemas.microsoft.com/office/powerpoint/2010/main" val="71679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799"/>
          </a:xfrm>
        </p:spPr>
        <p:txBody>
          <a:bodyPr/>
          <a:lstStyle/>
          <a:p>
            <a:r>
              <a:rPr lang="en-US" dirty="0" smtClean="0"/>
              <a:t>              </a:t>
            </a:r>
            <a:r>
              <a:rPr lang="en-US" b="1" i="1" u="sng" dirty="0" smtClean="0">
                <a:solidFill>
                  <a:srgbClr val="C00000"/>
                </a:solidFill>
                <a:latin typeface="Algerian" panose="04020705040A02060702" pitchFamily="82" charset="0"/>
              </a:rPr>
              <a:t>Worldly Churches Argue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49300"/>
            <a:ext cx="12192000" cy="6134100"/>
          </a:xfrm>
        </p:spPr>
        <p:txBody>
          <a:bodyPr>
            <a:noAutofit/>
          </a:bodyPr>
          <a:lstStyle/>
          <a:p>
            <a:r>
              <a:rPr lang="en-US" sz="3800" dirty="0" smtClean="0"/>
              <a:t>“Such </a:t>
            </a:r>
            <a:r>
              <a:rPr lang="en-US" sz="3800" dirty="0"/>
              <a:t>a theory is wholly at war with the entire genius of the Gospel Dispensation, </a:t>
            </a:r>
            <a:r>
              <a:rPr lang="en-US" sz="3800" dirty="0" smtClean="0"/>
              <a:t>and stands </a:t>
            </a:r>
            <a:r>
              <a:rPr lang="en-US" sz="3800" dirty="0"/>
              <a:t>rebuked, not only by Moses and Paul, but by the teaching and works of our </a:t>
            </a:r>
            <a:r>
              <a:rPr lang="en-US" sz="3800" dirty="0" smtClean="0"/>
              <a:t>Saviour and </a:t>
            </a:r>
            <a:r>
              <a:rPr lang="en-US" sz="3800" dirty="0"/>
              <a:t>his commission to his apostles, by their subsequent teaching and the history of </a:t>
            </a:r>
            <a:r>
              <a:rPr lang="en-US" sz="3800" dirty="0" smtClean="0"/>
              <a:t>the Christian </a:t>
            </a:r>
            <a:r>
              <a:rPr lang="en-US" sz="3800" dirty="0"/>
              <a:t>church. </a:t>
            </a:r>
            <a:r>
              <a:rPr lang="en-US" sz="3800" b="1" i="1" u="sng" dirty="0">
                <a:solidFill>
                  <a:srgbClr val="0070C0"/>
                </a:solidFill>
              </a:rPr>
              <a:t>But again, they say the atonement was made and finished on </a:t>
            </a:r>
            <a:r>
              <a:rPr lang="en-US" sz="3800" b="1" i="1" u="sng" dirty="0" smtClean="0">
                <a:solidFill>
                  <a:srgbClr val="0070C0"/>
                </a:solidFill>
              </a:rPr>
              <a:t>Calvary, when </a:t>
            </a:r>
            <a:r>
              <a:rPr lang="en-US" sz="3800" b="1" i="1" u="sng" dirty="0">
                <a:solidFill>
                  <a:srgbClr val="0070C0"/>
                </a:solidFill>
              </a:rPr>
              <a:t>the Lamb of God expired. So men have taught us, and so the churches and </a:t>
            </a:r>
            <a:r>
              <a:rPr lang="en-US" sz="3800" b="1" i="1" u="sng" dirty="0" smtClean="0">
                <a:solidFill>
                  <a:srgbClr val="0070C0"/>
                </a:solidFill>
              </a:rPr>
              <a:t>world believe</a:t>
            </a:r>
            <a:r>
              <a:rPr lang="en-US" sz="3800" b="1" i="1" u="sng" dirty="0">
                <a:solidFill>
                  <a:srgbClr val="0070C0"/>
                </a:solidFill>
              </a:rPr>
              <a:t>; but it is none the more true or sacred on that account, if unsupported by </a:t>
            </a:r>
            <a:r>
              <a:rPr lang="en-US" sz="3800" b="1" i="1" u="sng" dirty="0" smtClean="0">
                <a:solidFill>
                  <a:srgbClr val="0070C0"/>
                </a:solidFill>
              </a:rPr>
              <a:t>Divine authority</a:t>
            </a:r>
            <a:r>
              <a:rPr lang="en-US" sz="3800" b="1" i="1" u="sng" dirty="0">
                <a:solidFill>
                  <a:srgbClr val="0070C0"/>
                </a:solidFill>
              </a:rPr>
              <a:t>. </a:t>
            </a:r>
            <a:r>
              <a:rPr lang="en-US" sz="3800" dirty="0"/>
              <a:t>Perhaps few or none who hold that opinion have ever tested the foundation </a:t>
            </a:r>
            <a:r>
              <a:rPr lang="en-US" sz="3800" dirty="0" smtClean="0"/>
              <a:t>on which </a:t>
            </a:r>
            <a:r>
              <a:rPr lang="en-US" sz="3800" dirty="0"/>
              <a:t>it rests</a:t>
            </a:r>
            <a:r>
              <a:rPr lang="en-US" sz="3800" dirty="0" smtClean="0"/>
              <a:t>.”  Crozier article</a:t>
            </a:r>
            <a:endParaRPr lang="en-US" sz="3800" dirty="0"/>
          </a:p>
        </p:txBody>
      </p:sp>
    </p:spTree>
    <p:extLst>
      <p:ext uri="{BB962C8B-B14F-4D97-AF65-F5344CB8AC3E}">
        <p14:creationId xmlns:p14="http://schemas.microsoft.com/office/powerpoint/2010/main" val="411713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203200"/>
            <a:ext cx="6019800" cy="6654800"/>
          </a:xfrm>
        </p:spPr>
        <p:txBody>
          <a:bodyPr>
            <a:noAutofit/>
          </a:bodyPr>
          <a:lstStyle/>
          <a:p>
            <a:r>
              <a:rPr lang="en-US" sz="3200" dirty="0" smtClean="0"/>
              <a:t>Crozier’s article, endorsed by Ellen White, emphatically declared that Christ’s sacrifice was a complete one; however, the process of atonement was completed solely by the priest</a:t>
            </a:r>
            <a:r>
              <a:rPr lang="en-US" sz="3200" dirty="0"/>
              <a:t>.  “And he shall take away all the fat thereof, as the fat is taken away from off the sacrifice of peace offerings; and the priest shall burn it upon the altar for a sweet </a:t>
            </a:r>
            <a:r>
              <a:rPr lang="en-US" sz="3200" dirty="0" err="1"/>
              <a:t>savour</a:t>
            </a:r>
            <a:r>
              <a:rPr lang="en-US" sz="3200" dirty="0"/>
              <a:t> unto the LORD; </a:t>
            </a:r>
            <a:r>
              <a:rPr lang="en-US" sz="3200" b="1" i="1" u="sng" dirty="0">
                <a:solidFill>
                  <a:srgbClr val="FF0000"/>
                </a:solidFill>
              </a:rPr>
              <a:t>and the priest shall make an atonement for him, and it shall be forgiven him</a:t>
            </a:r>
            <a:r>
              <a:rPr lang="en-US" sz="3200" b="1" i="1" u="sng" dirty="0" smtClean="0">
                <a:solidFill>
                  <a:srgbClr val="FF0000"/>
                </a:solidFill>
              </a:rPr>
              <a:t>.”  </a:t>
            </a:r>
            <a:r>
              <a:rPr lang="en-US" sz="3200" b="1" i="1" dirty="0" smtClean="0">
                <a:solidFill>
                  <a:srgbClr val="FF0000"/>
                </a:solidFill>
              </a:rPr>
              <a:t>Leviticus 4:31</a:t>
            </a:r>
            <a:endParaRPr lang="en-US" sz="3200" b="1" i="1" u="sng" dirty="0">
              <a:solidFill>
                <a:srgbClr val="FF0000"/>
              </a:solidFill>
            </a:endParaRPr>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144938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normAutofit/>
          </a:bodyPr>
          <a:lstStyle/>
          <a:p>
            <a:r>
              <a:rPr lang="en-US" dirty="0" smtClean="0"/>
              <a:t>           </a:t>
            </a:r>
            <a:r>
              <a:rPr lang="en-US" b="1" i="1" u="sng" dirty="0" smtClean="0">
                <a:solidFill>
                  <a:srgbClr val="FF0000"/>
                </a:solidFill>
                <a:latin typeface="Algerian" panose="04020705040A02060702" pitchFamily="82" charset="0"/>
              </a:rPr>
              <a:t>Daily Atonement Only Partial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73100"/>
            <a:ext cx="12192000" cy="6184900"/>
          </a:xfrm>
        </p:spPr>
        <p:txBody>
          <a:bodyPr>
            <a:normAutofit/>
          </a:bodyPr>
          <a:lstStyle/>
          <a:p>
            <a:r>
              <a:rPr lang="en-US" sz="4000" dirty="0" smtClean="0"/>
              <a:t>“And </a:t>
            </a:r>
            <a:r>
              <a:rPr lang="en-US" sz="4000" dirty="0"/>
              <a:t>he shall make an atonement for the holy place, because of the uncleanness of the children of Israel, and because of their transgressions in all their sins: and so shall he do for the tabernacle of the congregation, that remaineth among them in the midst of their </a:t>
            </a:r>
            <a:r>
              <a:rPr lang="en-US" sz="4000" dirty="0" smtClean="0"/>
              <a:t>uncleanness. And </a:t>
            </a:r>
            <a:r>
              <a:rPr lang="en-US" sz="4000" dirty="0"/>
              <a:t>there shall be no man in the tabernacle of the congregation when he goeth in to make an atonement in the holy place, until he come out, and have made an atonement for himself, and for his household, and for all the congregation of Israel</a:t>
            </a:r>
            <a:r>
              <a:rPr lang="en-US" sz="4000" dirty="0" smtClean="0"/>
              <a:t>.”  Leviticus 16:16,17</a:t>
            </a:r>
            <a:endParaRPr lang="en-US" sz="4000" dirty="0"/>
          </a:p>
        </p:txBody>
      </p:sp>
    </p:spTree>
    <p:extLst>
      <p:ext uri="{BB962C8B-B14F-4D97-AF65-F5344CB8AC3E}">
        <p14:creationId xmlns:p14="http://schemas.microsoft.com/office/powerpoint/2010/main" val="318348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12192000" cy="6858000"/>
          </a:xfrm>
          <a:prstGeom prst="rect">
            <a:avLst/>
          </a:prstGeom>
        </p:spPr>
      </p:pic>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96859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4100"/>
          </a:xfrm>
        </p:spPr>
        <p:txBody>
          <a:bodyPr>
            <a:normAutofit/>
          </a:bodyPr>
          <a:lstStyle/>
          <a:p>
            <a:r>
              <a:rPr lang="en-US" dirty="0" smtClean="0"/>
              <a:t>        </a:t>
            </a:r>
            <a:r>
              <a:rPr lang="en-US" b="1" i="1" u="sng" dirty="0" smtClean="0">
                <a:solidFill>
                  <a:srgbClr val="00B0F0"/>
                </a:solidFill>
              </a:rPr>
              <a:t>Shut the Door to the Most Holy Place</a:t>
            </a:r>
            <a:endParaRPr lang="en-US" b="1" i="1" u="sng" dirty="0">
              <a:solidFill>
                <a:srgbClr val="00B0F0"/>
              </a:solidFill>
            </a:endParaRPr>
          </a:p>
        </p:txBody>
      </p:sp>
      <p:sp>
        <p:nvSpPr>
          <p:cNvPr id="3" name="Content Placeholder 2"/>
          <p:cNvSpPr>
            <a:spLocks noGrp="1"/>
          </p:cNvSpPr>
          <p:nvPr>
            <p:ph idx="1"/>
          </p:nvPr>
        </p:nvSpPr>
        <p:spPr>
          <a:xfrm>
            <a:off x="0" y="1054101"/>
            <a:ext cx="12192000" cy="5803899"/>
          </a:xfrm>
        </p:spPr>
        <p:txBody>
          <a:bodyPr>
            <a:normAutofit lnSpcReduction="10000"/>
          </a:bodyPr>
          <a:lstStyle/>
          <a:p>
            <a:r>
              <a:rPr lang="en-US" dirty="0"/>
              <a:t> “Many and earnest were the efforts made to overthrow their faith. None could fail to see that if the earthly sanctuary was a figure or pattern of the heavenly, the law deposited in the ark on earth was an exact transcript of the law in the ark in heaven; and that an acceptance of the truth concerning the heavenly sanctuary involved an acknowledgment of the claims of God's law, and the obligation of the Sabbath of the fourth commandment. Here was the secret of the bitter and determined opposition to the harmonious exposition of the Scriptures that revealed the ministration of Christ in the heavenly sanctuary. Men sought to close the door which God had opened, and to open the door which He had closed. But “He that openeth, and no man shutteth; and shutteth, and no man openeth,” had declared, “Behold, I have set before thee an open door, and no man can shut it.”  Christ had opened the door, or ministration, of the most holy place, light was shining from that open door of the sanctuary in heaven, and the fourth commandment was shown to be included in the law which is there enshrined; what God had established, no man could overthrow.”  Great Controversy, pg. 435</a:t>
            </a:r>
          </a:p>
        </p:txBody>
      </p:sp>
    </p:spTree>
    <p:extLst>
      <p:ext uri="{BB962C8B-B14F-4D97-AF65-F5344CB8AC3E}">
        <p14:creationId xmlns:p14="http://schemas.microsoft.com/office/powerpoint/2010/main" val="375727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dirty="0" smtClean="0"/>
              <a:t>          </a:t>
            </a:r>
            <a:r>
              <a:rPr lang="en-US" b="1" i="1" u="sng" dirty="0" smtClean="0">
                <a:solidFill>
                  <a:srgbClr val="FF0000"/>
                </a:solidFill>
              </a:rPr>
              <a:t>Adventism Attacks the Atonement</a:t>
            </a:r>
            <a:endParaRPr lang="en-US" b="1" i="1" u="sng" dirty="0">
              <a:solidFill>
                <a:srgbClr val="FF0000"/>
              </a:solidFill>
            </a:endParaRPr>
          </a:p>
        </p:txBody>
      </p:sp>
      <p:sp>
        <p:nvSpPr>
          <p:cNvPr id="3" name="Content Placeholder 2"/>
          <p:cNvSpPr>
            <a:spLocks noGrp="1"/>
          </p:cNvSpPr>
          <p:nvPr>
            <p:ph idx="1"/>
          </p:nvPr>
        </p:nvSpPr>
        <p:spPr>
          <a:xfrm>
            <a:off x="0" y="647700"/>
            <a:ext cx="12192000" cy="6210299"/>
          </a:xfrm>
        </p:spPr>
        <p:txBody>
          <a:bodyPr>
            <a:normAutofit lnSpcReduction="10000"/>
          </a:bodyPr>
          <a:lstStyle/>
          <a:p>
            <a:r>
              <a:rPr lang="en-US" dirty="0"/>
              <a:t>As far as the work of Christ is concerned, Seventh-day Advent­ists teach the vicarious, substitutionary atonement of Christ…. Yet there remains some ambiguity in their teachings on the question of whether the atonement has been finished on the cross, since Mrs. White says on more than one occasion that Christ is making atonement for us today and frequently refers to a “final atonement” after the one completed on the cross</a:t>
            </a:r>
            <a:r>
              <a:rPr lang="en-US" dirty="0" smtClean="0"/>
              <a:t>….</a:t>
            </a:r>
          </a:p>
          <a:p>
            <a:r>
              <a:rPr lang="en-US" dirty="0"/>
              <a:t>A careful reading of the book Questions on Doctrine, which Dr. </a:t>
            </a:r>
            <a:r>
              <a:rPr lang="en-US" dirty="0" err="1"/>
              <a:t>Hoekema</a:t>
            </a:r>
            <a:r>
              <a:rPr lang="en-US" dirty="0"/>
              <a:t> lists in his bibliography in The Four Major Cults, would have answered his question regarding White’s usage of the terms ‘making atonement now’ and ‘final atonement’.</a:t>
            </a:r>
          </a:p>
          <a:p>
            <a:endParaRPr lang="en-US" dirty="0"/>
          </a:p>
          <a:p>
            <a:r>
              <a:rPr lang="en-US" dirty="0"/>
              <a:t>The Adventists declare forthrightly that whenever terms of this nature are used, they understand them to refer to the benefits of the atonement of Christ being shed abroad through the ministry of the Holy Spirit, and disown completely any implication or suggestion that the atonement of Christ was not completed on the cross.</a:t>
            </a:r>
          </a:p>
        </p:txBody>
      </p:sp>
    </p:spTree>
    <p:extLst>
      <p:ext uri="{BB962C8B-B14F-4D97-AF65-F5344CB8AC3E}">
        <p14:creationId xmlns:p14="http://schemas.microsoft.com/office/powerpoint/2010/main" val="1243442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6483</Words>
  <Application>Microsoft Office PowerPoint</Application>
  <PresentationFormat>Widescreen</PresentationFormat>
  <Paragraphs>120</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Algerian</vt:lpstr>
      <vt:lpstr>Arial</vt:lpstr>
      <vt:lpstr>Calibri</vt:lpstr>
      <vt:lpstr>Calibri Light</vt:lpstr>
      <vt:lpstr>Office Theme</vt:lpstr>
      <vt:lpstr>War on the Atonement</vt:lpstr>
      <vt:lpstr>             We Have Always Believed</vt:lpstr>
      <vt:lpstr>              Crozier in ‘The Day Star’</vt:lpstr>
      <vt:lpstr>              Worldly Churches Argue</vt:lpstr>
      <vt:lpstr>PowerPoint Presentation</vt:lpstr>
      <vt:lpstr>           Daily Atonement Only Partial</vt:lpstr>
      <vt:lpstr>PowerPoint Presentation</vt:lpstr>
      <vt:lpstr>        Shut the Door to the Most Holy Place</vt:lpstr>
      <vt:lpstr>            Adventism Attacks the Atonement</vt:lpstr>
      <vt:lpstr>                   Questions on Doctrine</vt:lpstr>
      <vt:lpstr>               Walter Martin Understands!</vt:lpstr>
      <vt:lpstr>                      Barnhouse Got it!</vt:lpstr>
      <vt:lpstr>                 Repudiated All Extremes!</vt:lpstr>
      <vt:lpstr>PowerPoint Presentation</vt:lpstr>
      <vt:lpstr>            Atonement Finished at the Cross</vt:lpstr>
      <vt:lpstr>                        Garbled Language!</vt:lpstr>
      <vt:lpstr>                              Listen to this!</vt:lpstr>
      <vt:lpstr>                                 Continues!</vt:lpstr>
      <vt:lpstr>PowerPoint Presentation</vt:lpstr>
      <vt:lpstr>               ML Andreasen and Questions on Doctrine</vt:lpstr>
      <vt:lpstr>                          Change the SOP!</vt:lpstr>
      <vt:lpstr>                    Wow, Wow, Wow!!!!</vt:lpstr>
      <vt:lpstr>PowerPoint Presentation</vt:lpstr>
      <vt:lpstr>         Finished Atonement at the Cross????</vt:lpstr>
      <vt:lpstr>                                Tampering!</vt:lpstr>
      <vt:lpstr>             Corrections of our Books!</vt:lpstr>
      <vt:lpstr>                         Face-saving Device!</vt:lpstr>
      <vt:lpstr>                        Any Plainer???</vt:lpstr>
      <vt:lpstr>                              Aware Now???</vt:lpstr>
      <vt:lpstr>PowerPoint Presentation</vt:lpstr>
      <vt:lpstr>PowerPoint Presentation</vt:lpstr>
      <vt:lpstr>                   Tampering With the SOP</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on the Atonement</dc:title>
  <dc:creator>All Public</dc:creator>
  <cp:lastModifiedBy>All Public</cp:lastModifiedBy>
  <cp:revision>23</cp:revision>
  <dcterms:created xsi:type="dcterms:W3CDTF">2019-09-30T19:43:31Z</dcterms:created>
  <dcterms:modified xsi:type="dcterms:W3CDTF">2019-12-20T20:44:29Z</dcterms:modified>
</cp:coreProperties>
</file>