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58" r:id="rId5"/>
    <p:sldId id="259" r:id="rId6"/>
    <p:sldId id="270" r:id="rId7"/>
    <p:sldId id="260" r:id="rId8"/>
    <p:sldId id="271" r:id="rId9"/>
    <p:sldId id="261" r:id="rId10"/>
    <p:sldId id="262" r:id="rId11"/>
    <p:sldId id="272" r:id="rId12"/>
    <p:sldId id="263" r:id="rId13"/>
    <p:sldId id="273" r:id="rId14"/>
    <p:sldId id="264" r:id="rId15"/>
    <p:sldId id="265" r:id="rId16"/>
    <p:sldId id="268" r:id="rId17"/>
    <p:sldId id="266" r:id="rId18"/>
    <p:sldId id="267"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2" d="100"/>
          <a:sy n="102" d="100"/>
        </p:scale>
        <p:origin x="26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5FF2E4-2921-4B2C-8E03-0A18D97A9786}"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AAE0-DF88-4ED5-AED4-3CBB79A22AE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FF2E4-2921-4B2C-8E03-0A18D97A9786}"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AAE0-DF88-4ED5-AED4-3CBB79A22A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FF2E4-2921-4B2C-8E03-0A18D97A9786}"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AAE0-DF88-4ED5-AED4-3CBB79A22A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FF2E4-2921-4B2C-8E03-0A18D97A9786}"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AAE0-DF88-4ED5-AED4-3CBB79A22A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5FF2E4-2921-4B2C-8E03-0A18D97A9786}"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6AAE0-DF88-4ED5-AED4-3CBB79A22AE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5FF2E4-2921-4B2C-8E03-0A18D97A9786}"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6AAE0-DF88-4ED5-AED4-3CBB79A22A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5FF2E4-2921-4B2C-8E03-0A18D97A9786}" type="datetimeFigureOut">
              <a:rPr lang="en-US" smtClean="0"/>
              <a:t>7/5/2019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66AAE0-DF88-4ED5-AED4-3CBB79A22A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5FF2E4-2921-4B2C-8E03-0A18D97A9786}" type="datetimeFigureOut">
              <a:rPr lang="en-US" smtClean="0"/>
              <a:t>7/5/2019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66AAE0-DF88-4ED5-AED4-3CBB79A22A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FF2E4-2921-4B2C-8E03-0A18D97A9786}" type="datetimeFigureOut">
              <a:rPr lang="en-US" smtClean="0"/>
              <a:t>7/5/2019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66AAE0-DF88-4ED5-AED4-3CBB79A22A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FF2E4-2921-4B2C-8E03-0A18D97A9786}"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6AAE0-DF88-4ED5-AED4-3CBB79A22AE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FF2E4-2921-4B2C-8E03-0A18D97A9786}"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6AAE0-DF88-4ED5-AED4-3CBB79A22A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FF2E4-2921-4B2C-8E03-0A18D97A9786}" type="datetimeFigureOut">
              <a:rPr lang="en-US" smtClean="0"/>
              <a:t>7/5/2019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6AAE0-DF88-4ED5-AED4-3CBB79A22A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Dudley Canright, pt. 3</a:t>
            </a:r>
            <a:endParaRPr lang="en-US" dirty="0"/>
          </a:p>
        </p:txBody>
      </p:sp>
      <p:sp>
        <p:nvSpPr>
          <p:cNvPr id="3" name="Subtitle 2"/>
          <p:cNvSpPr>
            <a:spLocks noGrp="1"/>
          </p:cNvSpPr>
          <p:nvPr>
            <p:ph type="subTitle" idx="1"/>
          </p:nvPr>
        </p:nvSpPr>
        <p:spPr>
          <a:xfrm>
            <a:off x="685800" y="3886200"/>
            <a:ext cx="7620000" cy="1752600"/>
          </a:xfrm>
        </p:spPr>
        <p:txBody>
          <a:bodyPr>
            <a:normAutofit/>
          </a:bodyPr>
          <a:lstStyle/>
          <a:p>
            <a:r>
              <a:rPr lang="en-US" sz="4000" b="1" i="1" u="sng" dirty="0" smtClean="0">
                <a:solidFill>
                  <a:srgbClr val="FF0000"/>
                </a:solidFill>
              </a:rPr>
              <a:t>Stay with the message, </a:t>
            </a:r>
            <a:r>
              <a:rPr lang="en-US" sz="4000" b="1" i="1" u="sng" dirty="0" err="1" smtClean="0">
                <a:solidFill>
                  <a:srgbClr val="FF0000"/>
                </a:solidFill>
              </a:rPr>
              <a:t>Jaspar</a:t>
            </a:r>
            <a:endParaRPr lang="en-US" sz="4000" b="1" i="1" u="sng"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i="1" u="sng" dirty="0" smtClean="0">
                <a:solidFill>
                  <a:srgbClr val="FF0000"/>
                </a:solidFill>
                <a:latin typeface="Algerian" panose="04020705040A02060702" pitchFamily="82" charset="0"/>
              </a:rPr>
              <a:t>Gossipers!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35291"/>
            <a:ext cx="9144000" cy="6122709"/>
          </a:xfrm>
        </p:spPr>
        <p:txBody>
          <a:bodyPr>
            <a:normAutofit fontScale="92500" lnSpcReduction="10000"/>
          </a:bodyPr>
          <a:lstStyle/>
          <a:p>
            <a:pPr marL="0" indent="0">
              <a:buNone/>
            </a:pPr>
            <a:r>
              <a:rPr lang="en-US" dirty="0" smtClean="0"/>
              <a:t>“You are inclined to offset your deficiencies by magnifying and dwelling upon the wrongs you suppose exist in Brother and Sister White; and had you an opportunity, as those had in Battle Creek, you would venture to go to greater lengths than did some of them in their wicked crusade against </a:t>
            </a:r>
            <a:r>
              <a:rPr lang="en-US" dirty="0" smtClean="0"/>
              <a:t>us</a:t>
            </a:r>
            <a:r>
              <a:rPr lang="en-US" dirty="0" smtClean="0"/>
              <a:t>….</a:t>
            </a:r>
            <a:r>
              <a:rPr lang="en-US" dirty="0" smtClean="0"/>
              <a:t> </a:t>
            </a:r>
            <a:r>
              <a:rPr lang="en-US" dirty="0" smtClean="0"/>
              <a:t>I was shown that, notwithstanding you have before you the sad experience and example of others who have become disaffected and have murmured and been faultfinding and jealous of us, you would fail to be warned by their example, and God would test your fidelity and reveal the secrets of your hearts. Your distrust, suspicions, and jealousies would be revealed, and your weaknesses exposed, that you might see them and understand yourselves, if you would.”  312</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b="1" i="1" u="sng" dirty="0" smtClean="0">
                <a:solidFill>
                  <a:srgbClr val="0070C0"/>
                </a:solidFill>
              </a:rPr>
              <a:t>D. W. Reavis, ‘I Remember’</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0" y="609600"/>
            <a:ext cx="4648199" cy="6248400"/>
          </a:xfrm>
          <a:prstGeom prst="rect">
            <a:avLst/>
          </a:prstGeom>
        </p:spPr>
      </p:pic>
      <p:sp>
        <p:nvSpPr>
          <p:cNvPr id="4" name="Content Placeholder 3"/>
          <p:cNvSpPr>
            <a:spLocks noGrp="1"/>
          </p:cNvSpPr>
          <p:nvPr>
            <p:ph sz="half" idx="2"/>
          </p:nvPr>
        </p:nvSpPr>
        <p:spPr>
          <a:xfrm>
            <a:off x="4648200" y="533400"/>
            <a:ext cx="4495800" cy="6324600"/>
          </a:xfrm>
        </p:spPr>
        <p:txBody>
          <a:bodyPr>
            <a:normAutofit fontScale="62500" lnSpcReduction="20000"/>
          </a:bodyPr>
          <a:lstStyle/>
          <a:p>
            <a:pPr marL="0" indent="0">
              <a:buNone/>
            </a:pPr>
            <a:r>
              <a:rPr lang="en-US" dirty="0"/>
              <a:t>In August the Ohio Conference elected Canright President. In addition to supervising conference executive work, he also carried on meetings in many different </a:t>
            </a:r>
            <a:r>
              <a:rPr lang="en-US" dirty="0" smtClean="0"/>
              <a:t>localities. It </a:t>
            </a:r>
            <a:r>
              <a:rPr lang="en-US" dirty="0"/>
              <a:t>was at this time that a Drury W. Reavis came to the Ohio Conference. A student at Battle Creek College, Canright had asked him to help promote the Sabbath School work in Ohio. (Later, Reavis was to work for many years in the offices of the Review and Herald Publishing Association.) In Ohio, he came to be an especially close confidant of Canright. His experiences in Ohio were later written up in a book which he published under the title, "I remember</a:t>
            </a:r>
            <a:r>
              <a:rPr lang="en-US" dirty="0" smtClean="0"/>
              <a:t>.“ Here </a:t>
            </a:r>
            <a:r>
              <a:rPr lang="en-US" dirty="0"/>
              <a:t>are some pertinent selections from this book</a:t>
            </a:r>
            <a:r>
              <a:rPr lang="en-US" dirty="0" smtClean="0"/>
              <a:t>: "</a:t>
            </a:r>
            <a:r>
              <a:rPr lang="en-US" dirty="0"/>
              <a:t>I felt highly honored by being selected by Elder Canright to do special Sabbath school work in Ohio. This appointment proved to be the beginning of a very close, mutual, friendly association."</a:t>
            </a:r>
          </a:p>
          <a:p>
            <a:pPr marL="0" indent="0">
              <a:buNone/>
            </a:pPr>
            <a:r>
              <a:rPr lang="en-US" dirty="0" smtClean="0"/>
              <a:t>"</a:t>
            </a:r>
            <a:r>
              <a:rPr lang="en-US" dirty="0"/>
              <a:t>Elder Canright talked freely with me about everything in which he was interested, about his personal difficulties, about his past trials and sorrows, and of his future hopes and plans. He seemed to find consolation in going over these things with me."</a:t>
            </a:r>
          </a:p>
        </p:txBody>
      </p:sp>
    </p:spTree>
    <p:extLst>
      <p:ext uri="{BB962C8B-B14F-4D97-AF65-F5344CB8AC3E}">
        <p14:creationId xmlns:p14="http://schemas.microsoft.com/office/powerpoint/2010/main" val="3165121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70C0"/>
                </a:solidFill>
              </a:rPr>
              <a:t>D. W. Reavis, I Remember</a:t>
            </a:r>
            <a:endParaRPr lang="en-US" b="1" i="1"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fontScale="85000" lnSpcReduction="20000"/>
          </a:bodyPr>
          <a:lstStyle/>
          <a:p>
            <a:pPr marL="0" indent="0">
              <a:buNone/>
            </a:pPr>
            <a:r>
              <a:rPr lang="en-US" dirty="0" smtClean="0"/>
              <a:t>“His </a:t>
            </a:r>
            <a:r>
              <a:rPr lang="en-US" dirty="0"/>
              <a:t>estrangement began and </a:t>
            </a:r>
            <a:r>
              <a:rPr lang="en-US" dirty="0" smtClean="0"/>
              <a:t>developed through </a:t>
            </a:r>
            <a:r>
              <a:rPr lang="en-US" dirty="0"/>
              <a:t>harbouring that greatest </a:t>
            </a:r>
            <a:r>
              <a:rPr lang="en-US" dirty="0" smtClean="0"/>
              <a:t>seductive thing </a:t>
            </a:r>
            <a:r>
              <a:rPr lang="en-US" dirty="0"/>
              <a:t>that finds its way into some human hearts</a:t>
            </a:r>
            <a:r>
              <a:rPr lang="en-US" dirty="0" smtClean="0"/>
              <a:t>, -</a:t>
            </a:r>
            <a:r>
              <a:rPr lang="en-US" dirty="0"/>
              <a:t>which I name an abnormal desire to </a:t>
            </a:r>
            <a:r>
              <a:rPr lang="en-US" dirty="0" smtClean="0"/>
              <a:t>be great. But </a:t>
            </a:r>
            <a:r>
              <a:rPr lang="en-US" dirty="0"/>
              <a:t>great in the true meaning of the word, </a:t>
            </a:r>
            <a:r>
              <a:rPr lang="en-US" dirty="0" smtClean="0"/>
              <a:t>but great </a:t>
            </a:r>
            <a:r>
              <a:rPr lang="en-US" dirty="0"/>
              <a:t>only in the estimation of people—to </a:t>
            </a:r>
            <a:r>
              <a:rPr lang="en-US" dirty="0" smtClean="0"/>
              <a:t>be popular. He </a:t>
            </a:r>
            <a:r>
              <a:rPr lang="en-US" dirty="0"/>
              <a:t>was remarkably bright, and grew </a:t>
            </a:r>
            <a:r>
              <a:rPr lang="en-US" dirty="0" smtClean="0"/>
              <a:t>rapidly from </a:t>
            </a:r>
            <a:r>
              <a:rPr lang="en-US" dirty="0"/>
              <a:t>his humble beginning, through </a:t>
            </a:r>
            <a:r>
              <a:rPr lang="en-US" dirty="0" smtClean="0"/>
              <a:t>the blessing </a:t>
            </a:r>
            <a:r>
              <a:rPr lang="en-US" dirty="0"/>
              <a:t>of God, and the power of the </a:t>
            </a:r>
            <a:r>
              <a:rPr lang="en-US" dirty="0" smtClean="0"/>
              <a:t>message he </a:t>
            </a:r>
            <a:r>
              <a:rPr lang="en-US" dirty="0"/>
              <a:t>proclaimed with Heaven-bestowed </a:t>
            </a:r>
            <a:r>
              <a:rPr lang="en-US" dirty="0" smtClean="0"/>
              <a:t>ability. He </a:t>
            </a:r>
            <a:r>
              <a:rPr lang="en-US" dirty="0"/>
              <a:t>was so greatly admired and openly </a:t>
            </a:r>
            <a:r>
              <a:rPr lang="en-US" dirty="0" smtClean="0"/>
              <a:t>praised by </a:t>
            </a:r>
            <a:r>
              <a:rPr lang="en-US" dirty="0"/>
              <a:t>our workers and the laity, that he </a:t>
            </a:r>
            <a:r>
              <a:rPr lang="en-US" dirty="0" smtClean="0"/>
              <a:t>finally reached </a:t>
            </a:r>
            <a:r>
              <a:rPr lang="en-US" dirty="0"/>
              <a:t>the conclusion he had </a:t>
            </a:r>
            <a:r>
              <a:rPr lang="en-US" dirty="0" smtClean="0"/>
              <a:t>inherent ability—that </a:t>
            </a:r>
            <a:r>
              <a:rPr lang="en-US" dirty="0"/>
              <a:t>the message he was </a:t>
            </a:r>
            <a:r>
              <a:rPr lang="en-US" dirty="0" smtClean="0"/>
              <a:t>proclaiming was </a:t>
            </a:r>
            <a:r>
              <a:rPr lang="en-US" dirty="0"/>
              <a:t>a hindrance to him rather than the </a:t>
            </a:r>
            <a:r>
              <a:rPr lang="en-US" dirty="0" smtClean="0"/>
              <a:t>exclusive source </a:t>
            </a:r>
            <a:r>
              <a:rPr lang="en-US" dirty="0"/>
              <a:t>of his power. He gradually </a:t>
            </a:r>
            <a:r>
              <a:rPr lang="en-US" dirty="0" smtClean="0"/>
              <a:t>grew sensitive </a:t>
            </a:r>
            <a:r>
              <a:rPr lang="en-US" dirty="0"/>
              <a:t>and resentful , and when reproof </a:t>
            </a:r>
            <a:r>
              <a:rPr lang="en-US" dirty="0" smtClean="0"/>
              <a:t>came through </a:t>
            </a:r>
            <a:r>
              <a:rPr lang="en-US" dirty="0"/>
              <a:t>the testimonies, he rejected it, </a:t>
            </a:r>
            <a:r>
              <a:rPr lang="en-US" dirty="0" smtClean="0"/>
              <a:t>and finally </a:t>
            </a:r>
            <a:r>
              <a:rPr lang="en-US" dirty="0"/>
              <a:t>gave up everything and began warring</a:t>
            </a:r>
          </a:p>
          <a:p>
            <a:pPr marL="0" indent="0">
              <a:buNone/>
            </a:pPr>
            <a:r>
              <a:rPr lang="en-US" dirty="0"/>
              <a:t>against the Spirit of Prophecy and the </a:t>
            </a:r>
            <a:r>
              <a:rPr lang="en-US" dirty="0" smtClean="0"/>
              <a:t>message which </a:t>
            </a:r>
            <a:r>
              <a:rPr lang="en-US" dirty="0"/>
              <a:t>had made him all he was. </a:t>
            </a:r>
          </a:p>
        </p:txBody>
      </p:sp>
    </p:spTree>
    <p:extLst>
      <p:ext uri="{BB962C8B-B14F-4D97-AF65-F5344CB8AC3E}">
        <p14:creationId xmlns:p14="http://schemas.microsoft.com/office/powerpoint/2010/main" val="2678369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0070C0"/>
                </a:solidFill>
              </a:rPr>
              <a:t>After Speaking in Chicago</a:t>
            </a:r>
            <a:endParaRPr lang="en-US" b="1" i="1" u="sng" dirty="0">
              <a:solidFill>
                <a:srgbClr val="0070C0"/>
              </a:solidFill>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a:t>"After a long time we were alone, and we went into a beautiful city park just across the street, which was almost deserted because of the late hour of the night, and sat down to talk the occasion over and for me to deliver my criticisms. But I had none for the elder. I frankly confessed that I became so completely carried away with that soul-inspiring Biblical subject I did not think once of the oratorical rules he was applying in its presentation. Then we sat in silence for some time. Suddenly the elder sprang to his feet and said, ‘D. W., I believe I could become a great man were it not for our unpopular message!’</a:t>
            </a:r>
          </a:p>
          <a:p>
            <a:endParaRPr lang="en-US" dirty="0"/>
          </a:p>
          <a:p>
            <a:r>
              <a:rPr lang="en-US" dirty="0"/>
              <a:t>"I made no immediate reply, for I was shocked to hear a great preacher make such a statement, to think of the message, for which I had given up the world, in the estimation of its leading minister, being inferior to, and in the way of, the progress of men, was almost paralyzing. Then I got up and stepped in front of the elder and said with much feeling, ‘D.M., the message made you all you are, and the day you leave it, you will retrace your steps back to where it found you</a:t>
            </a:r>
            <a:r>
              <a:rPr lang="en-US" dirty="0" smtClean="0"/>
              <a:t>.’  Reavis, I Remember.</a:t>
            </a:r>
            <a:endParaRPr lang="en-US" dirty="0"/>
          </a:p>
        </p:txBody>
      </p:sp>
    </p:spTree>
    <p:extLst>
      <p:ext uri="{BB962C8B-B14F-4D97-AF65-F5344CB8AC3E}">
        <p14:creationId xmlns:p14="http://schemas.microsoft.com/office/powerpoint/2010/main" val="140893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FF0000"/>
                </a:solidFill>
                <a:latin typeface="Algerian" panose="04020705040A02060702" pitchFamily="82" charset="0"/>
              </a:rPr>
              <a:t>Reavis, cont.</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85800"/>
            <a:ext cx="9144000" cy="6172200"/>
          </a:xfrm>
        </p:spPr>
        <p:txBody>
          <a:bodyPr>
            <a:normAutofit fontScale="85000" lnSpcReduction="20000"/>
          </a:bodyPr>
          <a:lstStyle/>
          <a:p>
            <a:pPr marL="0" indent="0">
              <a:buNone/>
            </a:pPr>
            <a:r>
              <a:rPr lang="en-US" dirty="0"/>
              <a:t> </a:t>
            </a:r>
            <a:r>
              <a:rPr lang="en-US" dirty="0" smtClean="0"/>
              <a:t>      I </a:t>
            </a:r>
            <a:r>
              <a:rPr lang="en-US" dirty="0"/>
              <a:t>finally prevailed upon him to attend </a:t>
            </a:r>
            <a:r>
              <a:rPr lang="en-US" dirty="0" smtClean="0"/>
              <a:t>a general </a:t>
            </a:r>
            <a:r>
              <a:rPr lang="en-US" dirty="0"/>
              <a:t>meeting of our workers in Battle </a:t>
            </a:r>
            <a:r>
              <a:rPr lang="en-US" dirty="0" smtClean="0"/>
              <a:t>Creek in </a:t>
            </a:r>
            <a:r>
              <a:rPr lang="en-US" dirty="0"/>
              <a:t>1903, with the view of meeting many of </a:t>
            </a:r>
            <a:r>
              <a:rPr lang="en-US" dirty="0" smtClean="0"/>
              <a:t>the old </a:t>
            </a:r>
            <a:r>
              <a:rPr lang="en-US" dirty="0"/>
              <a:t>workers and having a heart-to-heart </a:t>
            </a:r>
            <a:r>
              <a:rPr lang="en-US" dirty="0" smtClean="0"/>
              <a:t>talk together</a:t>
            </a:r>
            <a:r>
              <a:rPr lang="en-US" dirty="0"/>
              <a:t>. He was delighted with the </a:t>
            </a:r>
            <a:r>
              <a:rPr lang="en-US" dirty="0" smtClean="0"/>
              <a:t>reception given </a:t>
            </a:r>
            <a:r>
              <a:rPr lang="en-US" dirty="0"/>
              <a:t>him by all the old workers, and </a:t>
            </a:r>
            <a:r>
              <a:rPr lang="en-US" dirty="0" smtClean="0"/>
              <a:t>greatly pleased </a:t>
            </a:r>
            <a:r>
              <a:rPr lang="en-US" dirty="0"/>
              <a:t>with the cordiality of the new </a:t>
            </a:r>
            <a:r>
              <a:rPr lang="en-US" dirty="0" smtClean="0"/>
              <a:t>workers. All </a:t>
            </a:r>
            <a:r>
              <a:rPr lang="en-US" dirty="0"/>
              <a:t>through the meetings he would laugh </a:t>
            </a:r>
            <a:r>
              <a:rPr lang="en-US" dirty="0" smtClean="0"/>
              <a:t>with his </a:t>
            </a:r>
            <a:r>
              <a:rPr lang="en-US" dirty="0"/>
              <a:t>eyes full of tears. The poor man seemed </a:t>
            </a:r>
            <a:r>
              <a:rPr lang="en-US" dirty="0" smtClean="0"/>
              <a:t>to exist </a:t>
            </a:r>
            <a:r>
              <a:rPr lang="en-US" dirty="0"/>
              <a:t>simultaneously in two distinct </a:t>
            </a:r>
            <a:r>
              <a:rPr lang="en-US" dirty="0" smtClean="0"/>
              <a:t>parts— uncontrollable </a:t>
            </a:r>
            <a:r>
              <a:rPr lang="en-US" dirty="0"/>
              <a:t>joy and relentless </a:t>
            </a:r>
            <a:r>
              <a:rPr lang="en-US" dirty="0" smtClean="0"/>
              <a:t>grief. Finally </a:t>
            </a:r>
            <a:r>
              <a:rPr lang="en-US" dirty="0"/>
              <a:t>when he came to the Review </a:t>
            </a:r>
            <a:r>
              <a:rPr lang="en-US" dirty="0" smtClean="0"/>
              <a:t>and Herald </a:t>
            </a:r>
            <a:r>
              <a:rPr lang="en-US" dirty="0"/>
              <a:t>office, where I was then working. to </a:t>
            </a:r>
            <a:r>
              <a:rPr lang="en-US" dirty="0" smtClean="0"/>
              <a:t>bid me </a:t>
            </a:r>
            <a:r>
              <a:rPr lang="en-US" dirty="0"/>
              <a:t>good-bye before returning to his home </a:t>
            </a:r>
            <a:r>
              <a:rPr lang="en-US" dirty="0" smtClean="0"/>
              <a:t>in Grand </a:t>
            </a:r>
            <a:r>
              <a:rPr lang="en-US" dirty="0"/>
              <a:t>Rapids. Michigan, we went back in </a:t>
            </a:r>
            <a:r>
              <a:rPr lang="en-US" dirty="0" smtClean="0"/>
              <a:t>a dark storeroom alone </a:t>
            </a:r>
            <a:r>
              <a:rPr lang="en-US" dirty="0"/>
              <a:t>to have a talk. and </a:t>
            </a:r>
            <a:r>
              <a:rPr lang="en-US" dirty="0" smtClean="0"/>
              <a:t>we spent </a:t>
            </a:r>
            <a:r>
              <a:rPr lang="en-US" dirty="0"/>
              <a:t>a long time there in this last </a:t>
            </a:r>
            <a:r>
              <a:rPr lang="en-US" dirty="0" smtClean="0"/>
              <a:t>personal, heart-to-heart </a:t>
            </a:r>
            <a:r>
              <a:rPr lang="en-US" dirty="0"/>
              <a:t>visit. I reminded him of what </a:t>
            </a:r>
            <a:r>
              <a:rPr lang="en-US" dirty="0" smtClean="0"/>
              <a:t>I had </a:t>
            </a:r>
            <a:r>
              <a:rPr lang="en-US" dirty="0"/>
              <a:t>told him years before in Chicago. and </a:t>
            </a:r>
            <a:r>
              <a:rPr lang="en-US" dirty="0" smtClean="0"/>
              <a:t>he frankly </a:t>
            </a:r>
            <a:r>
              <a:rPr lang="en-US" dirty="0"/>
              <a:t>admitted that what I predicted had </a:t>
            </a:r>
            <a:r>
              <a:rPr lang="en-US" dirty="0" smtClean="0"/>
              <a:t>come to </a:t>
            </a:r>
            <a:r>
              <a:rPr lang="en-US" dirty="0"/>
              <a:t>pass, and that he wished the past could </a:t>
            </a:r>
            <a:r>
              <a:rPr lang="en-US" dirty="0" smtClean="0"/>
              <a:t>be blotted </a:t>
            </a:r>
            <a:r>
              <a:rPr lang="en-US" dirty="0"/>
              <a:t>out and that he was back in our work </a:t>
            </a:r>
            <a:r>
              <a:rPr lang="en-US" dirty="0" smtClean="0"/>
              <a:t>just as </a:t>
            </a:r>
            <a:r>
              <a:rPr lang="en-US" dirty="0"/>
              <a:t>he was at the beginning. before any </a:t>
            </a:r>
            <a:r>
              <a:rPr lang="en-US" dirty="0" smtClean="0"/>
              <a:t>ruinous thoughts </a:t>
            </a:r>
            <a:r>
              <a:rPr lang="en-US" dirty="0"/>
              <a:t>of himself had entered his </a:t>
            </a:r>
            <a:r>
              <a:rPr lang="en-US" dirty="0" smtClean="0"/>
              <a:t>heart." </a:t>
            </a:r>
            <a:endParaRPr lang="en-US" dirty="0"/>
          </a:p>
        </p:txBody>
      </p:sp>
    </p:spTree>
    <p:extLst>
      <p:ext uri="{BB962C8B-B14F-4D97-AF65-F5344CB8AC3E}">
        <p14:creationId xmlns:p14="http://schemas.microsoft.com/office/powerpoint/2010/main" val="2413501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i="1" u="sng" dirty="0" smtClean="0">
                <a:solidFill>
                  <a:srgbClr val="FF0000"/>
                </a:solidFill>
              </a:rPr>
              <a:t>How Very Sad!</a:t>
            </a:r>
            <a:endParaRPr lang="en-US" b="1" i="1"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85000" lnSpcReduction="20000"/>
          </a:bodyPr>
          <a:lstStyle/>
          <a:p>
            <a:r>
              <a:rPr lang="en-US" dirty="0" smtClean="0"/>
              <a:t>“I </a:t>
            </a:r>
            <a:r>
              <a:rPr lang="en-US" dirty="0"/>
              <a:t>tried to get him to say to the workers </a:t>
            </a:r>
            <a:r>
              <a:rPr lang="en-US" dirty="0" smtClean="0"/>
              <a:t>there assembled </a:t>
            </a:r>
            <a:r>
              <a:rPr lang="en-US" dirty="0"/>
              <a:t>just what he had said to </a:t>
            </a:r>
            <a:r>
              <a:rPr lang="en-US" dirty="0" smtClean="0"/>
              <a:t>me, assuring</a:t>
            </a:r>
            <a:r>
              <a:rPr lang="en-US" dirty="0"/>
              <a:t> </a:t>
            </a:r>
            <a:r>
              <a:rPr lang="en-US" dirty="0" smtClean="0"/>
              <a:t>him </a:t>
            </a:r>
            <a:r>
              <a:rPr lang="en-US" dirty="0"/>
              <a:t>that they would be glad to forgive all and </a:t>
            </a:r>
            <a:r>
              <a:rPr lang="en-US" dirty="0" smtClean="0"/>
              <a:t>to take </a:t>
            </a:r>
            <a:r>
              <a:rPr lang="en-US" dirty="0"/>
              <a:t>him back in full confidence. I never </a:t>
            </a:r>
            <a:r>
              <a:rPr lang="en-US" dirty="0" smtClean="0"/>
              <a:t>heard anyone </a:t>
            </a:r>
            <a:r>
              <a:rPr lang="en-US" dirty="0"/>
              <a:t>weep and moan in such deep </a:t>
            </a:r>
            <a:r>
              <a:rPr lang="en-US" dirty="0" smtClean="0"/>
              <a:t>contrition as </a:t>
            </a:r>
            <a:r>
              <a:rPr lang="en-US" dirty="0"/>
              <a:t>did that once leading light in our message. </a:t>
            </a:r>
            <a:r>
              <a:rPr lang="en-US" dirty="0" smtClean="0"/>
              <a:t>It was </a:t>
            </a:r>
            <a:r>
              <a:rPr lang="en-US" dirty="0"/>
              <a:t>heartbreaking even to hear him. He said </a:t>
            </a:r>
            <a:r>
              <a:rPr lang="en-US" dirty="0" smtClean="0"/>
              <a:t>he wished </a:t>
            </a:r>
            <a:r>
              <a:rPr lang="en-US" dirty="0"/>
              <a:t>he could come back to the fold as </a:t>
            </a:r>
            <a:r>
              <a:rPr lang="en-US" dirty="0" smtClean="0"/>
              <a:t>I suggested</a:t>
            </a:r>
            <a:r>
              <a:rPr lang="en-US" dirty="0"/>
              <a:t>. but after long. heartbreaking </a:t>
            </a:r>
            <a:r>
              <a:rPr lang="en-US" dirty="0" smtClean="0"/>
              <a:t>moans and </a:t>
            </a:r>
            <a:r>
              <a:rPr lang="en-US" dirty="0"/>
              <a:t>weeping, he said: "I would be glad to </a:t>
            </a:r>
            <a:r>
              <a:rPr lang="en-US" dirty="0" smtClean="0"/>
              <a:t>come back</a:t>
            </a:r>
            <a:r>
              <a:rPr lang="en-US" dirty="0"/>
              <a:t>, but I can't! It's too late! I am </a:t>
            </a:r>
            <a:r>
              <a:rPr lang="en-US" dirty="0" smtClean="0"/>
              <a:t>forever gone</a:t>
            </a:r>
            <a:r>
              <a:rPr lang="en-US" dirty="0"/>
              <a:t>! Gone!" As he wept on my shoulder, </a:t>
            </a:r>
            <a:r>
              <a:rPr lang="en-US" dirty="0" smtClean="0"/>
              <a:t>he thanked </a:t>
            </a:r>
            <a:r>
              <a:rPr lang="en-US" dirty="0"/>
              <a:t>me for all I had tried to do to save </a:t>
            </a:r>
            <a:r>
              <a:rPr lang="en-US" dirty="0" smtClean="0"/>
              <a:t>him from </a:t>
            </a:r>
            <a:r>
              <a:rPr lang="en-US" dirty="0"/>
              <a:t>that sad hour. He said. "D. W.. </a:t>
            </a:r>
            <a:r>
              <a:rPr lang="en-US" dirty="0" smtClean="0"/>
              <a:t>Whatever you </a:t>
            </a:r>
            <a:r>
              <a:rPr lang="en-US" dirty="0"/>
              <a:t>do. don't ever fight the message</a:t>
            </a:r>
            <a:r>
              <a:rPr lang="en-US" dirty="0" smtClean="0"/>
              <a:t>.“ This </a:t>
            </a:r>
            <a:r>
              <a:rPr lang="en-US" dirty="0"/>
              <a:t>is a brief statement of the downfall </a:t>
            </a:r>
            <a:r>
              <a:rPr lang="en-US" dirty="0" smtClean="0"/>
              <a:t>of one </a:t>
            </a:r>
            <a:r>
              <a:rPr lang="en-US" dirty="0"/>
              <a:t>of the leading men in our </a:t>
            </a:r>
            <a:r>
              <a:rPr lang="en-US" dirty="0" smtClean="0"/>
              <a:t>denominational</a:t>
            </a:r>
            <a:endParaRPr lang="en-US" dirty="0"/>
          </a:p>
          <a:p>
            <a:r>
              <a:rPr lang="en-US" dirty="0"/>
              <a:t>work, brought about through the </a:t>
            </a:r>
            <a:r>
              <a:rPr lang="en-US" dirty="0" smtClean="0"/>
              <a:t>gradual development </a:t>
            </a:r>
            <a:r>
              <a:rPr lang="en-US" dirty="0"/>
              <a:t>of a germ of self-exaltation</a:t>
            </a:r>
            <a:r>
              <a:rPr lang="en-US" dirty="0" smtClean="0"/>
              <a:t>. —</a:t>
            </a:r>
            <a:r>
              <a:rPr lang="en-US" dirty="0"/>
              <a:t>From the book "/ Remember, —</a:t>
            </a:r>
          </a:p>
          <a:p>
            <a:r>
              <a:rPr lang="en-US" dirty="0"/>
              <a:t>by D. W. Reavis. </a:t>
            </a:r>
          </a:p>
        </p:txBody>
      </p:sp>
    </p:spTree>
    <p:extLst>
      <p:ext uri="{BB962C8B-B14F-4D97-AF65-F5344CB8AC3E}">
        <p14:creationId xmlns:p14="http://schemas.microsoft.com/office/powerpoint/2010/main" val="576725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95800" cy="868363"/>
          </a:xfrm>
        </p:spPr>
        <p:txBody>
          <a:bodyPr/>
          <a:lstStyle/>
          <a:p>
            <a:r>
              <a:rPr lang="en-US" b="1" i="1" u="sng" dirty="0" smtClean="0">
                <a:solidFill>
                  <a:srgbClr val="FF0000"/>
                </a:solidFill>
              </a:rPr>
              <a:t>Delusive Vessel</a:t>
            </a:r>
            <a:endParaRPr lang="en-US" b="1" i="1" u="sng" dirty="0">
              <a:solidFill>
                <a:srgbClr val="FF0000"/>
              </a:solidFill>
            </a:endParaRPr>
          </a:p>
        </p:txBody>
      </p:sp>
      <p:sp>
        <p:nvSpPr>
          <p:cNvPr id="3" name="Content Placeholder 2"/>
          <p:cNvSpPr>
            <a:spLocks noGrp="1"/>
          </p:cNvSpPr>
          <p:nvPr>
            <p:ph sz="half" idx="1"/>
          </p:nvPr>
        </p:nvSpPr>
        <p:spPr>
          <a:xfrm>
            <a:off x="0" y="762000"/>
            <a:ext cx="4495800" cy="6096000"/>
          </a:xfrm>
        </p:spPr>
        <p:txBody>
          <a:bodyPr>
            <a:normAutofit fontScale="92500"/>
          </a:bodyPr>
          <a:lstStyle/>
          <a:p>
            <a:r>
              <a:rPr lang="en-US" dirty="0"/>
              <a:t>a ghost.</a:t>
            </a:r>
          </a:p>
          <a:p>
            <a:r>
              <a:rPr lang="en-US" dirty="0"/>
              <a:t>"a phantom who haunts lonely roads"</a:t>
            </a:r>
          </a:p>
          <a:p>
            <a:r>
              <a:rPr lang="en-US" dirty="0"/>
              <a:t>synonyms:	ghost, apparition, spirit, specter, wraith, shadow; More</a:t>
            </a:r>
          </a:p>
          <a:p>
            <a:r>
              <a:rPr lang="en-US" dirty="0"/>
              <a:t>a figment of the imagination.</a:t>
            </a:r>
          </a:p>
          <a:p>
            <a:r>
              <a:rPr lang="en-US" dirty="0"/>
              <a:t>"he tried to clear the phantoms from his head and grasp reality"</a:t>
            </a:r>
          </a:p>
          <a:p>
            <a:r>
              <a:rPr lang="en-US" dirty="0"/>
              <a:t>synonyms:	figment of the imagination, delusion, hallucination, illusion, chimera, vision, fantasy, </a:t>
            </a:r>
          </a:p>
        </p:txBody>
      </p:sp>
      <p:pic>
        <p:nvPicPr>
          <p:cNvPr id="5" name="Content Placeholder 4"/>
          <p:cNvPicPr>
            <a:picLocks noGrp="1" noChangeAspect="1"/>
          </p:cNvPicPr>
          <p:nvPr>
            <p:ph sz="half" idx="2"/>
          </p:nvPr>
        </p:nvPicPr>
        <p:blipFill>
          <a:blip r:embed="rId2"/>
          <a:stretch>
            <a:fillRect/>
          </a:stretch>
        </p:blipFill>
        <p:spPr>
          <a:xfrm>
            <a:off x="4495800" y="0"/>
            <a:ext cx="4648200" cy="6858000"/>
          </a:xfrm>
          <a:prstGeom prst="rect">
            <a:avLst/>
          </a:prstGeom>
        </p:spPr>
      </p:pic>
    </p:spTree>
    <p:extLst>
      <p:ext uri="{BB962C8B-B14F-4D97-AF65-F5344CB8AC3E}">
        <p14:creationId xmlns:p14="http://schemas.microsoft.com/office/powerpoint/2010/main" val="3080068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FF0000"/>
                </a:solidFill>
                <a:latin typeface="Algerian" panose="04020705040A02060702" pitchFamily="82" charset="0"/>
              </a:rPr>
              <a:t>The Phantom Ship</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85800"/>
            <a:ext cx="9144000" cy="6172200"/>
          </a:xfrm>
        </p:spPr>
        <p:txBody>
          <a:bodyPr>
            <a:noAutofit/>
          </a:bodyPr>
          <a:lstStyle/>
          <a:p>
            <a:r>
              <a:rPr lang="en-US" sz="2400" dirty="0" smtClean="0"/>
              <a:t>“Dear </a:t>
            </a:r>
            <a:r>
              <a:rPr lang="en-US" sz="2400" dirty="0"/>
              <a:t>Brother M: I had an impressive dream last night. I thought </a:t>
            </a:r>
            <a:r>
              <a:rPr lang="en-US" sz="2400" dirty="0" smtClean="0"/>
              <a:t>that you </a:t>
            </a:r>
            <a:r>
              <a:rPr lang="en-US" sz="2400" dirty="0"/>
              <a:t>were on a strong vessel, sailing on very rough waters. Sometimes </a:t>
            </a:r>
            <a:r>
              <a:rPr lang="en-US" sz="2400" dirty="0" smtClean="0"/>
              <a:t>the waves </a:t>
            </a:r>
            <a:r>
              <a:rPr lang="en-US" sz="2400" dirty="0"/>
              <a:t>beat over the top, and you were drenched with water. You said: “</a:t>
            </a:r>
            <a:r>
              <a:rPr lang="en-US" sz="2400" dirty="0" smtClean="0"/>
              <a:t>I shall </a:t>
            </a:r>
            <a:r>
              <a:rPr lang="en-US" sz="2400" dirty="0"/>
              <a:t>get off; this vessel is going down.” “No,” said one who appeared </a:t>
            </a:r>
            <a:r>
              <a:rPr lang="en-US" sz="2400" dirty="0" smtClean="0"/>
              <a:t>to be </a:t>
            </a:r>
            <a:r>
              <a:rPr lang="en-US" sz="2400" dirty="0"/>
              <a:t>the captain, “this vessel sails into the harbor. She will never go down</a:t>
            </a:r>
            <a:r>
              <a:rPr lang="en-US" sz="2400" dirty="0" smtClean="0"/>
              <a:t>.” But </a:t>
            </a:r>
            <a:r>
              <a:rPr lang="en-US" sz="2400" dirty="0"/>
              <a:t>you answered: “I shall be washed overboard. As I am neither </a:t>
            </a:r>
            <a:r>
              <a:rPr lang="en-US" sz="2400" dirty="0" smtClean="0"/>
              <a:t>captain or </a:t>
            </a:r>
            <a:r>
              <a:rPr lang="en-US" sz="2400" dirty="0"/>
              <a:t>mate, who cares? I shall </a:t>
            </a:r>
            <a:r>
              <a:rPr lang="en-US" sz="2400" dirty="0" smtClean="0"/>
              <a:t>take my </a:t>
            </a:r>
            <a:r>
              <a:rPr lang="en-US" sz="2400" dirty="0"/>
              <a:t>chances on that vessel you see yonder.” Said the captain: “I </a:t>
            </a:r>
            <a:r>
              <a:rPr lang="en-US" sz="2400" dirty="0" smtClean="0"/>
              <a:t>shall not </a:t>
            </a:r>
            <a:r>
              <a:rPr lang="en-US" sz="2400" dirty="0"/>
              <a:t>let you go there, for I know that vessel will strike the rocks </a:t>
            </a:r>
            <a:r>
              <a:rPr lang="en-US" sz="2400" dirty="0" smtClean="0"/>
              <a:t>before she </a:t>
            </a:r>
            <a:r>
              <a:rPr lang="en-US" sz="2400" dirty="0"/>
              <a:t>reaches the harbor.” You straightened yourself up, and said with </a:t>
            </a:r>
            <a:r>
              <a:rPr lang="en-US" sz="2400" dirty="0" smtClean="0"/>
              <a:t>great positiveness</a:t>
            </a:r>
            <a:r>
              <a:rPr lang="en-US" sz="2400" dirty="0"/>
              <a:t>: “This vessel will become a wreck; I can see it just as plain </a:t>
            </a:r>
            <a:r>
              <a:rPr lang="en-US" sz="2400" dirty="0" smtClean="0"/>
              <a:t>as can </a:t>
            </a:r>
            <a:r>
              <a:rPr lang="en-US" sz="2400" dirty="0"/>
              <a:t>be.” The captain looked upon you with piercing eye, and said firmly</a:t>
            </a:r>
            <a:r>
              <a:rPr lang="en-US" sz="2400" dirty="0" smtClean="0"/>
              <a:t>: “</a:t>
            </a:r>
            <a:r>
              <a:rPr lang="en-US" sz="2400" dirty="0"/>
              <a:t>I shall not permit you to lose your life by taking that boat. The </a:t>
            </a:r>
            <a:r>
              <a:rPr lang="en-US" sz="2400" dirty="0" smtClean="0"/>
              <a:t>timbers of </a:t>
            </a:r>
            <a:r>
              <a:rPr lang="en-US" sz="2400" dirty="0"/>
              <a:t>her framework are worm-eaten, and she is a deceptive craft. If you </a:t>
            </a:r>
            <a:r>
              <a:rPr lang="en-US" sz="2400" dirty="0" smtClean="0"/>
              <a:t>had more </a:t>
            </a:r>
            <a:r>
              <a:rPr lang="en-US" sz="2400" dirty="0"/>
              <a:t>knowledge you could discern between the spurious and the </a:t>
            </a:r>
            <a:r>
              <a:rPr lang="en-US" sz="2400" dirty="0" smtClean="0"/>
              <a:t>genuine, the </a:t>
            </a:r>
            <a:r>
              <a:rPr lang="en-US" sz="2400" dirty="0"/>
              <a:t>holy and that appointed to utter ruin</a:t>
            </a:r>
            <a:r>
              <a:rPr lang="en-US" sz="2400" dirty="0" smtClean="0"/>
              <a:t>.”</a:t>
            </a:r>
            <a:endParaRPr lang="en-US" sz="2400" dirty="0"/>
          </a:p>
        </p:txBody>
      </p:sp>
    </p:spTree>
    <p:extLst>
      <p:ext uri="{BB962C8B-B14F-4D97-AF65-F5344CB8AC3E}">
        <p14:creationId xmlns:p14="http://schemas.microsoft.com/office/powerpoint/2010/main" val="1208387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0070C0"/>
                </a:solidFill>
              </a:rPr>
              <a:t>Do Not Leave the Message!</a:t>
            </a:r>
            <a:endParaRPr lang="en-US" b="1" i="1" u="sng" dirty="0">
              <a:solidFill>
                <a:srgbClr val="0070C0"/>
              </a:solidFill>
            </a:endParaRPr>
          </a:p>
        </p:txBody>
      </p:sp>
      <p:sp>
        <p:nvSpPr>
          <p:cNvPr id="3" name="Content Placeholder 2"/>
          <p:cNvSpPr>
            <a:spLocks noGrp="1"/>
          </p:cNvSpPr>
          <p:nvPr>
            <p:ph idx="1"/>
          </p:nvPr>
        </p:nvSpPr>
        <p:spPr>
          <a:xfrm>
            <a:off x="0" y="685800"/>
            <a:ext cx="9144000" cy="6172200"/>
          </a:xfrm>
        </p:spPr>
        <p:txBody>
          <a:bodyPr>
            <a:normAutofit fontScale="62500" lnSpcReduction="20000"/>
          </a:bodyPr>
          <a:lstStyle/>
          <a:p>
            <a:pPr marL="0" indent="0">
              <a:buNone/>
            </a:pPr>
            <a:r>
              <a:rPr lang="en-US" sz="3700" dirty="0" smtClean="0"/>
              <a:t>       I </a:t>
            </a:r>
            <a:r>
              <a:rPr lang="en-US" sz="3700" dirty="0"/>
              <a:t>awoke, but it is this dream that leads me to write to you. I </a:t>
            </a:r>
            <a:r>
              <a:rPr lang="en-US" sz="3700" dirty="0" smtClean="0"/>
              <a:t>was feeling </a:t>
            </a:r>
            <a:r>
              <a:rPr lang="en-US" sz="3700" dirty="0"/>
              <a:t>deeply over some of these things when a letter came, saying </a:t>
            </a:r>
            <a:r>
              <a:rPr lang="en-US" sz="3700" dirty="0" smtClean="0"/>
              <a:t>that you </a:t>
            </a:r>
            <a:r>
              <a:rPr lang="en-US" sz="3700" dirty="0"/>
              <a:t>were “under great temptation and trial.” What is it, Brother M? </a:t>
            </a:r>
            <a:r>
              <a:rPr lang="en-US" sz="3700" dirty="0" smtClean="0"/>
              <a:t>Is Satan </a:t>
            </a:r>
            <a:r>
              <a:rPr lang="en-US" sz="3700" dirty="0"/>
              <a:t>tempting you again? Is God permitting you to be brought to </a:t>
            </a:r>
            <a:r>
              <a:rPr lang="en-US" sz="3700" dirty="0" smtClean="0"/>
              <a:t>the same </a:t>
            </a:r>
            <a:r>
              <a:rPr lang="en-US" sz="3700" dirty="0"/>
              <a:t>place where you have failed before? Will you now let unbelief </a:t>
            </a:r>
            <a:r>
              <a:rPr lang="en-US" sz="3700" dirty="0" smtClean="0"/>
              <a:t>take possession </a:t>
            </a:r>
            <a:r>
              <a:rPr lang="en-US" sz="3700" dirty="0"/>
              <a:t>of your soul? Will you fail every time, as did the children </a:t>
            </a:r>
            <a:r>
              <a:rPr lang="en-US" sz="3700" dirty="0" smtClean="0"/>
              <a:t>of Israel</a:t>
            </a:r>
            <a:r>
              <a:rPr lang="en-US" sz="3700" dirty="0"/>
              <a:t>? God help you to resist the devil and to come forth stronger </a:t>
            </a:r>
            <a:r>
              <a:rPr lang="en-US" sz="3700" dirty="0" smtClean="0"/>
              <a:t>from every </a:t>
            </a:r>
            <a:r>
              <a:rPr lang="en-US" sz="3700" dirty="0"/>
              <a:t>trial of your </a:t>
            </a:r>
            <a:r>
              <a:rPr lang="en-US" sz="3700" dirty="0" smtClean="0"/>
              <a:t>faith! Be </a:t>
            </a:r>
            <a:r>
              <a:rPr lang="en-US" sz="3700" dirty="0"/>
              <a:t>careful how you move. Make straight paths for your feet. </a:t>
            </a:r>
            <a:r>
              <a:rPr lang="en-US" sz="3700" dirty="0" smtClean="0"/>
              <a:t>Close the </a:t>
            </a:r>
            <a:r>
              <a:rPr lang="en-US" sz="3700" dirty="0"/>
              <a:t>door to unbelief and make God your strength. If perplexed, hold </a:t>
            </a:r>
            <a:r>
              <a:rPr lang="en-US" sz="3700" dirty="0" smtClean="0"/>
              <a:t>still; make </a:t>
            </a:r>
            <a:r>
              <a:rPr lang="en-US" sz="3700" dirty="0"/>
              <a:t>no move in the dark. I am deeply concerned for your soul. </a:t>
            </a:r>
            <a:r>
              <a:rPr lang="en-US" sz="3700" dirty="0" smtClean="0"/>
              <a:t>This may </a:t>
            </a:r>
            <a:r>
              <a:rPr lang="en-US" sz="3700" dirty="0"/>
              <a:t>be the last trial that God will grant you. Advance not one step in </a:t>
            </a:r>
            <a:r>
              <a:rPr lang="en-US" sz="3700" dirty="0" smtClean="0"/>
              <a:t>the downward </a:t>
            </a:r>
            <a:r>
              <a:rPr lang="en-US" sz="3700" dirty="0"/>
              <a:t>road to perdition. Wait, and God will help you. Be patient, </a:t>
            </a:r>
            <a:r>
              <a:rPr lang="en-US" sz="3700" dirty="0" smtClean="0"/>
              <a:t>and the </a:t>
            </a:r>
            <a:r>
              <a:rPr lang="en-US" sz="3700" dirty="0"/>
              <a:t>clear light will appear. If you yield to impressions you will lose </a:t>
            </a:r>
            <a:r>
              <a:rPr lang="en-US" sz="3700" dirty="0" smtClean="0"/>
              <a:t>your soul</a:t>
            </a:r>
            <a:r>
              <a:rPr lang="en-US" sz="3700" dirty="0"/>
              <a:t>, and the soul is of great value with </a:t>
            </a:r>
            <a:r>
              <a:rPr lang="en-US" sz="3700" dirty="0" smtClean="0"/>
              <a:t>God. I </a:t>
            </a:r>
            <a:r>
              <a:rPr lang="en-US" sz="3700" dirty="0"/>
              <a:t>have been writing upon the first volume of Great Controversy, and </a:t>
            </a:r>
            <a:r>
              <a:rPr lang="en-US" sz="3700" dirty="0" smtClean="0"/>
              <a:t>it makes </a:t>
            </a:r>
            <a:r>
              <a:rPr lang="en-US" sz="3700" dirty="0"/>
              <a:t>me feel very solemn as I review these important </a:t>
            </a:r>
            <a:r>
              <a:rPr lang="en-US" sz="3700" dirty="0" smtClean="0"/>
              <a:t>subjects—creation and </a:t>
            </a:r>
            <a:r>
              <a:rPr lang="en-US" sz="3700" dirty="0"/>
              <a:t>the events from the fall of Satan to the fall of Adam. The Lord </a:t>
            </a:r>
            <a:r>
              <a:rPr lang="en-US" sz="3700" dirty="0" smtClean="0"/>
              <a:t>seems very </a:t>
            </a:r>
            <a:r>
              <a:rPr lang="en-US" sz="3700" dirty="0"/>
              <a:t>near me as I write, and I am deeply moved as I contemplate </a:t>
            </a:r>
            <a:r>
              <a:rPr lang="en-US" sz="3700" dirty="0" smtClean="0"/>
              <a:t>this Controversy.”  5 Testimonies, pgs. 570, 571</a:t>
            </a:r>
            <a:endParaRPr lang="en-US" sz="3700" dirty="0"/>
          </a:p>
          <a:p>
            <a:endParaRPr lang="en-US" dirty="0"/>
          </a:p>
        </p:txBody>
      </p:sp>
    </p:spTree>
    <p:extLst>
      <p:ext uri="{BB962C8B-B14F-4D97-AF65-F5344CB8AC3E}">
        <p14:creationId xmlns:p14="http://schemas.microsoft.com/office/powerpoint/2010/main" val="93759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a:solidFill>
                  <a:srgbClr val="FF0000"/>
                </a:solidFill>
              </a:rPr>
              <a:t>It's too late! I am forever gone! </a:t>
            </a:r>
          </a:p>
        </p:txBody>
      </p:sp>
      <p:pic>
        <p:nvPicPr>
          <p:cNvPr id="5" name="Content Placeholder 4"/>
          <p:cNvPicPr>
            <a:picLocks noGrp="1" noChangeAspect="1"/>
          </p:cNvPicPr>
          <p:nvPr>
            <p:ph sz="half" idx="1"/>
          </p:nvPr>
        </p:nvPicPr>
        <p:blipFill>
          <a:blip r:embed="rId2"/>
          <a:stretch>
            <a:fillRect/>
          </a:stretch>
        </p:blipFill>
        <p:spPr>
          <a:xfrm>
            <a:off x="0" y="762000"/>
            <a:ext cx="4648200" cy="6096000"/>
          </a:xfrm>
          <a:prstGeom prst="rect">
            <a:avLst/>
          </a:prstGeom>
        </p:spPr>
      </p:pic>
      <p:sp>
        <p:nvSpPr>
          <p:cNvPr id="4" name="Content Placeholder 3"/>
          <p:cNvSpPr>
            <a:spLocks noGrp="1"/>
          </p:cNvSpPr>
          <p:nvPr>
            <p:ph sz="half" idx="2"/>
          </p:nvPr>
        </p:nvSpPr>
        <p:spPr>
          <a:xfrm>
            <a:off x="4648200" y="762000"/>
            <a:ext cx="4495800" cy="6096000"/>
          </a:xfrm>
        </p:spPr>
        <p:txBody>
          <a:bodyPr/>
          <a:lstStyle/>
          <a:p>
            <a:r>
              <a:rPr lang="en-US" dirty="0" smtClean="0"/>
              <a:t>Dudley Canright spent the last 32 years of his life attacking the SOP and the great truths of Adventism.  The woman he hated so much, Dudley declared to be a noble, Christian woman.  Dudley Canright will one day rise at the end of the 1,000 years. He had everything in his hands and let it slip through </a:t>
            </a:r>
            <a:r>
              <a:rPr lang="en-US" smtClean="0"/>
              <a:t>his fingers! </a:t>
            </a:r>
            <a:endParaRPr lang="en-US" dirty="0"/>
          </a:p>
        </p:txBody>
      </p:sp>
    </p:spTree>
    <p:extLst>
      <p:ext uri="{BB962C8B-B14F-4D97-AF65-F5344CB8AC3E}">
        <p14:creationId xmlns:p14="http://schemas.microsoft.com/office/powerpoint/2010/main" val="238925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FF0000"/>
                </a:solidFill>
              </a:rPr>
              <a:t>Testimony to the Canright’s </a:t>
            </a:r>
            <a:endParaRPr lang="en-US" b="1" i="1"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25000" lnSpcReduction="20000"/>
          </a:bodyPr>
          <a:lstStyle/>
          <a:p>
            <a:r>
              <a:rPr lang="en-US" sz="9600" dirty="0" smtClean="0"/>
              <a:t>Testimonies, volume 3, pgs. 304-329, written in 1873 August</a:t>
            </a:r>
          </a:p>
          <a:p>
            <a:pPr marL="0" indent="0">
              <a:buNone/>
            </a:pPr>
            <a:r>
              <a:rPr lang="en-US" sz="9600" dirty="0" smtClean="0"/>
              <a:t>         “I was pointed back to your past life. I saw that from a child you have been </a:t>
            </a:r>
            <a:r>
              <a:rPr lang="en-US" sz="9600" b="1" i="1" u="sng" dirty="0" smtClean="0"/>
              <a:t>self-confident, headstrong, and self willed, and have followed your own mind. You have an independent spirit, and it has been very difficult for you to yield to anyone</a:t>
            </a:r>
            <a:r>
              <a:rPr lang="en-US" sz="9600" dirty="0" smtClean="0"/>
              <a:t>. When it was your duty to yield your way and your wishes to others, you would carry matters out in your own rash way. You have felt that you were fully competent to think and act for yourself independently. The truth of God has been accepted and loved by you and has done much for you, but it has not wrought all that transformation necessary for the perfection of Christian character. When you first started out to labor in the cause of God you felt more humble and were willing to be advised and counseled. But as you began to be successful in a degree, </a:t>
            </a:r>
            <a:r>
              <a:rPr lang="en-US" sz="9600" b="1" i="1" u="sng" dirty="0" smtClean="0"/>
              <a:t>your self-confidence increased, and you were less humble and became more independent. </a:t>
            </a:r>
            <a:r>
              <a:rPr lang="en-US" sz="9600" dirty="0" smtClean="0"/>
              <a:t>As you looked at the work of Brother and Sister White you thought that you could see where you could have done better than they. Feelings have been cherished in your heart against them. You were naturally skeptical, infidel, in your feelings. As you have seen their work, and heard the reproofs given to those who were wrong, you have questioned how you would bear such plain testimony.”  pg. 305</a:t>
            </a:r>
            <a:endParaRPr lang="en-US" sz="9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007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i="1" u="sng" dirty="0" smtClean="0">
                <a:solidFill>
                  <a:srgbClr val="0070C0"/>
                </a:solidFill>
                <a:latin typeface="Algerian" panose="04020705040A02060702" pitchFamily="82" charset="0"/>
              </a:rPr>
              <a:t>Self Exaltation!</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762000"/>
            <a:ext cx="4648200" cy="6096000"/>
          </a:xfrm>
        </p:spPr>
        <p:txBody>
          <a:bodyPr>
            <a:noAutofit/>
          </a:bodyPr>
          <a:lstStyle/>
          <a:p>
            <a:r>
              <a:rPr lang="en-US" sz="3000" dirty="0" smtClean="0"/>
              <a:t>How utterly prophetic and insightful.  Canright’s self confidence and desire for self exaltation was what ultimately took him done.  He wanted to be the top dog and wanted people to so appreciate his abilities.  He felt it was the Advent message that got in the way of him becoming famous!  Wow!!!</a:t>
            </a:r>
            <a:endParaRPr lang="en-US" sz="3000" dirty="0"/>
          </a:p>
        </p:txBody>
      </p:sp>
      <p:pic>
        <p:nvPicPr>
          <p:cNvPr id="5" name="Content Placeholder 4"/>
          <p:cNvPicPr>
            <a:picLocks noGrp="1" noChangeAspect="1"/>
          </p:cNvPicPr>
          <p:nvPr>
            <p:ph sz="half" idx="2"/>
          </p:nvPr>
        </p:nvPicPr>
        <p:blipFill>
          <a:blip r:embed="rId2"/>
          <a:stretch>
            <a:fillRect/>
          </a:stretch>
        </p:blipFill>
        <p:spPr>
          <a:xfrm>
            <a:off x="4572000" y="762000"/>
            <a:ext cx="4572000" cy="6096000"/>
          </a:xfrm>
          <a:prstGeom prst="rect">
            <a:avLst/>
          </a:prstGeom>
        </p:spPr>
      </p:pic>
    </p:spTree>
    <p:extLst>
      <p:ext uri="{BB962C8B-B14F-4D97-AF65-F5344CB8AC3E}">
        <p14:creationId xmlns:p14="http://schemas.microsoft.com/office/powerpoint/2010/main" val="3623379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r>
              <a:rPr lang="en-US" b="1" i="1" u="sng" dirty="0" smtClean="0">
                <a:solidFill>
                  <a:srgbClr val="C00000"/>
                </a:solidFill>
              </a:rPr>
              <a:t>Humble Yourself in the Sight of the Lord!</a:t>
            </a:r>
            <a:endParaRPr lang="en-US" b="1" i="1"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sz="3400" dirty="0" smtClean="0"/>
              <a:t>“…You </a:t>
            </a:r>
            <a:r>
              <a:rPr lang="en-US" sz="3400" dirty="0"/>
              <a:t>decided that you could not receive it, and began to brace yourself against the manner of their laboring, and thus opened a door in your heart for suspicion, doubt, and jealousy of them and their </a:t>
            </a:r>
            <a:r>
              <a:rPr lang="en-US" sz="3400" dirty="0" smtClean="0"/>
              <a:t>work. I was shown that you are in danger of getting above the simplicity of the work and of placing yourself upon the pinnacle. You feel that you need no reproof and counsel, and the language of your heart is: "I am capable of judging, discriminating, and determining between right and wrong. I will not have my rights infringed upon. No one shall dictate to me. I am capable of forming my own plans of action. I am as good as anybody. God is with me and gives me success in my efforts. Who has authority to interfere with me?" These words I heard you utter, as your case was passing before me in vision, not to any person, but as if in conversation with yourself. My attending angel repeated these words, as he pointed to you both: "Except ye be converted, and become as little children, ye shall not enter into the kingdom of heaven. Whosoever shall humble himself as this little child, the same is greatest in the kingdom of heaven."  306,307</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b="1" i="1" u="sng" dirty="0" smtClean="0">
                <a:solidFill>
                  <a:srgbClr val="7030A0"/>
                </a:solidFill>
                <a:latin typeface="Algerian" panose="04020705040A02060702" pitchFamily="82" charset="0"/>
              </a:rPr>
              <a:t>Help in the Light Things</a:t>
            </a:r>
            <a:endParaRPr lang="en-US" b="1" i="1" u="sng" dirty="0">
              <a:solidFill>
                <a:srgbClr val="7030A0"/>
              </a:solidFill>
              <a:latin typeface="Algerian" panose="04020705040A02060702" pitchFamily="82" charset="0"/>
            </a:endParaRPr>
          </a:p>
        </p:txBody>
      </p:sp>
      <p:sp>
        <p:nvSpPr>
          <p:cNvPr id="3" name="Content Placeholder 2"/>
          <p:cNvSpPr>
            <a:spLocks noGrp="1"/>
          </p:cNvSpPr>
          <p:nvPr>
            <p:ph idx="1"/>
          </p:nvPr>
        </p:nvSpPr>
        <p:spPr>
          <a:xfrm>
            <a:off x="0" y="762000"/>
            <a:ext cx="9144000" cy="6096000"/>
          </a:xfrm>
        </p:spPr>
        <p:txBody>
          <a:bodyPr>
            <a:normAutofit fontScale="70000" lnSpcReduction="20000"/>
          </a:bodyPr>
          <a:lstStyle/>
          <a:p>
            <a:r>
              <a:rPr lang="en-US" sz="3400" dirty="0" smtClean="0"/>
              <a:t>“…Brother A, </a:t>
            </a:r>
            <a:r>
              <a:rPr lang="en-US" sz="3400" b="1" i="1" u="sng" dirty="0" smtClean="0"/>
              <a:t>you have considered that your work was of too great importance for you to come down to engage in household duties. You have not a love for these requirements. You neglected them in your younger days. But these small duties which you neglect are essential to the formation of a well developed character. </a:t>
            </a:r>
            <a:r>
              <a:rPr lang="en-US" sz="3400" dirty="0" smtClean="0"/>
              <a:t>I have been shown that our ministers generally are deficient in making themselves useful in the families where they are entertained. Some devote their minds to study because they love this employment. They do not feel that it is a duty which God enjoins upon ministers to make themselves a blessing in the families which they visit, but many give their minds to books and shut themselves away from the family and do not converse with them upon the subjects of truth. The religious interests in the family are scarcely mentioned. This is all wrong. Ministers who have not the burden and care of the publishing interest upon them, and who have not the perplexities and numerous cares of all the churches, should not feel that their labor is excessively hard. </a:t>
            </a:r>
            <a:r>
              <a:rPr lang="en-US" sz="3400" b="1" i="1" u="sng" dirty="0" smtClean="0"/>
              <a:t>They should feel the deepest interest in the families they visit; they should not feel that they are to be petted and waited upon while they give nothing in return.”  </a:t>
            </a:r>
            <a:r>
              <a:rPr lang="en-US" sz="3400" dirty="0" smtClean="0"/>
              <a:t>pg. 308</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C00000"/>
                </a:solidFill>
                <a:latin typeface="Algerian" panose="04020705040A02060702" pitchFamily="82" charset="0"/>
              </a:rPr>
              <a:t>Only the Wife’s Job????</a:t>
            </a:r>
            <a:endParaRPr lang="en-US" b="1" i="1" u="sng" dirty="0">
              <a:solidFill>
                <a:srgbClr val="C0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85800"/>
            <a:ext cx="4648200" cy="6172200"/>
          </a:xfrm>
          <a:prstGeom prst="rect">
            <a:avLst/>
          </a:prstGeom>
        </p:spPr>
      </p:pic>
      <p:sp>
        <p:nvSpPr>
          <p:cNvPr id="4" name="Content Placeholder 3"/>
          <p:cNvSpPr>
            <a:spLocks noGrp="1"/>
          </p:cNvSpPr>
          <p:nvPr>
            <p:ph sz="half" idx="2"/>
          </p:nvPr>
        </p:nvSpPr>
        <p:spPr>
          <a:xfrm>
            <a:off x="4648200" y="533400"/>
            <a:ext cx="4495800" cy="6324600"/>
          </a:xfrm>
        </p:spPr>
        <p:txBody>
          <a:bodyPr>
            <a:noAutofit/>
          </a:bodyPr>
          <a:lstStyle/>
          <a:p>
            <a:r>
              <a:rPr lang="en-US" sz="3200" dirty="0" smtClean="0"/>
              <a:t>Doing dishes, vacuuming, taking out the trash; all the little duties that need to be done around the house are very important in the development of character.  A neglect of these duties versus a hearty willingness to do them goes a long way in the development of character!!!</a:t>
            </a:r>
            <a:endParaRPr lang="en-US" sz="3200" dirty="0"/>
          </a:p>
        </p:txBody>
      </p:sp>
    </p:spTree>
    <p:extLst>
      <p:ext uri="{BB962C8B-B14F-4D97-AF65-F5344CB8AC3E}">
        <p14:creationId xmlns:p14="http://schemas.microsoft.com/office/powerpoint/2010/main" val="389144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i="1" u="sng" dirty="0" smtClean="0">
                <a:solidFill>
                  <a:srgbClr val="FF0000"/>
                </a:solidFill>
                <a:latin typeface="Algerian" panose="04020705040A02060702" pitchFamily="82" charset="0"/>
              </a:rPr>
              <a:t>Take Care of Health</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85800"/>
            <a:ext cx="9144000" cy="6172200"/>
          </a:xfrm>
        </p:spPr>
        <p:txBody>
          <a:bodyPr>
            <a:normAutofit fontScale="70000" lnSpcReduction="20000"/>
          </a:bodyPr>
          <a:lstStyle/>
          <a:p>
            <a:r>
              <a:rPr lang="en-US" dirty="0" smtClean="0"/>
              <a:t>“Brother A, you have ability to present the truth to others. You have an investigative mind; but there are serious defects in your character, which I have mentioned and which must be overcome. </a:t>
            </a:r>
            <a:r>
              <a:rPr lang="en-US" b="1" i="1" u="sng" dirty="0" smtClean="0"/>
              <a:t>You neglect many of the little courtesies of life because you think so much of yourself that you do not realize that these little attentions are required of you. God would not have you burden others while you neglect to see and do the things that someone must do. It does not detract from the dignity of a gospel minister to bring in wood and water when needed or to exercise by doing necessary work in the family where he is </a:t>
            </a:r>
            <a:r>
              <a:rPr lang="en-US" b="1" i="1" u="sng" dirty="0" smtClean="0"/>
              <a:t>entertained….</a:t>
            </a:r>
            <a:r>
              <a:rPr lang="en-US" dirty="0" smtClean="0"/>
              <a:t> </a:t>
            </a:r>
            <a:r>
              <a:rPr lang="en-US" b="1" i="1" u="sng" dirty="0" smtClean="0"/>
              <a:t>Some of our ministers do not have an amount of physical exercise proportionate to the taxation of the mind. As the result they are suffering from debility. There is no good reason why the health of ministers who have to perform only the ordinary duties devolving upon the minister should fail. Their minds are not constantly burdened with perplexing cares and heavy responsibilities in regard to the important institutions among us.</a:t>
            </a:r>
            <a:r>
              <a:rPr lang="en-US" dirty="0" smtClean="0"/>
              <a:t> I saw that there is no real reason why they should fail in this important period of the cause and work if they will pay due regard to the light that God has given them in regard to how to labor and how to exercise, and will give proper attention to their diet.”  309</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274638"/>
            <a:ext cx="4038600" cy="1143000"/>
          </a:xfrm>
        </p:spPr>
        <p:txBody>
          <a:bodyPr/>
          <a:lstStyle/>
          <a:p>
            <a:endParaRPr lang="en-US" dirty="0"/>
          </a:p>
        </p:txBody>
      </p:sp>
      <p:sp>
        <p:nvSpPr>
          <p:cNvPr id="3" name="Content Placeholder 2"/>
          <p:cNvSpPr>
            <a:spLocks noGrp="1"/>
          </p:cNvSpPr>
          <p:nvPr>
            <p:ph sz="half" idx="1"/>
          </p:nvPr>
        </p:nvSpPr>
        <p:spPr>
          <a:xfrm>
            <a:off x="0" y="0"/>
            <a:ext cx="4495800" cy="6858000"/>
          </a:xfrm>
        </p:spPr>
        <p:txBody>
          <a:bodyPr>
            <a:normAutofit fontScale="92500" lnSpcReduction="20000"/>
          </a:bodyPr>
          <a:lstStyle/>
          <a:p>
            <a:r>
              <a:rPr lang="en-US" dirty="0" smtClean="0"/>
              <a:t>“Know </a:t>
            </a:r>
            <a:r>
              <a:rPr lang="en-US" dirty="0"/>
              <a:t>ye not that they which run in a race run all, but one receiveth the prize? So run, that ye may obtain</a:t>
            </a:r>
            <a:r>
              <a:rPr lang="en-US" dirty="0" smtClean="0"/>
              <a:t>.  </a:t>
            </a:r>
            <a:r>
              <a:rPr lang="en-US" dirty="0"/>
              <a:t>And every man that striveth for the mastery is temperate in all things. Now they do it to obtain a corruptible crown; but we an </a:t>
            </a:r>
            <a:r>
              <a:rPr lang="en-US" dirty="0" smtClean="0"/>
              <a:t>incorruptible. I </a:t>
            </a:r>
            <a:r>
              <a:rPr lang="en-US" dirty="0"/>
              <a:t>therefore so run, not as uncertainly; so fight I, not as one that beateth the air</a:t>
            </a:r>
            <a:r>
              <a:rPr lang="en-US" dirty="0" smtClean="0"/>
              <a:t>:  </a:t>
            </a:r>
            <a:r>
              <a:rPr lang="en-US" dirty="0"/>
              <a:t>But I keep under my body, and bring it into subjection: lest that by any means, when I have preached to others, I myself should be a castaway</a:t>
            </a:r>
            <a:r>
              <a:rPr lang="en-US" dirty="0" smtClean="0"/>
              <a:t>.”  1 Corinthians 9:24-27</a:t>
            </a:r>
            <a:endParaRPr lang="en-US" dirty="0"/>
          </a:p>
        </p:txBody>
      </p:sp>
      <p:pic>
        <p:nvPicPr>
          <p:cNvPr id="5" name="Content Placeholder 4"/>
          <p:cNvPicPr>
            <a:picLocks noGrp="1" noChangeAspect="1"/>
          </p:cNvPicPr>
          <p:nvPr>
            <p:ph sz="half" idx="2"/>
          </p:nvPr>
        </p:nvPicPr>
        <p:blipFill>
          <a:blip r:embed="rId2"/>
          <a:stretch>
            <a:fillRect/>
          </a:stretch>
        </p:blipFill>
        <p:spPr>
          <a:xfrm>
            <a:off x="4419600" y="0"/>
            <a:ext cx="4724400" cy="6857999"/>
          </a:xfrm>
          <a:prstGeom prst="rect">
            <a:avLst/>
          </a:prstGeom>
        </p:spPr>
      </p:pic>
    </p:spTree>
    <p:extLst>
      <p:ext uri="{BB962C8B-B14F-4D97-AF65-F5344CB8AC3E}">
        <p14:creationId xmlns:p14="http://schemas.microsoft.com/office/powerpoint/2010/main" val="99831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i="1" u="sng" dirty="0" smtClean="0">
                <a:solidFill>
                  <a:srgbClr val="FF0000"/>
                </a:solidFill>
              </a:rPr>
              <a:t>Powerful!</a:t>
            </a:r>
            <a:endParaRPr lang="en-US" b="1" i="1" u="sng" dirty="0">
              <a:solidFill>
                <a:srgbClr val="FF0000"/>
              </a:solidFill>
            </a:endParaRPr>
          </a:p>
        </p:txBody>
      </p:sp>
      <p:sp>
        <p:nvSpPr>
          <p:cNvPr id="3" name="Content Placeholder 2"/>
          <p:cNvSpPr>
            <a:spLocks noGrp="1"/>
          </p:cNvSpPr>
          <p:nvPr>
            <p:ph idx="1"/>
          </p:nvPr>
        </p:nvSpPr>
        <p:spPr>
          <a:xfrm>
            <a:off x="0" y="914400"/>
            <a:ext cx="9144000" cy="6019800"/>
          </a:xfrm>
        </p:spPr>
        <p:txBody>
          <a:bodyPr>
            <a:normAutofit fontScale="85000" lnSpcReduction="20000"/>
          </a:bodyPr>
          <a:lstStyle/>
          <a:p>
            <a:r>
              <a:rPr lang="en-US" dirty="0" smtClean="0"/>
              <a:t>“The failure of our ministers to exercise all the organs of the body proportionately causes some organs to become worn, while others are weak from inaction. If wear is left to come almost exclusively upon one organ or set of muscles, the one most used must become over wearied and greatly weakened. Each faculty of the mind, and each muscle, has its distinctive office, and all are required to be equally exercised in order to become properly developed and to retain healthful vigor. Each organ has its work to do in the living organism. Every wheel in the machinery must be a living, active, working wheel. </a:t>
            </a:r>
            <a:r>
              <a:rPr lang="en-US" b="1" i="1" u="sng" dirty="0" smtClean="0"/>
              <a:t>All the faculties have a bearing upon one another, and all need to be exercised in order to be properly developed. Brother and Sister A, neither of you enjoy physical, domestic labor. Both of you need to cultivate a love for the practical duties of life. This education is necessary for your health and will increase your usefulness. You think too much of what you eat.</a:t>
            </a:r>
            <a:r>
              <a:rPr lang="en-US" dirty="0" smtClean="0"/>
              <a:t> You should not touch those things which will give a poor quality of blood;”  310, 311</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3348</Words>
  <Application>Microsoft Office PowerPoint</Application>
  <PresentationFormat>On-screen Show (4:3)</PresentationFormat>
  <Paragraphs>49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Algerian</vt:lpstr>
      <vt:lpstr>Arial</vt:lpstr>
      <vt:lpstr>Calibri</vt:lpstr>
      <vt:lpstr>Office Theme</vt:lpstr>
      <vt:lpstr>Dudley Canright, pt. 3</vt:lpstr>
      <vt:lpstr>Testimony to the Canright’s </vt:lpstr>
      <vt:lpstr>Self Exaltation!</vt:lpstr>
      <vt:lpstr>Humble Yourself in the Sight of the Lord!</vt:lpstr>
      <vt:lpstr>Help in the Light Things</vt:lpstr>
      <vt:lpstr>Only the Wife’s Job????</vt:lpstr>
      <vt:lpstr>Take Care of Health</vt:lpstr>
      <vt:lpstr>PowerPoint Presentation</vt:lpstr>
      <vt:lpstr>Powerful!</vt:lpstr>
      <vt:lpstr>Gossipers!</vt:lpstr>
      <vt:lpstr>D. W. Reavis, ‘I Remember’</vt:lpstr>
      <vt:lpstr>D. W. Reavis, I Remember</vt:lpstr>
      <vt:lpstr>After Speaking in Chicago</vt:lpstr>
      <vt:lpstr>Reavis, cont.</vt:lpstr>
      <vt:lpstr>How Very Sad!</vt:lpstr>
      <vt:lpstr>Delusive Vessel</vt:lpstr>
      <vt:lpstr>The Phantom Ship</vt:lpstr>
      <vt:lpstr>Do Not Leave the Message!</vt:lpstr>
      <vt:lpstr>It's too late! I am forever gone! </vt:lpstr>
      <vt:lpstr>PowerPoint Presentation</vt:lpstr>
    </vt:vector>
  </TitlesOfParts>
  <Company>Southern Adventist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Dudley Canright, pt. 3</dc:title>
  <dc:creator>Dad</dc:creator>
  <cp:lastModifiedBy>All Public</cp:lastModifiedBy>
  <cp:revision>19</cp:revision>
  <dcterms:created xsi:type="dcterms:W3CDTF">2019-06-08T20:35:42Z</dcterms:created>
  <dcterms:modified xsi:type="dcterms:W3CDTF">2019-07-05T19:50:32Z</dcterms:modified>
</cp:coreProperties>
</file>