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5" r:id="rId4"/>
    <p:sldId id="261" r:id="rId5"/>
    <p:sldId id="260" r:id="rId6"/>
    <p:sldId id="262" r:id="rId7"/>
    <p:sldId id="266" r:id="rId8"/>
    <p:sldId id="264" r:id="rId9"/>
    <p:sldId id="263" r:id="rId10"/>
    <p:sldId id="267" r:id="rId11"/>
    <p:sldId id="268" r:id="rId12"/>
    <p:sldId id="270" r:id="rId13"/>
    <p:sldId id="271" r:id="rId14"/>
    <p:sldId id="269"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9/21/2023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9/21/2023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17</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61F1-CF1C-A5AD-F19F-978F5D7497AE}"/>
              </a:ext>
            </a:extLst>
          </p:cNvPr>
          <p:cNvSpPr>
            <a:spLocks noGrp="1"/>
          </p:cNvSpPr>
          <p:nvPr>
            <p:ph type="title"/>
          </p:nvPr>
        </p:nvSpPr>
        <p:spPr>
          <a:xfrm>
            <a:off x="838200" y="-274955"/>
            <a:ext cx="10515600" cy="1325563"/>
          </a:xfrm>
        </p:spPr>
        <p:txBody>
          <a:bodyPr/>
          <a:lstStyle/>
          <a:p>
            <a:pPr algn="ctr"/>
            <a:r>
              <a:rPr lang="en-US" b="1" i="1" u="sng" dirty="0"/>
              <a:t>Overseers--Authority</a:t>
            </a:r>
          </a:p>
        </p:txBody>
      </p:sp>
      <p:sp>
        <p:nvSpPr>
          <p:cNvPr id="4" name="TextBox 3">
            <a:extLst>
              <a:ext uri="{FF2B5EF4-FFF2-40B4-BE49-F238E27FC236}">
                <a16:creationId xmlns:a16="http://schemas.microsoft.com/office/drawing/2014/main" id="{42512F4C-C306-A99D-6E9A-2BE8435E764F}"/>
              </a:ext>
            </a:extLst>
          </p:cNvPr>
          <p:cNvSpPr txBox="1"/>
          <p:nvPr/>
        </p:nvSpPr>
        <p:spPr>
          <a:xfrm>
            <a:off x="145732" y="880378"/>
            <a:ext cx="6472237" cy="5693866"/>
          </a:xfrm>
          <a:prstGeom prst="rect">
            <a:avLst/>
          </a:prstGeom>
          <a:noFill/>
        </p:spPr>
        <p:txBody>
          <a:bodyPr wrap="square">
            <a:spAutoFit/>
          </a:bodyPr>
          <a:lstStyle/>
          <a:p>
            <a:r>
              <a:rPr lang="en-US" sz="2800" dirty="0"/>
              <a:t>“The offices of elder and ministerial servant were restored to Witness congregations in 1972, with appointments made from headquarters (and later by branch committees too). </a:t>
            </a:r>
            <a:r>
              <a:rPr lang="en-US" sz="2800" b="1" u="sng" dirty="0"/>
              <a:t>It was announced that, as of September 2014, appointments would be made by traveling overseers. In a major organizational overhaul in 1976, the power of the Watch Tower Society president was diminished, with authority for doctrinal and organizational decisions passed to the Governing Body</a:t>
            </a:r>
            <a:r>
              <a:rPr lang="en-US" sz="2800" dirty="0"/>
              <a:t>” Wikipedia, Jehovah’s Witnesses</a:t>
            </a:r>
          </a:p>
        </p:txBody>
      </p:sp>
      <p:pic>
        <p:nvPicPr>
          <p:cNvPr id="5" name="Picture 4">
            <a:extLst>
              <a:ext uri="{FF2B5EF4-FFF2-40B4-BE49-F238E27FC236}">
                <a16:creationId xmlns:a16="http://schemas.microsoft.com/office/drawing/2014/main" id="{AAD9B76F-D26D-4DC4-D177-6EB641ED3390}"/>
              </a:ext>
            </a:extLst>
          </p:cNvPr>
          <p:cNvPicPr>
            <a:picLocks noChangeAspect="1"/>
          </p:cNvPicPr>
          <p:nvPr/>
        </p:nvPicPr>
        <p:blipFill>
          <a:blip r:embed="rId2"/>
          <a:stretch>
            <a:fillRect/>
          </a:stretch>
        </p:blipFill>
        <p:spPr>
          <a:xfrm>
            <a:off x="6617969" y="1861304"/>
            <a:ext cx="5574031" cy="3135392"/>
          </a:xfrm>
          <a:prstGeom prst="rect">
            <a:avLst/>
          </a:prstGeom>
        </p:spPr>
      </p:pic>
    </p:spTree>
    <p:extLst>
      <p:ext uri="{BB962C8B-B14F-4D97-AF65-F5344CB8AC3E}">
        <p14:creationId xmlns:p14="http://schemas.microsoft.com/office/powerpoint/2010/main" val="117452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AB52-0DCA-E797-764F-BE4D05A057EA}"/>
              </a:ext>
            </a:extLst>
          </p:cNvPr>
          <p:cNvSpPr>
            <a:spLocks noGrp="1"/>
          </p:cNvSpPr>
          <p:nvPr>
            <p:ph type="title"/>
          </p:nvPr>
        </p:nvSpPr>
        <p:spPr>
          <a:xfrm>
            <a:off x="838200" y="-286385"/>
            <a:ext cx="10515600" cy="1325563"/>
          </a:xfrm>
        </p:spPr>
        <p:txBody>
          <a:bodyPr/>
          <a:lstStyle/>
          <a:p>
            <a:pPr algn="ctr"/>
            <a:r>
              <a:rPr lang="en-US" b="1" dirty="0">
                <a:solidFill>
                  <a:srgbClr val="002060"/>
                </a:solidFill>
              </a:rPr>
              <a:t>How Shunning Takes Place</a:t>
            </a:r>
          </a:p>
        </p:txBody>
      </p:sp>
      <p:sp>
        <p:nvSpPr>
          <p:cNvPr id="4" name="TextBox 3">
            <a:extLst>
              <a:ext uri="{FF2B5EF4-FFF2-40B4-BE49-F238E27FC236}">
                <a16:creationId xmlns:a16="http://schemas.microsoft.com/office/drawing/2014/main" id="{80C9428D-E45F-B27F-E872-2500B1BC2CD7}"/>
              </a:ext>
            </a:extLst>
          </p:cNvPr>
          <p:cNvSpPr txBox="1"/>
          <p:nvPr/>
        </p:nvSpPr>
        <p:spPr>
          <a:xfrm>
            <a:off x="3268980" y="639991"/>
            <a:ext cx="8923020" cy="6247864"/>
          </a:xfrm>
          <a:prstGeom prst="rect">
            <a:avLst/>
          </a:prstGeom>
          <a:noFill/>
        </p:spPr>
        <p:txBody>
          <a:bodyPr wrap="square">
            <a:spAutoFit/>
          </a:bodyPr>
          <a:lstStyle/>
          <a:p>
            <a:r>
              <a:rPr lang="en-US" sz="2000" dirty="0"/>
              <a:t>“On June 7, 2022, the first degree decision unfavorable to the Jehovah’s Witnesses was overturned by the Court of Appeal of Ghent, </a:t>
            </a:r>
            <a:r>
              <a:rPr lang="en-US" sz="2000" b="1" u="sng" dirty="0"/>
              <a:t>which concluded that shunning can be freely taught and practiced in Belgium</a:t>
            </a:r>
            <a:r>
              <a:rPr lang="en-US" sz="2000" dirty="0"/>
              <a:t>. . . . The elders’ manual </a:t>
            </a:r>
            <a:r>
              <a:rPr lang="en-US" sz="2000" i="1" dirty="0"/>
              <a:t>“Shepherd the Flock of God”</a:t>
            </a:r>
            <a:r>
              <a:rPr lang="en-US" sz="2000" dirty="0"/>
              <a:t> lists 18 types of offence which are potential grounds for disfellowshipping. </a:t>
            </a:r>
            <a:r>
              <a:rPr lang="en-US" sz="2000" b="1" u="sng" dirty="0"/>
              <a:t>The most common is sexual immorality, but the sanction also applies to celebrating other religious festivals, spreading false teachings, drunkenness, fraud, and theft. The elders appoint a committee of three men, who will listen to the witnesses and the offender, and then decide the outcome</a:t>
            </a:r>
            <a:r>
              <a:rPr lang="en-US" sz="2000" dirty="0"/>
              <a:t>. . . . </a:t>
            </a:r>
            <a:r>
              <a:rPr lang="en-US" sz="2000" b="1" u="sng" dirty="0"/>
              <a:t>Members may not associate with the disfellowshipped or disassociated individual</a:t>
            </a:r>
            <a:r>
              <a:rPr lang="en-US" sz="2000" dirty="0"/>
              <a:t>. It is also worth noting that reinstatement is possible, and indeed encouraged: the elders will attempt to visit the disfellowshipped member at least once a year to offer counsel and to determine whether the ex-member might be persuaded to return. </a:t>
            </a:r>
            <a:r>
              <a:rPr lang="en-US" sz="2000" b="1" u="sng" dirty="0"/>
              <a:t>One hears stories about a disfellowshipped Jehovah’s Witness being ordered out of the family home, with only a few belongings such an old van and no money for petrol, and having to sleep under a bridge as a consequence. It is hard to adjudicate on the veracity of individual stories, but it is certainly unlikely that this would be the norm in a Kingdom Hall today</a:t>
            </a:r>
            <a:r>
              <a:rPr lang="en-US" sz="2000" dirty="0"/>
              <a:t>.” bitterwinter.org, disfellowshipping, shunning, and the Ghent Ruling, George </a:t>
            </a:r>
            <a:r>
              <a:rPr lang="en-US" sz="2000" dirty="0" err="1"/>
              <a:t>Chryssides</a:t>
            </a:r>
            <a:r>
              <a:rPr lang="en-US" sz="2000" dirty="0"/>
              <a:t>, https://bitterwinter.org/jehovahs-witnesses-disfellowshipping-shunning-and-the-ghent-ruling/</a:t>
            </a:r>
          </a:p>
        </p:txBody>
      </p:sp>
      <p:pic>
        <p:nvPicPr>
          <p:cNvPr id="5" name="Picture 4">
            <a:extLst>
              <a:ext uri="{FF2B5EF4-FFF2-40B4-BE49-F238E27FC236}">
                <a16:creationId xmlns:a16="http://schemas.microsoft.com/office/drawing/2014/main" id="{0FD773F6-7537-B8A6-4F99-846EEEB6C37B}"/>
              </a:ext>
            </a:extLst>
          </p:cNvPr>
          <p:cNvPicPr>
            <a:picLocks noChangeAspect="1"/>
          </p:cNvPicPr>
          <p:nvPr/>
        </p:nvPicPr>
        <p:blipFill rotWithShape="1">
          <a:blip r:embed="rId2"/>
          <a:srcRect l="4000" r="14033"/>
          <a:stretch/>
        </p:blipFill>
        <p:spPr>
          <a:xfrm>
            <a:off x="0" y="918656"/>
            <a:ext cx="3268980" cy="2093795"/>
          </a:xfrm>
          <a:prstGeom prst="rect">
            <a:avLst/>
          </a:prstGeom>
        </p:spPr>
      </p:pic>
      <p:pic>
        <p:nvPicPr>
          <p:cNvPr id="6" name="Picture 5">
            <a:extLst>
              <a:ext uri="{FF2B5EF4-FFF2-40B4-BE49-F238E27FC236}">
                <a16:creationId xmlns:a16="http://schemas.microsoft.com/office/drawing/2014/main" id="{0EB60C7C-6B68-C518-D00D-FC1D891BF5F7}"/>
              </a:ext>
            </a:extLst>
          </p:cNvPr>
          <p:cNvPicPr>
            <a:picLocks noChangeAspect="1"/>
          </p:cNvPicPr>
          <p:nvPr/>
        </p:nvPicPr>
        <p:blipFill>
          <a:blip r:embed="rId3"/>
          <a:stretch>
            <a:fillRect/>
          </a:stretch>
        </p:blipFill>
        <p:spPr>
          <a:xfrm>
            <a:off x="39589" y="3611880"/>
            <a:ext cx="3180414" cy="2914649"/>
          </a:xfrm>
          <a:prstGeom prst="rect">
            <a:avLst/>
          </a:prstGeom>
        </p:spPr>
      </p:pic>
    </p:spTree>
    <p:extLst>
      <p:ext uri="{BB962C8B-B14F-4D97-AF65-F5344CB8AC3E}">
        <p14:creationId xmlns:p14="http://schemas.microsoft.com/office/powerpoint/2010/main" val="402233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3C28-AECB-E6B3-4DC8-732D8EC7C93F}"/>
              </a:ext>
            </a:extLst>
          </p:cNvPr>
          <p:cNvSpPr>
            <a:spLocks noGrp="1"/>
          </p:cNvSpPr>
          <p:nvPr>
            <p:ph type="title"/>
          </p:nvPr>
        </p:nvSpPr>
        <p:spPr>
          <a:xfrm>
            <a:off x="838200" y="-354965"/>
            <a:ext cx="10515600" cy="1325563"/>
          </a:xfrm>
        </p:spPr>
        <p:txBody>
          <a:bodyPr/>
          <a:lstStyle/>
          <a:p>
            <a:pPr algn="ctr"/>
            <a:r>
              <a:rPr lang="en-US" b="1" u="sng" dirty="0">
                <a:solidFill>
                  <a:srgbClr val="FF0000"/>
                </a:solidFill>
              </a:rPr>
              <a:t>JW References on Shunning</a:t>
            </a:r>
          </a:p>
        </p:txBody>
      </p:sp>
      <p:sp>
        <p:nvSpPr>
          <p:cNvPr id="4" name="TextBox 3">
            <a:extLst>
              <a:ext uri="{FF2B5EF4-FFF2-40B4-BE49-F238E27FC236}">
                <a16:creationId xmlns:a16="http://schemas.microsoft.com/office/drawing/2014/main" id="{94474589-3624-5BEB-CBBB-748D44F2BD94}"/>
              </a:ext>
            </a:extLst>
          </p:cNvPr>
          <p:cNvSpPr txBox="1"/>
          <p:nvPr/>
        </p:nvSpPr>
        <p:spPr>
          <a:xfrm>
            <a:off x="214312" y="724734"/>
            <a:ext cx="6986587" cy="6370975"/>
          </a:xfrm>
          <a:prstGeom prst="rect">
            <a:avLst/>
          </a:prstGeom>
          <a:noFill/>
        </p:spPr>
        <p:txBody>
          <a:bodyPr wrap="square">
            <a:spAutoFit/>
          </a:bodyPr>
          <a:lstStyle/>
          <a:p>
            <a:r>
              <a:rPr lang="en-US" sz="2400" dirty="0"/>
              <a:t>2 John 9-11 “Whosoever </a:t>
            </a:r>
            <a:r>
              <a:rPr lang="en-US" sz="2400" dirty="0" err="1"/>
              <a:t>transgresseth</a:t>
            </a:r>
            <a:r>
              <a:rPr lang="en-US" sz="2400" dirty="0"/>
              <a:t>, and </a:t>
            </a:r>
            <a:r>
              <a:rPr lang="en-US" sz="2400" dirty="0" err="1"/>
              <a:t>abideth</a:t>
            </a:r>
            <a:r>
              <a:rPr lang="en-US" sz="2400" dirty="0"/>
              <a:t> not in the doctrine of Christ, hath not God. He that </a:t>
            </a:r>
            <a:r>
              <a:rPr lang="en-US" sz="2400" dirty="0" err="1"/>
              <a:t>abideth</a:t>
            </a:r>
            <a:r>
              <a:rPr lang="en-US" sz="2400" dirty="0"/>
              <a:t> in the doctrine of Christ, he hath both the Father and the Son. </a:t>
            </a:r>
            <a:r>
              <a:rPr lang="en-US" sz="2400" b="1" u="sng" dirty="0"/>
              <a:t>If there come any unto you, and bring not this doctrine, receive him not into your house, neither bid him God speed</a:t>
            </a:r>
            <a:r>
              <a:rPr lang="en-US" sz="2400" dirty="0"/>
              <a:t>: For he that </a:t>
            </a:r>
            <a:r>
              <a:rPr lang="en-US" sz="2400" dirty="0" err="1"/>
              <a:t>biddeth</a:t>
            </a:r>
            <a:r>
              <a:rPr lang="en-US" sz="2400" dirty="0"/>
              <a:t> him God speed is partaker of his evil deeds.”</a:t>
            </a:r>
          </a:p>
          <a:p>
            <a:endParaRPr lang="en-US" sz="2400" dirty="0"/>
          </a:p>
          <a:p>
            <a:r>
              <a:rPr lang="en-US" sz="2400" dirty="0"/>
              <a:t>1 Cor. 15:31-34 “</a:t>
            </a:r>
            <a:r>
              <a:rPr lang="en-US" sz="2400" baseline="30000" dirty="0"/>
              <a:t> </a:t>
            </a:r>
            <a:r>
              <a:rPr lang="en-US" sz="2400" dirty="0"/>
              <a:t>I protest by your rejoicing which I have in Christ Jesus our Lord, I die daily.</a:t>
            </a:r>
            <a:r>
              <a:rPr lang="en-US" sz="2400" baseline="30000" dirty="0"/>
              <a:t> </a:t>
            </a:r>
            <a:r>
              <a:rPr lang="en-US" sz="2400" dirty="0"/>
              <a:t>If after the manner of men I have fought with beasts at Ephesus, what </a:t>
            </a:r>
            <a:r>
              <a:rPr lang="en-US" sz="2400" dirty="0" err="1"/>
              <a:t>advantageth</a:t>
            </a:r>
            <a:r>
              <a:rPr lang="en-US" sz="2400" dirty="0"/>
              <a:t> it me, if the dead rise not? let us eat and drink; for to morrow we die.</a:t>
            </a:r>
            <a:r>
              <a:rPr lang="en-US" sz="2400" baseline="30000" dirty="0"/>
              <a:t> </a:t>
            </a:r>
            <a:r>
              <a:rPr lang="en-US" sz="2400" b="1" u="sng" dirty="0"/>
              <a:t>Be not deceived: evil communications corrupt good manners.</a:t>
            </a:r>
            <a:r>
              <a:rPr lang="en-US" sz="2400" baseline="30000" dirty="0"/>
              <a:t> </a:t>
            </a:r>
            <a:r>
              <a:rPr lang="en-US" sz="2400" dirty="0"/>
              <a:t>Awake to righteousness, and sin not; for some have not the knowledge of God: I speak this to your shame.</a:t>
            </a:r>
          </a:p>
          <a:p>
            <a:endParaRPr lang="en-US" sz="2400" dirty="0"/>
          </a:p>
        </p:txBody>
      </p:sp>
      <p:pic>
        <p:nvPicPr>
          <p:cNvPr id="5" name="Picture 4">
            <a:extLst>
              <a:ext uri="{FF2B5EF4-FFF2-40B4-BE49-F238E27FC236}">
                <a16:creationId xmlns:a16="http://schemas.microsoft.com/office/drawing/2014/main" id="{2BF988C4-7584-9599-5600-7A75E05C4947}"/>
              </a:ext>
            </a:extLst>
          </p:cNvPr>
          <p:cNvPicPr>
            <a:picLocks noChangeAspect="1"/>
          </p:cNvPicPr>
          <p:nvPr/>
        </p:nvPicPr>
        <p:blipFill>
          <a:blip r:embed="rId2"/>
          <a:stretch>
            <a:fillRect/>
          </a:stretch>
        </p:blipFill>
        <p:spPr>
          <a:xfrm>
            <a:off x="7731154" y="724734"/>
            <a:ext cx="3622646" cy="5897667"/>
          </a:xfrm>
          <a:prstGeom prst="rect">
            <a:avLst/>
          </a:prstGeom>
        </p:spPr>
      </p:pic>
    </p:spTree>
    <p:extLst>
      <p:ext uri="{BB962C8B-B14F-4D97-AF65-F5344CB8AC3E}">
        <p14:creationId xmlns:p14="http://schemas.microsoft.com/office/powerpoint/2010/main" val="105244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D6BA-723D-8A98-A432-01FA20DF0106}"/>
              </a:ext>
            </a:extLst>
          </p:cNvPr>
          <p:cNvSpPr>
            <a:spLocks noGrp="1"/>
          </p:cNvSpPr>
          <p:nvPr>
            <p:ph type="title"/>
          </p:nvPr>
        </p:nvSpPr>
        <p:spPr>
          <a:xfrm>
            <a:off x="838200" y="-14922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1 Corinthian 5 Shunning</a:t>
            </a:r>
          </a:p>
        </p:txBody>
      </p:sp>
      <p:sp>
        <p:nvSpPr>
          <p:cNvPr id="4" name="TextBox 3">
            <a:extLst>
              <a:ext uri="{FF2B5EF4-FFF2-40B4-BE49-F238E27FC236}">
                <a16:creationId xmlns:a16="http://schemas.microsoft.com/office/drawing/2014/main" id="{3FEE55FC-44F9-16FC-4EF1-ECBB6843BF8B}"/>
              </a:ext>
            </a:extLst>
          </p:cNvPr>
          <p:cNvSpPr txBox="1"/>
          <p:nvPr/>
        </p:nvSpPr>
        <p:spPr>
          <a:xfrm>
            <a:off x="6096000" y="1443841"/>
            <a:ext cx="6097904" cy="3970318"/>
          </a:xfrm>
          <a:prstGeom prst="rect">
            <a:avLst/>
          </a:prstGeom>
          <a:noFill/>
        </p:spPr>
        <p:txBody>
          <a:bodyPr wrap="square">
            <a:spAutoFit/>
          </a:bodyPr>
          <a:lstStyle/>
          <a:p>
            <a:r>
              <a:rPr lang="en-US" sz="2800" dirty="0"/>
              <a:t>1 Cor. 5:11-12 “But now I have written unto you not to keep company, </a:t>
            </a:r>
            <a:r>
              <a:rPr lang="en-US" sz="2800" b="1" u="sng" dirty="0"/>
              <a:t>if any man that is called a brother be a fornicator, or covetous, or an idolator, or a </a:t>
            </a:r>
            <a:r>
              <a:rPr lang="en-US" sz="2800" b="1" u="sng" dirty="0" err="1"/>
              <a:t>railer</a:t>
            </a:r>
            <a:r>
              <a:rPr lang="en-US" sz="2800" b="1" u="sng" dirty="0"/>
              <a:t>, or a drunkard, or an extortioner; with such an one no not to eat.</a:t>
            </a:r>
            <a:r>
              <a:rPr lang="en-US" sz="2800" dirty="0"/>
              <a:t> For what have I to do to judge them also that are without? do not ye judge them that are within?”</a:t>
            </a:r>
          </a:p>
        </p:txBody>
      </p:sp>
      <p:pic>
        <p:nvPicPr>
          <p:cNvPr id="5" name="Picture 4">
            <a:extLst>
              <a:ext uri="{FF2B5EF4-FFF2-40B4-BE49-F238E27FC236}">
                <a16:creationId xmlns:a16="http://schemas.microsoft.com/office/drawing/2014/main" id="{51DFCD60-2444-5395-9B0F-93DB9C10A16E}"/>
              </a:ext>
            </a:extLst>
          </p:cNvPr>
          <p:cNvPicPr>
            <a:picLocks noChangeAspect="1"/>
          </p:cNvPicPr>
          <p:nvPr/>
        </p:nvPicPr>
        <p:blipFill rotWithShape="1">
          <a:blip r:embed="rId2"/>
          <a:srcRect l="44812" b="-7894"/>
          <a:stretch/>
        </p:blipFill>
        <p:spPr>
          <a:xfrm>
            <a:off x="525780" y="1310606"/>
            <a:ext cx="5044440" cy="5547394"/>
          </a:xfrm>
          <a:prstGeom prst="rect">
            <a:avLst/>
          </a:prstGeom>
        </p:spPr>
      </p:pic>
    </p:spTree>
    <p:extLst>
      <p:ext uri="{BB962C8B-B14F-4D97-AF65-F5344CB8AC3E}">
        <p14:creationId xmlns:p14="http://schemas.microsoft.com/office/powerpoint/2010/main" val="27888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3F47-A8C7-8882-7231-5AA08F695982}"/>
              </a:ext>
            </a:extLst>
          </p:cNvPr>
          <p:cNvSpPr>
            <a:spLocks noGrp="1"/>
          </p:cNvSpPr>
          <p:nvPr>
            <p:ph type="title"/>
          </p:nvPr>
        </p:nvSpPr>
        <p:spPr>
          <a:xfrm>
            <a:off x="838200" y="-309245"/>
            <a:ext cx="10515600" cy="1325563"/>
          </a:xfrm>
        </p:spPr>
        <p:txBody>
          <a:bodyPr/>
          <a:lstStyle/>
          <a:p>
            <a:pPr algn="ctr"/>
            <a:r>
              <a:rPr lang="en-US" b="1" u="sng" dirty="0">
                <a:effectLst>
                  <a:outerShdw blurRad="38100" dist="38100" dir="2700000" algn="tl">
                    <a:srgbClr val="000000">
                      <a:alpha val="43137"/>
                    </a:srgbClr>
                  </a:outerShdw>
                </a:effectLst>
              </a:rPr>
              <a:t>Shunning in Practice</a:t>
            </a:r>
          </a:p>
        </p:txBody>
      </p:sp>
      <p:sp>
        <p:nvSpPr>
          <p:cNvPr id="3" name="TextBox 2">
            <a:extLst>
              <a:ext uri="{FF2B5EF4-FFF2-40B4-BE49-F238E27FC236}">
                <a16:creationId xmlns:a16="http://schemas.microsoft.com/office/drawing/2014/main" id="{C7B628EA-EC37-4681-84A6-52EB94CA6D5E}"/>
              </a:ext>
            </a:extLst>
          </p:cNvPr>
          <p:cNvSpPr txBox="1"/>
          <p:nvPr/>
        </p:nvSpPr>
        <p:spPr>
          <a:xfrm>
            <a:off x="480060" y="6343650"/>
            <a:ext cx="11327130" cy="369332"/>
          </a:xfrm>
          <a:prstGeom prst="rect">
            <a:avLst/>
          </a:prstGeom>
          <a:noFill/>
        </p:spPr>
        <p:txBody>
          <a:bodyPr wrap="square" rtlCol="0">
            <a:spAutoFit/>
          </a:bodyPr>
          <a:lstStyle/>
          <a:p>
            <a:r>
              <a:rPr lang="en-US" dirty="0"/>
              <a:t>YouTube.com, “How Jehovah’s Witnesses Destroy Families”, Examining Religious Claims</a:t>
            </a:r>
          </a:p>
        </p:txBody>
      </p:sp>
      <p:pic>
        <p:nvPicPr>
          <p:cNvPr id="4" name="JW Shunning Clips">
            <a:hlinkClick r:id="" action="ppaction://media"/>
            <a:extLst>
              <a:ext uri="{FF2B5EF4-FFF2-40B4-BE49-F238E27FC236}">
                <a16:creationId xmlns:a16="http://schemas.microsoft.com/office/drawing/2014/main" id="{85A2FE5D-0797-DC9E-7592-0488B61A17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7122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DA62-DCBD-401C-179B-9A9268230A8B}"/>
              </a:ext>
            </a:extLst>
          </p:cNvPr>
          <p:cNvSpPr>
            <a:spLocks noGrp="1"/>
          </p:cNvSpPr>
          <p:nvPr>
            <p:ph type="title"/>
          </p:nvPr>
        </p:nvSpPr>
        <p:spPr>
          <a:xfrm>
            <a:off x="838200" y="-274320"/>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Child Molestation Controversy</a:t>
            </a:r>
          </a:p>
        </p:txBody>
      </p:sp>
      <p:sp>
        <p:nvSpPr>
          <p:cNvPr id="4" name="TextBox 3">
            <a:extLst>
              <a:ext uri="{FF2B5EF4-FFF2-40B4-BE49-F238E27FC236}">
                <a16:creationId xmlns:a16="http://schemas.microsoft.com/office/drawing/2014/main" id="{7081059C-A2ED-985D-BC6C-FB0B624DD6A2}"/>
              </a:ext>
            </a:extLst>
          </p:cNvPr>
          <p:cNvSpPr txBox="1"/>
          <p:nvPr/>
        </p:nvSpPr>
        <p:spPr>
          <a:xfrm>
            <a:off x="248602" y="924759"/>
            <a:ext cx="6460807" cy="5693866"/>
          </a:xfrm>
          <a:prstGeom prst="rect">
            <a:avLst/>
          </a:prstGeom>
          <a:noFill/>
        </p:spPr>
        <p:txBody>
          <a:bodyPr wrap="square">
            <a:spAutoFit/>
          </a:bodyPr>
          <a:lstStyle/>
          <a:p>
            <a:r>
              <a:rPr lang="en-US" sz="2800" dirty="0"/>
              <a:t>“The new Oxygen series “The Witnesses” is based on a five-year investigation by Trey Bundy of Reveal from The Center for Investigative Reporting into the coverup of child sexual abuse by Jehovah’s Witnesses leaders. </a:t>
            </a:r>
            <a:r>
              <a:rPr lang="en-US" sz="2800" b="1" u="sng" dirty="0"/>
              <a:t>Bundy has been uncovering how the Jehovah’s Witnesses hide child sexual abuse in their congregations – in fact, it’s official policy</a:t>
            </a:r>
            <a:r>
              <a:rPr lang="en-US" sz="2800" dirty="0"/>
              <a:t>. The religion’s leaders have been going to extreme lengths to keep the details from public view.” revealnews.org/article/the-witnesses/, Feb. 5, 2020</a:t>
            </a:r>
          </a:p>
        </p:txBody>
      </p:sp>
      <p:pic>
        <p:nvPicPr>
          <p:cNvPr id="5" name="Picture 4">
            <a:extLst>
              <a:ext uri="{FF2B5EF4-FFF2-40B4-BE49-F238E27FC236}">
                <a16:creationId xmlns:a16="http://schemas.microsoft.com/office/drawing/2014/main" id="{472DACB5-1A25-D123-C159-4CCBE0436EC8}"/>
              </a:ext>
            </a:extLst>
          </p:cNvPr>
          <p:cNvPicPr>
            <a:picLocks noChangeAspect="1"/>
          </p:cNvPicPr>
          <p:nvPr/>
        </p:nvPicPr>
        <p:blipFill>
          <a:blip r:embed="rId2"/>
          <a:stretch>
            <a:fillRect/>
          </a:stretch>
        </p:blipFill>
        <p:spPr>
          <a:xfrm>
            <a:off x="6944677" y="1748790"/>
            <a:ext cx="4998720" cy="3749040"/>
          </a:xfrm>
          <a:prstGeom prst="rect">
            <a:avLst/>
          </a:prstGeom>
        </p:spPr>
      </p:pic>
    </p:spTree>
    <p:extLst>
      <p:ext uri="{BB962C8B-B14F-4D97-AF65-F5344CB8AC3E}">
        <p14:creationId xmlns:p14="http://schemas.microsoft.com/office/powerpoint/2010/main" val="29245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1641-A850-AE17-DFAA-B95085BD43D6}"/>
              </a:ext>
            </a:extLst>
          </p:cNvPr>
          <p:cNvSpPr>
            <a:spLocks noGrp="1"/>
          </p:cNvSpPr>
          <p:nvPr>
            <p:ph type="title"/>
          </p:nvPr>
        </p:nvSpPr>
        <p:spPr>
          <a:xfrm>
            <a:off x="838200" y="-343535"/>
            <a:ext cx="10515600" cy="1325563"/>
          </a:xfrm>
        </p:spPr>
        <p:txBody>
          <a:bodyPr/>
          <a:lstStyle/>
          <a:p>
            <a:pPr algn="ctr"/>
            <a:r>
              <a:rPr lang="en-US" dirty="0">
                <a:solidFill>
                  <a:srgbClr val="002060"/>
                </a:solidFill>
              </a:rPr>
              <a:t>Protecting Child Predators</a:t>
            </a:r>
          </a:p>
        </p:txBody>
      </p:sp>
      <p:pic>
        <p:nvPicPr>
          <p:cNvPr id="3" name="Jehovah's Witnesses set to defend child sexual abuse allegations in court   Four Corners   ABC News">
            <a:hlinkClick r:id="" action="ppaction://media"/>
            <a:extLst>
              <a:ext uri="{FF2B5EF4-FFF2-40B4-BE49-F238E27FC236}">
                <a16:creationId xmlns:a16="http://schemas.microsoft.com/office/drawing/2014/main" id="{D76B516C-4CF5-3CE6-A61C-ADC5B4498C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628650"/>
            <a:ext cx="10389870" cy="5844302"/>
          </a:xfrm>
          <a:prstGeom prst="rect">
            <a:avLst/>
          </a:prstGeom>
        </p:spPr>
      </p:pic>
      <p:sp>
        <p:nvSpPr>
          <p:cNvPr id="4" name="TextBox 3">
            <a:extLst>
              <a:ext uri="{FF2B5EF4-FFF2-40B4-BE49-F238E27FC236}">
                <a16:creationId xmlns:a16="http://schemas.microsoft.com/office/drawing/2014/main" id="{61840796-85AE-FE7C-03D0-88660957E566}"/>
              </a:ext>
            </a:extLst>
          </p:cNvPr>
          <p:cNvSpPr txBox="1"/>
          <p:nvPr/>
        </p:nvSpPr>
        <p:spPr>
          <a:xfrm>
            <a:off x="148590" y="6480810"/>
            <a:ext cx="11955780" cy="369332"/>
          </a:xfrm>
          <a:prstGeom prst="rect">
            <a:avLst/>
          </a:prstGeom>
          <a:noFill/>
        </p:spPr>
        <p:txBody>
          <a:bodyPr wrap="square" rtlCol="0">
            <a:spAutoFit/>
          </a:bodyPr>
          <a:lstStyle/>
          <a:p>
            <a:r>
              <a:rPr lang="en-US" dirty="0"/>
              <a:t>Four Corners, ABC News (Australia), </a:t>
            </a:r>
            <a:r>
              <a:rPr lang="en-US" b="1" dirty="0"/>
              <a:t>Jehovah's Witnesses set to defend child sexual abuse allegations in court, 2021</a:t>
            </a:r>
          </a:p>
        </p:txBody>
      </p:sp>
    </p:spTree>
    <p:extLst>
      <p:ext uri="{BB962C8B-B14F-4D97-AF65-F5344CB8AC3E}">
        <p14:creationId xmlns:p14="http://schemas.microsoft.com/office/powerpoint/2010/main" val="9915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CE9F-2887-EA67-44D6-7B2C9CF3D58D}"/>
              </a:ext>
            </a:extLst>
          </p:cNvPr>
          <p:cNvSpPr>
            <a:spLocks noGrp="1"/>
          </p:cNvSpPr>
          <p:nvPr>
            <p:ph type="title"/>
          </p:nvPr>
        </p:nvSpPr>
        <p:spPr>
          <a:xfrm>
            <a:off x="838200" y="-332105"/>
            <a:ext cx="10515600" cy="1325563"/>
          </a:xfrm>
        </p:spPr>
        <p:txBody>
          <a:bodyPr/>
          <a:lstStyle/>
          <a:p>
            <a:r>
              <a:rPr lang="en-US" dirty="0"/>
              <a:t>The Governing Body—Final Analysis</a:t>
            </a:r>
          </a:p>
        </p:txBody>
      </p:sp>
      <p:sp>
        <p:nvSpPr>
          <p:cNvPr id="3" name="TextBox 2">
            <a:extLst>
              <a:ext uri="{FF2B5EF4-FFF2-40B4-BE49-F238E27FC236}">
                <a16:creationId xmlns:a16="http://schemas.microsoft.com/office/drawing/2014/main" id="{49C9900E-4CFB-A1C3-EB42-E79084DAE0DD}"/>
              </a:ext>
            </a:extLst>
          </p:cNvPr>
          <p:cNvSpPr txBox="1"/>
          <p:nvPr/>
        </p:nvSpPr>
        <p:spPr>
          <a:xfrm>
            <a:off x="217170" y="674370"/>
            <a:ext cx="7269480" cy="6124754"/>
          </a:xfrm>
          <a:prstGeom prst="rect">
            <a:avLst/>
          </a:prstGeom>
          <a:noFill/>
        </p:spPr>
        <p:txBody>
          <a:bodyPr wrap="square" rtlCol="0">
            <a:spAutoFit/>
          </a:bodyPr>
          <a:lstStyle/>
          <a:p>
            <a:r>
              <a:rPr lang="en-US" sz="2800" dirty="0"/>
              <a:t>Evidence that the Governing Body is not the “voice of God”:</a:t>
            </a:r>
          </a:p>
          <a:p>
            <a:pPr marL="342900" indent="-342900">
              <a:buAutoNum type="arabicPeriod"/>
            </a:pPr>
            <a:r>
              <a:rPr lang="en-US" sz="2800" dirty="0"/>
              <a:t>It asserts its own power in a similar way that the papacy rose to supremacy</a:t>
            </a:r>
          </a:p>
          <a:p>
            <a:pPr marL="342900" indent="-342900">
              <a:buAutoNum type="arabicPeriod"/>
            </a:pPr>
            <a:r>
              <a:rPr lang="en-US" sz="2800" dirty="0"/>
              <a:t>Forces full submission of liberty of conscience to the “slave” just like Rome has done</a:t>
            </a:r>
          </a:p>
          <a:p>
            <a:pPr marL="342900" indent="-342900">
              <a:buAutoNum type="arabicPeriod"/>
            </a:pPr>
            <a:r>
              <a:rPr lang="en-US" sz="2800" dirty="0"/>
              <a:t>Breaks up and shuns families who do not go in lockstep with their program, yet share that they do the opposite on media forums</a:t>
            </a:r>
          </a:p>
          <a:p>
            <a:pPr marL="342900" indent="-342900">
              <a:buAutoNum type="arabicPeriod"/>
            </a:pPr>
            <a:r>
              <a:rPr lang="en-US" sz="2800" dirty="0"/>
              <a:t>False doctrines harbored- time-setting, blood transfusions, 1874, no 1914 as spiritual return of Christ, NWT, clearly not guided by God</a:t>
            </a:r>
          </a:p>
          <a:p>
            <a:pPr marL="342900" indent="-342900">
              <a:buAutoNum type="arabicPeriod"/>
            </a:pPr>
            <a:r>
              <a:rPr lang="en-US" sz="2800" dirty="0"/>
              <a:t>Their Roman Catholic policy on child predatory behaviors</a:t>
            </a:r>
          </a:p>
        </p:txBody>
      </p:sp>
      <p:pic>
        <p:nvPicPr>
          <p:cNvPr id="4" name="Picture 3">
            <a:extLst>
              <a:ext uri="{FF2B5EF4-FFF2-40B4-BE49-F238E27FC236}">
                <a16:creationId xmlns:a16="http://schemas.microsoft.com/office/drawing/2014/main" id="{7833E0DA-73B0-392F-BB36-E8668719BDE1}"/>
              </a:ext>
            </a:extLst>
          </p:cNvPr>
          <p:cNvPicPr>
            <a:picLocks noChangeAspect="1"/>
          </p:cNvPicPr>
          <p:nvPr/>
        </p:nvPicPr>
        <p:blipFill rotWithShape="1">
          <a:blip r:embed="rId2"/>
          <a:srcRect l="18008" r="18208"/>
          <a:stretch/>
        </p:blipFill>
        <p:spPr>
          <a:xfrm>
            <a:off x="7797113" y="1362558"/>
            <a:ext cx="4361935" cy="4559085"/>
          </a:xfrm>
          <a:prstGeom prst="rect">
            <a:avLst/>
          </a:prstGeom>
        </p:spPr>
      </p:pic>
    </p:spTree>
    <p:extLst>
      <p:ext uri="{BB962C8B-B14F-4D97-AF65-F5344CB8AC3E}">
        <p14:creationId xmlns:p14="http://schemas.microsoft.com/office/powerpoint/2010/main" val="313432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674400"/>
            <a:ext cx="5772539"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Origins of the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Authorities and/or Authoritative Texts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Doctrinal Differences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EC9A-CAB4-A618-4FFD-1C687465BC84}"/>
              </a:ext>
            </a:extLst>
          </p:cNvPr>
          <p:cNvSpPr>
            <a:spLocks noGrp="1"/>
          </p:cNvSpPr>
          <p:nvPr>
            <p:ph type="title"/>
          </p:nvPr>
        </p:nvSpPr>
        <p:spPr>
          <a:xfrm>
            <a:off x="963930" y="-354965"/>
            <a:ext cx="10515600" cy="1325563"/>
          </a:xfrm>
        </p:spPr>
        <p:txBody>
          <a:bodyPr/>
          <a:lstStyle/>
          <a:p>
            <a:r>
              <a:rPr lang="en-US" b="1" u="sng" dirty="0">
                <a:solidFill>
                  <a:srgbClr val="00B050"/>
                </a:solidFill>
                <a:effectLst>
                  <a:outerShdw blurRad="38100" dist="38100" dir="2700000" algn="tl">
                    <a:srgbClr val="000000">
                      <a:alpha val="43137"/>
                    </a:srgbClr>
                  </a:outerShdw>
                </a:effectLst>
              </a:rPr>
              <a:t>Trust in the Organization?</a:t>
            </a:r>
          </a:p>
        </p:txBody>
      </p:sp>
      <p:sp>
        <p:nvSpPr>
          <p:cNvPr id="4" name="TextBox 3">
            <a:extLst>
              <a:ext uri="{FF2B5EF4-FFF2-40B4-BE49-F238E27FC236}">
                <a16:creationId xmlns:a16="http://schemas.microsoft.com/office/drawing/2014/main" id="{94AF456D-7C02-D2BB-8072-0AA33011316A}"/>
              </a:ext>
            </a:extLst>
          </p:cNvPr>
          <p:cNvSpPr txBox="1"/>
          <p:nvPr/>
        </p:nvSpPr>
        <p:spPr>
          <a:xfrm>
            <a:off x="0" y="737592"/>
            <a:ext cx="5463540" cy="6370975"/>
          </a:xfrm>
          <a:prstGeom prst="rect">
            <a:avLst/>
          </a:prstGeom>
          <a:noFill/>
        </p:spPr>
        <p:txBody>
          <a:bodyPr wrap="square">
            <a:spAutoFit/>
          </a:bodyPr>
          <a:lstStyle/>
          <a:p>
            <a:r>
              <a:rPr lang="en-US" sz="2400" b="1" dirty="0"/>
              <a:t>The baptismal questions from the Aug. 1, 1966 Watchtower (p. 465) were:</a:t>
            </a:r>
          </a:p>
          <a:p>
            <a:endParaRPr lang="en-US" sz="2400" dirty="0"/>
          </a:p>
          <a:p>
            <a:r>
              <a:rPr lang="en-US" sz="2400" dirty="0"/>
              <a:t>(1) Have you recognized yourself before Jehovah God as a sinner who needs salvation, and have you acknowledged to him that this salvation proceeds from him, the Father, through his Son Jesus Christ?</a:t>
            </a:r>
          </a:p>
          <a:p>
            <a:endParaRPr lang="en-US" sz="2400" dirty="0"/>
          </a:p>
          <a:p>
            <a:r>
              <a:rPr lang="en-US" sz="2400" dirty="0"/>
              <a:t>(2) On the basis of this faith in God and in his provision for salvation, have you dedicated yourself unreservedly to God to do his will henceforth as he reveals it to you through Jesus Christ and through the Bible </a:t>
            </a:r>
            <a:r>
              <a:rPr lang="en-US" sz="2400" b="1" dirty="0"/>
              <a:t>under the enlightening power of the holy spirit</a:t>
            </a:r>
            <a:r>
              <a:rPr lang="en-US" sz="2400" dirty="0"/>
              <a:t>?</a:t>
            </a:r>
          </a:p>
          <a:p>
            <a:endParaRPr lang="en-US" sz="2400" dirty="0"/>
          </a:p>
        </p:txBody>
      </p:sp>
      <p:sp>
        <p:nvSpPr>
          <p:cNvPr id="6" name="TextBox 5">
            <a:extLst>
              <a:ext uri="{FF2B5EF4-FFF2-40B4-BE49-F238E27FC236}">
                <a16:creationId xmlns:a16="http://schemas.microsoft.com/office/drawing/2014/main" id="{1AE08790-7436-C858-A059-2C509B384E14}"/>
              </a:ext>
            </a:extLst>
          </p:cNvPr>
          <p:cNvSpPr txBox="1"/>
          <p:nvPr/>
        </p:nvSpPr>
        <p:spPr>
          <a:xfrm>
            <a:off x="6610352" y="737592"/>
            <a:ext cx="5581648" cy="4893647"/>
          </a:xfrm>
          <a:prstGeom prst="rect">
            <a:avLst/>
          </a:prstGeom>
          <a:noFill/>
        </p:spPr>
        <p:txBody>
          <a:bodyPr wrap="square">
            <a:spAutoFit/>
          </a:bodyPr>
          <a:lstStyle/>
          <a:p>
            <a:r>
              <a:rPr lang="en-US" sz="2400" b="1" dirty="0"/>
              <a:t>The newest baptismal vows were set forth in the June 1, 1985 (p. 30) Watchtower</a:t>
            </a:r>
            <a:r>
              <a:rPr lang="en-US" sz="2400" dirty="0"/>
              <a:t>:</a:t>
            </a:r>
          </a:p>
          <a:p>
            <a:endParaRPr lang="en-US" sz="2400" dirty="0"/>
          </a:p>
          <a:p>
            <a:r>
              <a:rPr lang="en-US" sz="2400" dirty="0"/>
              <a:t>(1) On the basis of the sacrifice of Jesus Christ, have you repented of your sins and dedicated yourself to Jehovah to do his will?</a:t>
            </a:r>
          </a:p>
          <a:p>
            <a:endParaRPr lang="en-US" sz="2400" dirty="0"/>
          </a:p>
          <a:p>
            <a:endParaRPr lang="en-US" sz="2400" dirty="0"/>
          </a:p>
          <a:p>
            <a:r>
              <a:rPr lang="en-US" sz="2400" dirty="0"/>
              <a:t>(2) </a:t>
            </a:r>
            <a:r>
              <a:rPr lang="en-US" sz="2400" b="1" u="sng" dirty="0"/>
              <a:t>Do you understand that your dedication and baptism identify you as one of Jehovah's Witnesses in association with God's spirit-directed organization?</a:t>
            </a:r>
          </a:p>
        </p:txBody>
      </p:sp>
    </p:spTree>
    <p:extLst>
      <p:ext uri="{BB962C8B-B14F-4D97-AF65-F5344CB8AC3E}">
        <p14:creationId xmlns:p14="http://schemas.microsoft.com/office/powerpoint/2010/main" val="30948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7913-C8FF-DD87-092F-99B3A9E98D20}"/>
              </a:ext>
            </a:extLst>
          </p:cNvPr>
          <p:cNvSpPr>
            <a:spLocks noGrp="1"/>
          </p:cNvSpPr>
          <p:nvPr>
            <p:ph type="title"/>
          </p:nvPr>
        </p:nvSpPr>
        <p:spPr>
          <a:xfrm>
            <a:off x="838200" y="-240665"/>
            <a:ext cx="10515600" cy="1325563"/>
          </a:xfrm>
        </p:spPr>
        <p:txBody>
          <a:bodyPr/>
          <a:lstStyle/>
          <a:p>
            <a:r>
              <a:rPr lang="en-US" b="1" u="sng" dirty="0">
                <a:solidFill>
                  <a:srgbClr val="7030A0"/>
                </a:solidFill>
              </a:rPr>
              <a:t>The Governing Body as Defined By JW.org</a:t>
            </a:r>
          </a:p>
        </p:txBody>
      </p:sp>
      <p:sp>
        <p:nvSpPr>
          <p:cNvPr id="4" name="TextBox 3">
            <a:extLst>
              <a:ext uri="{FF2B5EF4-FFF2-40B4-BE49-F238E27FC236}">
                <a16:creationId xmlns:a16="http://schemas.microsoft.com/office/drawing/2014/main" id="{F6C68162-3403-566C-04C9-30EA579782B7}"/>
              </a:ext>
            </a:extLst>
          </p:cNvPr>
          <p:cNvSpPr txBox="1"/>
          <p:nvPr/>
        </p:nvSpPr>
        <p:spPr>
          <a:xfrm>
            <a:off x="20002" y="595700"/>
            <a:ext cx="8323898" cy="6370975"/>
          </a:xfrm>
          <a:prstGeom prst="rect">
            <a:avLst/>
          </a:prstGeom>
          <a:noFill/>
        </p:spPr>
        <p:txBody>
          <a:bodyPr wrap="square">
            <a:spAutoFit/>
          </a:bodyPr>
          <a:lstStyle/>
          <a:p>
            <a:r>
              <a:rPr lang="en-US" sz="2400" dirty="0"/>
              <a:t>“The Governing Body is a small group of mature Christians who provide direction for Jehovah’s Witnesses worldwide. Their work is twofold: </a:t>
            </a:r>
            <a:r>
              <a:rPr lang="en-US" sz="2400" b="1" dirty="0"/>
              <a:t>They oversee the preparation of Bible-based</a:t>
            </a:r>
            <a:r>
              <a:rPr lang="en-US" sz="2400" dirty="0"/>
              <a:t> instruction through the publications, meetings, and schools of Jehovah’s Witnesses.​—Luke 12:42. </a:t>
            </a:r>
            <a:r>
              <a:rPr lang="en-US" sz="2400" b="1" dirty="0"/>
              <a:t>They supervise the worldwide work of Jehovah’s Witnesses</a:t>
            </a:r>
            <a:r>
              <a:rPr lang="en-US" sz="2400" dirty="0"/>
              <a:t> by directing our public ministry and overseeing the use of donated assets. The Governing Body follows the pattern set by “the apostles and elders in Jerusalem” in the first century, who made important decisions on behalf of the entire Christian congregation. (Acts 15:2) </a:t>
            </a:r>
            <a:r>
              <a:rPr lang="en-US" sz="2400" b="1" u="sng" dirty="0"/>
              <a:t>Like those faithful men, the members of the Governing Body are not the leaders of our organization. They look to the Bible for guidance, acknowledging that Jehovah God has appointed Jesus Christ as the Head of the congregation</a:t>
            </a:r>
            <a:r>
              <a:rPr lang="en-US" sz="2400" dirty="0"/>
              <a:t>.​—1 Corinthians 11:3; Ephesians 5:​23.” JW.org, What Is the Governing Body of Jehovah’s Witnesses?, https://www.jw.org/en/jehovahs-witnesses/faq/governing-body-jw-helpers/</a:t>
            </a:r>
          </a:p>
        </p:txBody>
      </p:sp>
      <p:pic>
        <p:nvPicPr>
          <p:cNvPr id="5" name="Picture 4">
            <a:extLst>
              <a:ext uri="{FF2B5EF4-FFF2-40B4-BE49-F238E27FC236}">
                <a16:creationId xmlns:a16="http://schemas.microsoft.com/office/drawing/2014/main" id="{9FECBC50-7FF5-1B48-6ECD-25F5F9EA2733}"/>
              </a:ext>
            </a:extLst>
          </p:cNvPr>
          <p:cNvPicPr>
            <a:picLocks noChangeAspect="1"/>
          </p:cNvPicPr>
          <p:nvPr/>
        </p:nvPicPr>
        <p:blipFill>
          <a:blip r:embed="rId2"/>
          <a:stretch>
            <a:fillRect/>
          </a:stretch>
        </p:blipFill>
        <p:spPr>
          <a:xfrm>
            <a:off x="8343900" y="1644015"/>
            <a:ext cx="3569970" cy="3569970"/>
          </a:xfrm>
          <a:prstGeom prst="rect">
            <a:avLst/>
          </a:prstGeom>
        </p:spPr>
      </p:pic>
    </p:spTree>
    <p:extLst>
      <p:ext uri="{BB962C8B-B14F-4D97-AF65-F5344CB8AC3E}">
        <p14:creationId xmlns:p14="http://schemas.microsoft.com/office/powerpoint/2010/main" val="7970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F0F8-160C-B552-D30B-3A7D9C0E8532}"/>
              </a:ext>
            </a:extLst>
          </p:cNvPr>
          <p:cNvSpPr>
            <a:spLocks noGrp="1"/>
          </p:cNvSpPr>
          <p:nvPr>
            <p:ph type="title"/>
          </p:nvPr>
        </p:nvSpPr>
        <p:spPr>
          <a:xfrm>
            <a:off x="838200" y="-252095"/>
            <a:ext cx="10515600" cy="1325563"/>
          </a:xfrm>
        </p:spPr>
        <p:txBody>
          <a:bodyPr/>
          <a:lstStyle/>
          <a:p>
            <a:pPr algn="ctr"/>
            <a:r>
              <a:rPr lang="en-US" b="1" dirty="0">
                <a:effectLst>
                  <a:outerShdw blurRad="38100" dist="38100" dir="2700000" algn="tl">
                    <a:srgbClr val="000000">
                      <a:alpha val="43137"/>
                    </a:srgbClr>
                  </a:outerShdw>
                </a:effectLst>
              </a:rPr>
              <a:t>Historical Background of the Governing Body</a:t>
            </a:r>
          </a:p>
        </p:txBody>
      </p:sp>
      <p:sp>
        <p:nvSpPr>
          <p:cNvPr id="4" name="TextBox 3">
            <a:extLst>
              <a:ext uri="{FF2B5EF4-FFF2-40B4-BE49-F238E27FC236}">
                <a16:creationId xmlns:a16="http://schemas.microsoft.com/office/drawing/2014/main" id="{07846421-C8C1-EFF2-F2AF-C6D154E55843}"/>
              </a:ext>
            </a:extLst>
          </p:cNvPr>
          <p:cNvSpPr txBox="1"/>
          <p:nvPr/>
        </p:nvSpPr>
        <p:spPr>
          <a:xfrm>
            <a:off x="5440680" y="635794"/>
            <a:ext cx="6751320" cy="6001643"/>
          </a:xfrm>
          <a:prstGeom prst="rect">
            <a:avLst/>
          </a:prstGeom>
          <a:noFill/>
        </p:spPr>
        <p:txBody>
          <a:bodyPr wrap="square">
            <a:spAutoFit/>
          </a:bodyPr>
          <a:lstStyle/>
          <a:p>
            <a:r>
              <a:rPr lang="en-US" sz="2400" dirty="0"/>
              <a:t>“Since its incorporation in 1884, the Watch Tower Bible and Tract Society of Pennsylvania has been directed by a president and board of directors. </a:t>
            </a:r>
            <a:r>
              <a:rPr lang="en-US" sz="2400" b="1" u="sng" dirty="0"/>
              <a:t>Until January 1976, the president exercised complete control of doctrines, publications and activities of the Watch Tower Society and the religious denominations with which it was connected—the Bible Students and Jehovah's Witnesses</a:t>
            </a:r>
            <a:r>
              <a:rPr lang="en-US" sz="2400" dirty="0"/>
              <a:t>. When the Society's second president, </a:t>
            </a:r>
            <a:r>
              <a:rPr lang="en-US" sz="2400" b="1" u="sng" dirty="0"/>
              <a:t>J. F. Rutherford, encountered opposition from directors in 1917, he dismissed them. In 1925, he overruled the Watch Tower Society's editorial committee when it opposed publication of an article about disputed doctrines regarding the year 1914. In 1931, the editorial committee was dissolved</a:t>
            </a:r>
            <a:r>
              <a:rPr lang="en-US" sz="2400" dirty="0"/>
              <a:t>.” Wikipedia, Governing Body of Jehovah’s Witnesses</a:t>
            </a:r>
          </a:p>
        </p:txBody>
      </p:sp>
      <p:pic>
        <p:nvPicPr>
          <p:cNvPr id="5" name="Picture 4">
            <a:extLst>
              <a:ext uri="{FF2B5EF4-FFF2-40B4-BE49-F238E27FC236}">
                <a16:creationId xmlns:a16="http://schemas.microsoft.com/office/drawing/2014/main" id="{CB370497-012B-D9CB-8B6B-5F0AE13C701B}"/>
              </a:ext>
            </a:extLst>
          </p:cNvPr>
          <p:cNvPicPr>
            <a:picLocks noChangeAspect="1"/>
          </p:cNvPicPr>
          <p:nvPr/>
        </p:nvPicPr>
        <p:blipFill>
          <a:blip r:embed="rId2"/>
          <a:stretch>
            <a:fillRect/>
          </a:stretch>
        </p:blipFill>
        <p:spPr>
          <a:xfrm>
            <a:off x="838200" y="764857"/>
            <a:ext cx="3898068" cy="5872580"/>
          </a:xfrm>
          <a:prstGeom prst="rect">
            <a:avLst/>
          </a:prstGeom>
        </p:spPr>
      </p:pic>
    </p:spTree>
    <p:extLst>
      <p:ext uri="{BB962C8B-B14F-4D97-AF65-F5344CB8AC3E}">
        <p14:creationId xmlns:p14="http://schemas.microsoft.com/office/powerpoint/2010/main" val="60635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DD6E-97C0-7C16-EFD4-D192B2954B5A}"/>
              </a:ext>
            </a:extLst>
          </p:cNvPr>
          <p:cNvSpPr>
            <a:spLocks noGrp="1"/>
          </p:cNvSpPr>
          <p:nvPr>
            <p:ph type="title"/>
          </p:nvPr>
        </p:nvSpPr>
        <p:spPr>
          <a:xfrm>
            <a:off x="758190" y="-263525"/>
            <a:ext cx="10515600" cy="1325563"/>
          </a:xfrm>
        </p:spPr>
        <p:txBody>
          <a:bodyPr/>
          <a:lstStyle/>
          <a:p>
            <a:pPr algn="ctr"/>
            <a:r>
              <a:rPr lang="en-US" dirty="0">
                <a:solidFill>
                  <a:srgbClr val="002060"/>
                </a:solidFill>
              </a:rPr>
              <a:t>History Continued…</a:t>
            </a:r>
          </a:p>
        </p:txBody>
      </p:sp>
      <p:sp>
        <p:nvSpPr>
          <p:cNvPr id="4" name="TextBox 3">
            <a:extLst>
              <a:ext uri="{FF2B5EF4-FFF2-40B4-BE49-F238E27FC236}">
                <a16:creationId xmlns:a16="http://schemas.microsoft.com/office/drawing/2014/main" id="{058024FA-8DC2-61BF-232A-25642D2719ED}"/>
              </a:ext>
            </a:extLst>
          </p:cNvPr>
          <p:cNvSpPr txBox="1"/>
          <p:nvPr/>
        </p:nvSpPr>
        <p:spPr>
          <a:xfrm>
            <a:off x="0" y="547747"/>
            <a:ext cx="10229850" cy="6370975"/>
          </a:xfrm>
          <a:prstGeom prst="rect">
            <a:avLst/>
          </a:prstGeom>
          <a:noFill/>
        </p:spPr>
        <p:txBody>
          <a:bodyPr wrap="square">
            <a:spAutoFit/>
          </a:bodyPr>
          <a:lstStyle/>
          <a:p>
            <a:r>
              <a:rPr lang="en-US" sz="2400" dirty="0"/>
              <a:t>“In 1943, The Watchtower described the Watch Tower Bible and Tract Society as the "legal governing body" of anointed Jehovah's Witnesses. </a:t>
            </a:r>
            <a:r>
              <a:rPr lang="en-US" sz="2400" b="1" u="sng" dirty="0"/>
              <a:t>A year later, in an article opposing the democratic election of congregation elders, the magazine said the appointment of such ones was the duty of "a visible governing body under Jehovah God and his Christ"</a:t>
            </a:r>
            <a:r>
              <a:rPr lang="en-US" sz="2400" dirty="0"/>
              <a:t>. For several years, the role and specific identity of the governing body remained otherwise undefined. A 1955 organizational handbook stated that "the visible governing body has been closely identified with the board of directors of this corporation.“ Referring to events related to their 1957 convention, </a:t>
            </a:r>
            <a:r>
              <a:rPr lang="en-US" sz="2400" b="1" dirty="0"/>
              <a:t>a 1959 publication said "the spiritual governing body of Jehovah's witnesses watched the developments [then] the president of the Watch Tower Bible &amp; Tract Society [acted]</a:t>
            </a:r>
            <a:r>
              <a:rPr lang="en-US" sz="2400" dirty="0"/>
              <a:t>." The 1970 Yearbook of Jehovah's Witnesses noted that the Watch Tower Bible and Tract </a:t>
            </a:r>
          </a:p>
          <a:p>
            <a:r>
              <a:rPr lang="en-US" sz="2400" dirty="0"/>
              <a:t>Society of Pennsylvania was the organization used to plan the activity of</a:t>
            </a:r>
          </a:p>
          <a:p>
            <a:r>
              <a:rPr lang="en-US" sz="2400" dirty="0"/>
              <a:t>Jehovah's Witnesses and provide them with "spiritual food", then </a:t>
            </a:r>
          </a:p>
          <a:p>
            <a:r>
              <a:rPr lang="en-US" sz="2400" dirty="0"/>
              <a:t>declared: "</a:t>
            </a:r>
            <a:r>
              <a:rPr lang="en-US" sz="2400" b="1" u="sng" dirty="0"/>
              <a:t>So really the governing body of Jehovah's Witnesses is the </a:t>
            </a:r>
          </a:p>
          <a:p>
            <a:r>
              <a:rPr lang="en-US" sz="2400" b="1" u="sng" dirty="0"/>
              <a:t>board of directors of the Watch Tower Bible and Tract Society of </a:t>
            </a:r>
          </a:p>
          <a:p>
            <a:r>
              <a:rPr lang="en-US" sz="2400" b="1" u="sng" dirty="0"/>
              <a:t>Pennsylvania.“</a:t>
            </a:r>
            <a:r>
              <a:rPr lang="en-US" sz="2400" dirty="0"/>
              <a:t> Wikipedia, Governing Body of Jehovah’s Witnesses</a:t>
            </a:r>
            <a:endParaRPr lang="en-US" sz="2400" b="1" u="sng" dirty="0"/>
          </a:p>
        </p:txBody>
      </p:sp>
      <p:pic>
        <p:nvPicPr>
          <p:cNvPr id="5" name="Picture 4">
            <a:extLst>
              <a:ext uri="{FF2B5EF4-FFF2-40B4-BE49-F238E27FC236}">
                <a16:creationId xmlns:a16="http://schemas.microsoft.com/office/drawing/2014/main" id="{007569CE-2E0B-ED45-DA6A-0282A015DA2B}"/>
              </a:ext>
            </a:extLst>
          </p:cNvPr>
          <p:cNvPicPr>
            <a:picLocks noChangeAspect="1"/>
          </p:cNvPicPr>
          <p:nvPr/>
        </p:nvPicPr>
        <p:blipFill>
          <a:blip r:embed="rId2"/>
          <a:stretch>
            <a:fillRect/>
          </a:stretch>
        </p:blipFill>
        <p:spPr>
          <a:xfrm>
            <a:off x="10229850" y="892235"/>
            <a:ext cx="1962150" cy="1962150"/>
          </a:xfrm>
          <a:prstGeom prst="rect">
            <a:avLst/>
          </a:prstGeom>
        </p:spPr>
      </p:pic>
      <p:sp>
        <p:nvSpPr>
          <p:cNvPr id="6" name="Arrow: Down 5">
            <a:extLst>
              <a:ext uri="{FF2B5EF4-FFF2-40B4-BE49-F238E27FC236}">
                <a16:creationId xmlns:a16="http://schemas.microsoft.com/office/drawing/2014/main" id="{8F045AE1-9374-2995-592A-2C595F7550DF}"/>
              </a:ext>
            </a:extLst>
          </p:cNvPr>
          <p:cNvSpPr/>
          <p:nvPr/>
        </p:nvSpPr>
        <p:spPr>
          <a:xfrm>
            <a:off x="11041380" y="2720340"/>
            <a:ext cx="845820" cy="1962150"/>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44F002-88ED-5A6F-676C-6CB07D4670F4}"/>
              </a:ext>
            </a:extLst>
          </p:cNvPr>
          <p:cNvPicPr>
            <a:picLocks noChangeAspect="1"/>
          </p:cNvPicPr>
          <p:nvPr/>
        </p:nvPicPr>
        <p:blipFill>
          <a:blip r:embed="rId3"/>
          <a:stretch>
            <a:fillRect/>
          </a:stretch>
        </p:blipFill>
        <p:spPr>
          <a:xfrm>
            <a:off x="9237345" y="4736524"/>
            <a:ext cx="3028950" cy="1514475"/>
          </a:xfrm>
          <a:prstGeom prst="rect">
            <a:avLst/>
          </a:prstGeom>
        </p:spPr>
      </p:pic>
    </p:spTree>
    <p:extLst>
      <p:ext uri="{BB962C8B-B14F-4D97-AF65-F5344CB8AC3E}">
        <p14:creationId xmlns:p14="http://schemas.microsoft.com/office/powerpoint/2010/main" val="247051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2C04-DBAE-629E-D90B-90BF0E702EEA}"/>
              </a:ext>
            </a:extLst>
          </p:cNvPr>
          <p:cNvSpPr>
            <a:spLocks noGrp="1"/>
          </p:cNvSpPr>
          <p:nvPr>
            <p:ph type="title"/>
          </p:nvPr>
        </p:nvSpPr>
        <p:spPr>
          <a:xfrm>
            <a:off x="838200" y="-25209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Propaganda Machine</a:t>
            </a:r>
          </a:p>
        </p:txBody>
      </p:sp>
      <p:pic>
        <p:nvPicPr>
          <p:cNvPr id="3" name="Picture 2">
            <a:extLst>
              <a:ext uri="{FF2B5EF4-FFF2-40B4-BE49-F238E27FC236}">
                <a16:creationId xmlns:a16="http://schemas.microsoft.com/office/drawing/2014/main" id="{7C3380ED-30ED-9EF3-B006-53EB2B42536C}"/>
              </a:ext>
            </a:extLst>
          </p:cNvPr>
          <p:cNvPicPr>
            <a:picLocks noChangeAspect="1"/>
          </p:cNvPicPr>
          <p:nvPr/>
        </p:nvPicPr>
        <p:blipFill>
          <a:blip r:embed="rId2"/>
          <a:stretch>
            <a:fillRect/>
          </a:stretch>
        </p:blipFill>
        <p:spPr>
          <a:xfrm>
            <a:off x="175260" y="861060"/>
            <a:ext cx="5516880" cy="5516880"/>
          </a:xfrm>
          <a:prstGeom prst="rect">
            <a:avLst/>
          </a:prstGeom>
        </p:spPr>
      </p:pic>
      <p:pic>
        <p:nvPicPr>
          <p:cNvPr id="4" name="Picture 3">
            <a:extLst>
              <a:ext uri="{FF2B5EF4-FFF2-40B4-BE49-F238E27FC236}">
                <a16:creationId xmlns:a16="http://schemas.microsoft.com/office/drawing/2014/main" id="{E1F0591D-5253-06C6-4241-8C9C9DC1DDB9}"/>
              </a:ext>
            </a:extLst>
          </p:cNvPr>
          <p:cNvPicPr>
            <a:picLocks noChangeAspect="1"/>
          </p:cNvPicPr>
          <p:nvPr/>
        </p:nvPicPr>
        <p:blipFill>
          <a:blip r:embed="rId3"/>
          <a:stretch>
            <a:fillRect/>
          </a:stretch>
        </p:blipFill>
        <p:spPr>
          <a:xfrm>
            <a:off x="6355080" y="838200"/>
            <a:ext cx="5516880" cy="5516880"/>
          </a:xfrm>
          <a:prstGeom prst="rect">
            <a:avLst/>
          </a:prstGeom>
        </p:spPr>
      </p:pic>
      <p:sp>
        <p:nvSpPr>
          <p:cNvPr id="5" name="TextBox 4">
            <a:extLst>
              <a:ext uri="{FF2B5EF4-FFF2-40B4-BE49-F238E27FC236}">
                <a16:creationId xmlns:a16="http://schemas.microsoft.com/office/drawing/2014/main" id="{0036287F-E59E-6F64-753C-4CDF08FB443B}"/>
              </a:ext>
            </a:extLst>
          </p:cNvPr>
          <p:cNvSpPr txBox="1"/>
          <p:nvPr/>
        </p:nvSpPr>
        <p:spPr>
          <a:xfrm>
            <a:off x="605790" y="6457950"/>
            <a:ext cx="11178540" cy="369332"/>
          </a:xfrm>
          <a:prstGeom prst="rect">
            <a:avLst/>
          </a:prstGeom>
          <a:noFill/>
        </p:spPr>
        <p:txBody>
          <a:bodyPr wrap="square" rtlCol="0">
            <a:spAutoFit/>
          </a:bodyPr>
          <a:lstStyle/>
          <a:p>
            <a:r>
              <a:rPr lang="en-US" dirty="0"/>
              <a:t>JW.org, Lesson 20, How Does the Governing Body function today?</a:t>
            </a:r>
          </a:p>
        </p:txBody>
      </p:sp>
    </p:spTree>
    <p:extLst>
      <p:ext uri="{BB962C8B-B14F-4D97-AF65-F5344CB8AC3E}">
        <p14:creationId xmlns:p14="http://schemas.microsoft.com/office/powerpoint/2010/main" val="386589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A092-EF7E-A273-FADF-05799685E0A7}"/>
              </a:ext>
            </a:extLst>
          </p:cNvPr>
          <p:cNvSpPr>
            <a:spLocks noGrp="1"/>
          </p:cNvSpPr>
          <p:nvPr>
            <p:ph type="title"/>
          </p:nvPr>
        </p:nvSpPr>
        <p:spPr>
          <a:xfrm>
            <a:off x="838200" y="-34353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Governing Body is the “Voice of God”</a:t>
            </a:r>
          </a:p>
        </p:txBody>
      </p:sp>
      <p:pic>
        <p:nvPicPr>
          <p:cNvPr id="3" name="JW Governing Body Clips">
            <a:hlinkClick r:id="" action="ppaction://media"/>
            <a:extLst>
              <a:ext uri="{FF2B5EF4-FFF2-40B4-BE49-F238E27FC236}">
                <a16:creationId xmlns:a16="http://schemas.microsoft.com/office/drawing/2014/main" id="{93902E32-DE07-BB9E-8172-5F554BA0F4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5919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B1-4D3D-2BEF-5DAE-239BC747AC57}"/>
              </a:ext>
            </a:extLst>
          </p:cNvPr>
          <p:cNvSpPr>
            <a:spLocks noGrp="1"/>
          </p:cNvSpPr>
          <p:nvPr>
            <p:ph type="title"/>
          </p:nvPr>
        </p:nvSpPr>
        <p:spPr>
          <a:xfrm>
            <a:off x="838200" y="-366395"/>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Repeat of Rome?</a:t>
            </a:r>
          </a:p>
        </p:txBody>
      </p:sp>
      <p:sp>
        <p:nvSpPr>
          <p:cNvPr id="3" name="TextBox 2">
            <a:extLst>
              <a:ext uri="{FF2B5EF4-FFF2-40B4-BE49-F238E27FC236}">
                <a16:creationId xmlns:a16="http://schemas.microsoft.com/office/drawing/2014/main" id="{090BC0FD-B79B-60AF-2C4A-BD074E662633}"/>
              </a:ext>
            </a:extLst>
          </p:cNvPr>
          <p:cNvSpPr txBox="1"/>
          <p:nvPr/>
        </p:nvSpPr>
        <p:spPr>
          <a:xfrm>
            <a:off x="148590" y="731520"/>
            <a:ext cx="11864340" cy="707886"/>
          </a:xfrm>
          <a:prstGeom prst="rect">
            <a:avLst/>
          </a:prstGeom>
          <a:noFill/>
        </p:spPr>
        <p:txBody>
          <a:bodyPr wrap="square" rtlCol="0">
            <a:spAutoFit/>
          </a:bodyPr>
          <a:lstStyle/>
          <a:p>
            <a:r>
              <a:rPr lang="en-US" sz="4000" b="1" dirty="0">
                <a:solidFill>
                  <a:srgbClr val="0070C0"/>
                </a:solidFill>
                <a:effectLst>
                  <a:outerShdw blurRad="38100" dist="38100" dir="2700000" algn="tl">
                    <a:srgbClr val="000000">
                      <a:alpha val="43137"/>
                    </a:srgbClr>
                  </a:outerShdw>
                </a:effectLst>
              </a:rPr>
              <a:t>JWs  </a:t>
            </a:r>
            <a:r>
              <a:rPr lang="en-US" sz="4000" dirty="0"/>
              <a:t>                                        vs                           </a:t>
            </a:r>
            <a:r>
              <a:rPr lang="en-US" sz="4000" b="1" dirty="0">
                <a:solidFill>
                  <a:srgbClr val="FF0000"/>
                </a:solidFill>
                <a:effectLst>
                  <a:outerShdw blurRad="38100" dist="38100" dir="2700000" algn="tl">
                    <a:srgbClr val="000000">
                      <a:alpha val="43137"/>
                    </a:srgbClr>
                  </a:outerShdw>
                </a:effectLst>
              </a:rPr>
              <a:t>Catholicism</a:t>
            </a:r>
          </a:p>
        </p:txBody>
      </p:sp>
      <p:sp>
        <p:nvSpPr>
          <p:cNvPr id="4" name="TextBox 3">
            <a:extLst>
              <a:ext uri="{FF2B5EF4-FFF2-40B4-BE49-F238E27FC236}">
                <a16:creationId xmlns:a16="http://schemas.microsoft.com/office/drawing/2014/main" id="{5CD35B5B-ABCB-F384-18FF-879F2D01B5FF}"/>
              </a:ext>
            </a:extLst>
          </p:cNvPr>
          <p:cNvSpPr txBox="1"/>
          <p:nvPr/>
        </p:nvSpPr>
        <p:spPr>
          <a:xfrm>
            <a:off x="148590" y="1554480"/>
            <a:ext cx="11864340" cy="5262979"/>
          </a:xfrm>
          <a:prstGeom prst="rect">
            <a:avLst/>
          </a:prstGeom>
          <a:noFill/>
        </p:spPr>
        <p:txBody>
          <a:bodyPr wrap="square" rtlCol="0">
            <a:spAutoFit/>
          </a:bodyPr>
          <a:lstStyle/>
          <a:p>
            <a:pPr marL="342900" indent="-342900">
              <a:buAutoNum type="arabicPeriod"/>
            </a:pPr>
            <a:r>
              <a:rPr lang="en-US" sz="2400" dirty="0"/>
              <a:t>Arises Slowly to Primacy                                                      	1. Arises Slowly to Primacy</a:t>
            </a:r>
          </a:p>
          <a:p>
            <a:pPr marL="342900" indent="-342900">
              <a:buAutoNum type="arabicPeriod"/>
            </a:pPr>
            <a:r>
              <a:rPr lang="en-US" sz="2400" dirty="0"/>
              <a:t>Claims to be the “Voice of God”                                          	2. Claims to be the “Voice of God”</a:t>
            </a:r>
          </a:p>
          <a:p>
            <a:pPr marL="342900" indent="-342900">
              <a:buAutoNum type="arabicPeriod"/>
            </a:pPr>
            <a:r>
              <a:rPr lang="en-US" sz="2400" dirty="0"/>
              <a:t>Must Submit conscience 					3. Must Submit Conscience</a:t>
            </a:r>
          </a:p>
          <a:p>
            <a:pPr marL="342900" indent="-342900">
              <a:buAutoNum type="arabicPeriod"/>
            </a:pPr>
            <a:r>
              <a:rPr lang="en-US" sz="2400" dirty="0"/>
              <a:t>Claims to speak for Christ					4. Vicar of Christ</a:t>
            </a:r>
          </a:p>
          <a:p>
            <a:pPr marL="342900" indent="-342900">
              <a:buAutoNum type="arabicPeriod"/>
            </a:pPr>
            <a:r>
              <a:rPr lang="en-US" sz="2400" dirty="0"/>
              <a:t>Spiritual authority hierarchical structure			5. Church hierarchy</a:t>
            </a:r>
          </a:p>
          <a:p>
            <a:pPr marL="342900" indent="-342900">
              <a:buAutoNum type="arabicPeriod"/>
            </a:pPr>
            <a:r>
              <a:rPr lang="en-US" sz="2400" dirty="0"/>
              <a:t>Only use their publications					6. Only use their publications</a:t>
            </a:r>
          </a:p>
          <a:p>
            <a:pPr marL="342900" indent="-342900">
              <a:buAutoNum type="arabicPeriod"/>
            </a:pPr>
            <a:r>
              <a:rPr lang="en-US" sz="2400" dirty="0"/>
              <a:t>Watchtower guide to Bible					7. Catechism</a:t>
            </a:r>
          </a:p>
          <a:p>
            <a:pPr marL="342900" indent="-342900">
              <a:buAutoNum type="arabicPeriod"/>
            </a:pPr>
            <a:r>
              <a:rPr lang="en-US" sz="2400" dirty="0"/>
              <a:t>No salvation outside church				8. No salvation outside church</a:t>
            </a:r>
          </a:p>
          <a:p>
            <a:pPr marL="342900" indent="-342900">
              <a:buAutoNum type="arabicPeriod"/>
            </a:pPr>
            <a:r>
              <a:rPr lang="en-US" sz="2400" dirty="0"/>
              <a:t>NWT							9. Douay-Rheims, Good News, etc.</a:t>
            </a:r>
          </a:p>
          <a:p>
            <a:pPr marL="342900" indent="-342900">
              <a:buAutoNum type="arabicPeriod"/>
            </a:pPr>
            <a:r>
              <a:rPr lang="en-US" sz="2400" dirty="0"/>
              <a:t> Excommunication/shunning				10. Excommunication</a:t>
            </a:r>
          </a:p>
          <a:p>
            <a:pPr marL="342900" indent="-342900">
              <a:buAutoNum type="arabicPeriod"/>
            </a:pPr>
            <a:r>
              <a:rPr lang="en-US" sz="2400" dirty="0"/>
              <a:t> Works based Salvation					11. Works based Salvation</a:t>
            </a:r>
          </a:p>
          <a:p>
            <a:pPr marL="342900" indent="-342900">
              <a:buAutoNum type="arabicPeriod"/>
            </a:pPr>
            <a:r>
              <a:rPr lang="en-US" sz="2400" dirty="0"/>
              <a:t> Coercive Conversion					12. Coercive Conversion</a:t>
            </a:r>
          </a:p>
          <a:p>
            <a:pPr marL="342900" indent="-342900">
              <a:buAutoNum type="arabicPeriod"/>
            </a:pPr>
            <a:r>
              <a:rPr lang="en-US" sz="2400" dirty="0"/>
              <a:t> Don’t Look at other sources				13. Forbidden Books</a:t>
            </a:r>
          </a:p>
          <a:p>
            <a:pPr marL="342900" indent="-342900">
              <a:buAutoNum type="arabicPeriod"/>
            </a:pPr>
            <a:r>
              <a:rPr lang="en-US" sz="2400" dirty="0"/>
              <a:t>Only Trust Us						14. Only Trust Us</a:t>
            </a:r>
          </a:p>
        </p:txBody>
      </p:sp>
    </p:spTree>
    <p:extLst>
      <p:ext uri="{BB962C8B-B14F-4D97-AF65-F5344CB8AC3E}">
        <p14:creationId xmlns:p14="http://schemas.microsoft.com/office/powerpoint/2010/main" val="33274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1873</Words>
  <Application>Microsoft Office PowerPoint</Application>
  <PresentationFormat>Widescreen</PresentationFormat>
  <Paragraphs>71</Paragraphs>
  <Slides>17</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What is the Difference Between Mormons, Jehovah’s Witnesses, and Seventh-day Adventists? pt 17</vt:lpstr>
      <vt:lpstr>What We Will Study….</vt:lpstr>
      <vt:lpstr>Trust in the Organization?</vt:lpstr>
      <vt:lpstr>The Governing Body as Defined By JW.org</vt:lpstr>
      <vt:lpstr>Historical Background of the Governing Body</vt:lpstr>
      <vt:lpstr>History Continued…</vt:lpstr>
      <vt:lpstr>Propaganda Machine</vt:lpstr>
      <vt:lpstr>Governing Body is the “Voice of God”</vt:lpstr>
      <vt:lpstr>Repeat of Rome?</vt:lpstr>
      <vt:lpstr>Overseers--Authority</vt:lpstr>
      <vt:lpstr>How Shunning Takes Place</vt:lpstr>
      <vt:lpstr>JW References on Shunning</vt:lpstr>
      <vt:lpstr>1 Corinthian 5 Shunning</vt:lpstr>
      <vt:lpstr>Shunning in Practice</vt:lpstr>
      <vt:lpstr>Child Molestation Controversy</vt:lpstr>
      <vt:lpstr>Protecting Child Predators</vt:lpstr>
      <vt:lpstr>The Governing Body—Final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99</cp:revision>
  <dcterms:created xsi:type="dcterms:W3CDTF">2020-09-12T20:19:03Z</dcterms:created>
  <dcterms:modified xsi:type="dcterms:W3CDTF">2023-09-21T23:06:21Z</dcterms:modified>
</cp:coreProperties>
</file>