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0" d="100"/>
          <a:sy n="50"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0DC5E-5902-4E94-B4BE-3E9EC3A716C4}" type="datetimeFigureOut">
              <a:rPr lang="en-US" smtClean="0"/>
              <a:pPr/>
              <a:t>12/16/2011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EA415-3776-4667-B470-C8C4E9C384E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0DC5E-5902-4E94-B4BE-3E9EC3A716C4}" type="datetimeFigureOut">
              <a:rPr lang="en-US" smtClean="0"/>
              <a:pPr/>
              <a:t>12/16/2011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EA415-3776-4667-B470-C8C4E9C384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gjamesbibleonline.org/Galatians-5-20/" TargetMode="External"/><Relationship Id="rId2" Type="http://schemas.openxmlformats.org/officeDocument/2006/relationships/hyperlink" Target="http://www.kingjamesbibleonline.org/Galatians-5-19/"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kingjamesbibleonline.org/Galatians-5-2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kingjamesbibleonline.org/John-15-8/" TargetMode="External"/><Relationship Id="rId2" Type="http://schemas.openxmlformats.org/officeDocument/2006/relationships/hyperlink" Target="http://www.kingjamesbibleonline.org/John-15-7/"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www.kingjamesbibleonline.org/John-15-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kingjamesbibleonline.org/Revelation-14-7/" TargetMode="External"/><Relationship Id="rId2" Type="http://schemas.openxmlformats.org/officeDocument/2006/relationships/hyperlink" Target="http://www.kingjamesbibleonline.org/Revelation-14-6/"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ingjamesbibleonline.org/Philippians-3-10/" TargetMode="External"/><Relationship Id="rId2" Type="http://schemas.openxmlformats.org/officeDocument/2006/relationships/hyperlink" Target="http://www.kingjamesbibleonline.org/John-15-2/"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kingjamesbibleonline.org/John-15-4/"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ingjamesbibleonline.org/John-15-2/" TargetMode="External"/><Relationship Id="rId2" Type="http://schemas.openxmlformats.org/officeDocument/2006/relationships/hyperlink" Target="http://www.kingjamesbibleonline.org/John-15-1/"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John-1-4/" TargetMode="External"/><Relationship Id="rId2" Type="http://schemas.openxmlformats.org/officeDocument/2006/relationships/hyperlink" Target="http://www.kingjamesbibleonline.org/John-1-3/"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chemeClr val="accent6">
                    <a:lumMod val="50000"/>
                  </a:schemeClr>
                </a:solidFill>
                <a:latin typeface="Algerian" pitchFamily="82" charset="0"/>
              </a:rPr>
              <a:t>Final Scenes, pt.10</a:t>
            </a:r>
            <a:endParaRPr lang="en-US" u="sng" dirty="0">
              <a:solidFill>
                <a:schemeClr val="accent6">
                  <a:lumMod val="50000"/>
                </a:schemeClr>
              </a:solidFill>
              <a:latin typeface="Algerian" pitchFamily="82" charset="0"/>
            </a:endParaRPr>
          </a:p>
        </p:txBody>
      </p:sp>
      <p:sp>
        <p:nvSpPr>
          <p:cNvPr id="3" name="Subtitle 2"/>
          <p:cNvSpPr>
            <a:spLocks noGrp="1"/>
          </p:cNvSpPr>
          <p:nvPr>
            <p:ph type="subTitle" idx="1"/>
          </p:nvPr>
        </p:nvSpPr>
        <p:spPr/>
        <p:txBody>
          <a:bodyPr>
            <a:normAutofit/>
          </a:bodyPr>
          <a:lstStyle/>
          <a:p>
            <a:r>
              <a:rPr lang="en-US" sz="6000" u="sng" dirty="0" smtClean="0">
                <a:solidFill>
                  <a:schemeClr val="accent6">
                    <a:lumMod val="50000"/>
                  </a:schemeClr>
                </a:solidFill>
                <a:latin typeface="Algerian" pitchFamily="82" charset="0"/>
              </a:rPr>
              <a:t>The Vine-Power</a:t>
            </a:r>
            <a:endParaRPr 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Bearing Fruit</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685800"/>
            <a:ext cx="4495800" cy="6172200"/>
          </a:xfrm>
        </p:spPr>
        <p:txBody>
          <a:bodyPr>
            <a:normAutofit fontScale="77500" lnSpcReduction="20000"/>
          </a:bodyPr>
          <a:lstStyle/>
          <a:p>
            <a:r>
              <a:rPr lang="en-US" dirty="0" smtClean="0"/>
              <a:t>“</a:t>
            </a:r>
            <a:r>
              <a:rPr lang="en-US" dirty="0"/>
              <a:t> </a:t>
            </a:r>
            <a:r>
              <a:rPr lang="en-US" dirty="0">
                <a:hlinkClick r:id="rId2" tooltip="View more translations of Galatians 5:19"/>
              </a:rPr>
              <a:t>Now the works of the flesh are manifest, which are </a:t>
            </a:r>
            <a:r>
              <a:rPr lang="en-US" dirty="0" smtClean="0">
                <a:hlinkClick r:id="rId2" tooltip="View more translations of Galatians 5:19"/>
              </a:rPr>
              <a:t>these; </a:t>
            </a:r>
            <a:r>
              <a:rPr lang="en-US" dirty="0">
                <a:hlinkClick r:id="rId2" tooltip="View more translations of Galatians 5:19"/>
              </a:rPr>
              <a:t>Adultery, fornication, uncleanness, lasciviousness</a:t>
            </a:r>
            <a:r>
              <a:rPr lang="en-US" dirty="0" smtClean="0">
                <a:hlinkClick r:id="rId2" tooltip="View more translations of Galatians 5:19"/>
              </a:rPr>
              <a:t>,</a:t>
            </a:r>
            <a:r>
              <a:rPr lang="en-US" dirty="0" smtClean="0"/>
              <a:t> </a:t>
            </a:r>
            <a:r>
              <a:rPr lang="en-US" dirty="0"/>
              <a:t> </a:t>
            </a:r>
            <a:r>
              <a:rPr lang="en-US" dirty="0">
                <a:hlinkClick r:id="rId3" tooltip="View more translations of Galatians 5:20"/>
              </a:rPr>
              <a:t>Idolatry, witchcraft, hatred, variance, emulations, wrath, strife, seditions, heresies</a:t>
            </a:r>
            <a:r>
              <a:rPr lang="en-US" dirty="0" smtClean="0">
                <a:hlinkClick r:id="rId3" tooltip="View more translations of Galatians 5:20"/>
              </a:rPr>
              <a:t>,</a:t>
            </a:r>
            <a:r>
              <a:rPr lang="en-US" dirty="0" smtClean="0"/>
              <a:t> </a:t>
            </a:r>
            <a:r>
              <a:rPr lang="en-US" dirty="0"/>
              <a:t> </a:t>
            </a:r>
            <a:r>
              <a:rPr lang="en-US" dirty="0">
                <a:hlinkClick r:id="rId4" tooltip="View more translations of Galatians 5:21"/>
              </a:rPr>
              <a:t>Envyings, murders, drunkenness, revellings, and such like: of the which I tell you before, as I have also told </a:t>
            </a:r>
            <a:r>
              <a:rPr lang="en-US" dirty="0" smtClean="0">
                <a:hlinkClick r:id="rId4" tooltip="View more translations of Galatians 5:21"/>
              </a:rPr>
              <a:t>you in </a:t>
            </a:r>
            <a:r>
              <a:rPr lang="en-US" dirty="0">
                <a:hlinkClick r:id="rId4" tooltip="View more translations of Galatians 5:21"/>
              </a:rPr>
              <a:t>time past, that they which do such things shall not inherit the kingdom of God</a:t>
            </a:r>
            <a:r>
              <a:rPr lang="en-US" dirty="0" smtClean="0">
                <a:hlinkClick r:id="rId4" tooltip="View more translations of Galatians 5:21"/>
              </a:rPr>
              <a:t>.</a:t>
            </a:r>
            <a:r>
              <a:rPr lang="en-US" dirty="0" smtClean="0"/>
              <a:t> </a:t>
            </a:r>
            <a:r>
              <a:rPr lang="en-US" dirty="0"/>
              <a:t> But the fruit of the Spirit is love, joy, peace, longsuffering, gentleness, goodness, faith</a:t>
            </a:r>
            <a:r>
              <a:rPr lang="en-US" dirty="0" smtClean="0"/>
              <a:t>, </a:t>
            </a:r>
            <a:r>
              <a:rPr lang="en-US" dirty="0"/>
              <a:t> Meekness, temperance: against such there is no </a:t>
            </a:r>
            <a:r>
              <a:rPr lang="en-US" dirty="0" smtClean="0"/>
              <a:t>law. And </a:t>
            </a:r>
            <a:r>
              <a:rPr lang="en-US" dirty="0"/>
              <a:t>they that are Christ's have crucified the flesh with the affections and </a:t>
            </a:r>
            <a:r>
              <a:rPr lang="en-US" dirty="0" smtClean="0"/>
              <a:t>lusts.”  Galatians 5:19-24</a:t>
            </a:r>
            <a:endParaRPr lang="en-US" dirty="0"/>
          </a:p>
          <a:p>
            <a:endParaRPr lang="en-US" dirty="0"/>
          </a:p>
        </p:txBody>
      </p:sp>
      <p:pic>
        <p:nvPicPr>
          <p:cNvPr id="6146" name="Picture 2" descr="C:\Users\Dad\Contacts\Downloads\images (37).jpg"/>
          <p:cNvPicPr>
            <a:picLocks noGrp="1" noChangeAspect="1" noChangeArrowheads="1"/>
          </p:cNvPicPr>
          <p:nvPr>
            <p:ph sz="half" idx="1"/>
          </p:nvPr>
        </p:nvPicPr>
        <p:blipFill>
          <a:blip r:embed="rId5" cstate="print"/>
          <a:srcRect/>
          <a:stretch>
            <a:fillRect/>
          </a:stretch>
        </p:blipFill>
        <p:spPr bwMode="auto">
          <a:xfrm>
            <a:off x="0" y="685800"/>
            <a:ext cx="4572000" cy="6172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latin typeface="Algerian" pitchFamily="82" charset="0"/>
              </a:rPr>
              <a:t>This is it!</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200" dirty="0" smtClean="0"/>
              <a:t>“</a:t>
            </a:r>
            <a:r>
              <a:rPr lang="en-US" sz="3200" dirty="0" smtClean="0">
                <a:hlinkClick r:id="rId2" tooltip="View more translations of John 15:7"/>
              </a:rPr>
              <a:t>If ye abide in me, and my words abide in you, ye shall ask what ye will, and it shall be done unto </a:t>
            </a:r>
            <a:r>
              <a:rPr lang="en-US" sz="3200" dirty="0" smtClean="0">
                <a:hlinkClick r:id="rId2" tooltip="View more translations of John 15:7"/>
              </a:rPr>
              <a:t>you.</a:t>
            </a:r>
            <a:r>
              <a:rPr lang="en-US" sz="3200" dirty="0" smtClean="0"/>
              <a:t> </a:t>
            </a:r>
            <a:r>
              <a:rPr lang="en-US" sz="3200" u="sng" dirty="0" smtClean="0">
                <a:solidFill>
                  <a:srgbClr val="FF0000"/>
                </a:solidFill>
                <a:hlinkClick r:id="rId3" tooltip="View more translations of John 15:8"/>
              </a:rPr>
              <a:t>Herein </a:t>
            </a:r>
            <a:r>
              <a:rPr lang="en-US" sz="3200" u="sng" dirty="0" smtClean="0">
                <a:solidFill>
                  <a:srgbClr val="FF0000"/>
                </a:solidFill>
                <a:hlinkClick r:id="rId3" tooltip="View more translations of John 15:8"/>
              </a:rPr>
              <a:t>is my Father glorified, that ye bear much fruit</a:t>
            </a:r>
            <a:r>
              <a:rPr lang="en-US" sz="3200" dirty="0" smtClean="0">
                <a:hlinkClick r:id="rId3" tooltip="View more translations of John 15:8"/>
              </a:rPr>
              <a:t>; so shall ye be my </a:t>
            </a:r>
            <a:r>
              <a:rPr lang="en-US" sz="3200" dirty="0" smtClean="0">
                <a:hlinkClick r:id="rId3" tooltip="View more translations of John 15:8"/>
              </a:rPr>
              <a:t>disciples.</a:t>
            </a:r>
            <a:r>
              <a:rPr lang="en-US" sz="3200" dirty="0" smtClean="0"/>
              <a:t> </a:t>
            </a:r>
            <a:r>
              <a:rPr lang="en-US" sz="3200" dirty="0" smtClean="0">
                <a:hlinkClick r:id="rId4" tooltip="View more translations of John 15:9"/>
              </a:rPr>
              <a:t>As </a:t>
            </a:r>
            <a:r>
              <a:rPr lang="en-US" sz="3200" dirty="0" smtClean="0">
                <a:hlinkClick r:id="rId4" tooltip="View more translations of John 15:9"/>
              </a:rPr>
              <a:t>the Father hath loved me, so have I loved you: continue ye in my love</a:t>
            </a:r>
            <a:r>
              <a:rPr lang="en-US" sz="3200" dirty="0" smtClean="0">
                <a:hlinkClick r:id="rId4" tooltip="View more translations of John 15:9"/>
              </a:rPr>
              <a:t>.</a:t>
            </a:r>
            <a:r>
              <a:rPr lang="en-US" sz="3200" dirty="0" smtClean="0"/>
              <a:t>”  Jn. 15:7-9</a:t>
            </a:r>
            <a:endParaRPr lang="en-US" sz="3200" dirty="0" smtClean="0"/>
          </a:p>
          <a:p>
            <a:endParaRPr lang="en-US" dirty="0"/>
          </a:p>
        </p:txBody>
      </p:sp>
      <p:pic>
        <p:nvPicPr>
          <p:cNvPr id="1026" name="Picture 2" descr="C:\Users\Dad\Contacts\Downloads\images (38).jpg"/>
          <p:cNvPicPr>
            <a:picLocks noGrp="1" noChangeAspect="1" noChangeArrowheads="1"/>
          </p:cNvPicPr>
          <p:nvPr>
            <p:ph sz="half" idx="2"/>
          </p:nvPr>
        </p:nvPicPr>
        <p:blipFill>
          <a:blip r:embed="rId5" cstate="print"/>
          <a:srcRect/>
          <a:stretch>
            <a:fillRect/>
          </a:stretch>
        </p:blipFill>
        <p:spPr bwMode="auto">
          <a:xfrm>
            <a:off x="4343400" y="762000"/>
            <a:ext cx="4800600" cy="6095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Part of 1</a:t>
            </a:r>
            <a:r>
              <a:rPr lang="en-US" u="sng" baseline="30000" dirty="0" smtClean="0">
                <a:solidFill>
                  <a:srgbClr val="002060"/>
                </a:solidFill>
                <a:latin typeface="Algerian" pitchFamily="82" charset="0"/>
              </a:rPr>
              <a:t>st</a:t>
            </a:r>
            <a:r>
              <a:rPr lang="en-US" u="sng" dirty="0" smtClean="0">
                <a:solidFill>
                  <a:srgbClr val="002060"/>
                </a:solidFill>
                <a:latin typeface="Algerian" pitchFamily="82" charset="0"/>
              </a:rPr>
              <a:t> Angel’s Message</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572000" y="1066800"/>
            <a:ext cx="4572000" cy="5791200"/>
          </a:xfrm>
        </p:spPr>
        <p:txBody>
          <a:bodyPr>
            <a:normAutofit fontScale="92500"/>
          </a:bodyPr>
          <a:lstStyle/>
          <a:p>
            <a:r>
              <a:rPr lang="en-US" baseline="30000" dirty="0" smtClean="0">
                <a:hlinkClick r:id="rId2" tooltip="View more translations of Revelation 14:6"/>
              </a:rPr>
              <a:t>“</a:t>
            </a:r>
            <a:r>
              <a:rPr lang="en-US" dirty="0" smtClean="0">
                <a:hlinkClick r:id="rId2" tooltip="View more translations of Revelation 14:6"/>
              </a:rPr>
              <a:t>And </a:t>
            </a:r>
            <a:r>
              <a:rPr lang="en-US" dirty="0" smtClean="0">
                <a:hlinkClick r:id="rId2" tooltip="View more translations of Revelation 14:6"/>
              </a:rPr>
              <a:t>I saw another angel fly in the midst of heaven, having the everlasting gospel to preach unto them that dwell on the earth, and to every nation, and kindred, and tongue, and people</a:t>
            </a:r>
            <a:r>
              <a:rPr lang="en-US" dirty="0" smtClean="0">
                <a:hlinkClick r:id="rId2" tooltip="View more translations of Revelation 14:6"/>
              </a:rPr>
              <a:t>,</a:t>
            </a:r>
            <a:r>
              <a:rPr lang="en-US" dirty="0" smtClean="0"/>
              <a:t> </a:t>
            </a:r>
            <a:r>
              <a:rPr lang="en-US" dirty="0" smtClean="0">
                <a:hlinkClick r:id="rId3" tooltip="View more translations of Revelation 14:7"/>
              </a:rPr>
              <a:t>Saying with a loud voice, Fear God, and give glory to him; for the hour of his judgment is come: and worship him that made heaven, and earth, and the sea, and the fountains of waters</a:t>
            </a:r>
            <a:r>
              <a:rPr lang="en-US" dirty="0" smtClean="0">
                <a:hlinkClick r:id="rId3" tooltip="View more translations of Revelation 14:7"/>
              </a:rPr>
              <a:t>.</a:t>
            </a:r>
            <a:r>
              <a:rPr lang="en-US" dirty="0" smtClean="0"/>
              <a:t>”  Revelation 14:6,7</a:t>
            </a:r>
            <a:endParaRPr lang="en-US" dirty="0" smtClean="0"/>
          </a:p>
          <a:p>
            <a:endParaRPr lang="en-US" dirty="0"/>
          </a:p>
        </p:txBody>
      </p:sp>
      <p:pic>
        <p:nvPicPr>
          <p:cNvPr id="2050" name="Picture 2" descr="C:\Users\Dad\Contacts\Downloads\ye-bear-fruit-grapes-1-jpg1-300x225.jpg"/>
          <p:cNvPicPr>
            <a:picLocks noGrp="1" noChangeAspect="1" noChangeArrowheads="1"/>
          </p:cNvPicPr>
          <p:nvPr>
            <p:ph sz="half" idx="1"/>
          </p:nvPr>
        </p:nvPicPr>
        <p:blipFill>
          <a:blip r:embed="rId4" cstate="print"/>
          <a:srcRect/>
          <a:stretch>
            <a:fillRect/>
          </a:stretch>
        </p:blipFill>
        <p:spPr bwMode="auto">
          <a:xfrm>
            <a:off x="0" y="1219200"/>
            <a:ext cx="4876800" cy="56387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002060"/>
                </a:solidFill>
                <a:latin typeface="Algerian" pitchFamily="82" charset="0"/>
              </a:rPr>
              <a:t>Fruit</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"Herein is My Father glorified," said Jesus, "that ye bear much fruit." God desires to manifest through you the holiness, the benevolence, the compassion, of His own character. Yet the Saviour does not bid the disciples labor to bear fruit. He tells them to abide in Him. "If ye abide in Me," He says, "and My words abide in you, ye shall ask what ye will, and it shall be done unto you." It is through the word that Christ abides in His followers. This is the same vital union that is represented by eating His flesh and drinking His blood. The words of Christ are spirit and life. Receiving them, you receive the life of the Vine. You live "by every word that proceedeth out of the mouth of God." Matt. 4:4. The life of Christ in you produces the same fruits as in Him. Living in Christ, adhering to Christ, supported by Christ, drawing nourishment from Christ, you bear fruit after the similitude of Christ</a:t>
            </a:r>
            <a:r>
              <a:rPr lang="en-US" dirty="0" smtClean="0"/>
              <a:t>.”  DA, pg. 677</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002060"/>
                </a:solidFill>
              </a:rPr>
              <a:t>Pain Brings Forth Fruit</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lnSpcReduction="10000"/>
          </a:bodyPr>
          <a:lstStyle/>
          <a:p>
            <a:r>
              <a:rPr lang="en-US" u="sng" dirty="0" smtClean="0">
                <a:hlinkClick r:id="rId2" tooltip="View more translations of John 15:2"/>
              </a:rPr>
              <a:t> </a:t>
            </a:r>
            <a:r>
              <a:rPr lang="en-US" u="sng" dirty="0" smtClean="0">
                <a:hlinkClick r:id="rId2" tooltip="View more translations of John 15:2"/>
              </a:rPr>
              <a:t>”every branch </a:t>
            </a:r>
            <a:r>
              <a:rPr lang="en-US" u="sng" dirty="0" smtClean="0">
                <a:hlinkClick r:id="rId2" tooltip="View more translations of John 15:2"/>
              </a:rPr>
              <a:t>that </a:t>
            </a:r>
            <a:r>
              <a:rPr lang="en-US" u="sng" dirty="0" smtClean="0">
                <a:hlinkClick r:id="rId2" tooltip="View more translations of John 15:2"/>
              </a:rPr>
              <a:t>beareth</a:t>
            </a:r>
            <a:r>
              <a:rPr lang="en-US" u="sng" dirty="0" smtClean="0">
                <a:hlinkClick r:id="rId2" tooltip="View more translations of John 15:2"/>
              </a:rPr>
              <a:t> fruit, he </a:t>
            </a:r>
            <a:r>
              <a:rPr lang="en-US" u="sng" dirty="0" smtClean="0">
                <a:hlinkClick r:id="rId2" tooltip="View more translations of John 15:2"/>
              </a:rPr>
              <a:t>purgeth</a:t>
            </a:r>
            <a:r>
              <a:rPr lang="en-US" u="sng" dirty="0" smtClean="0">
                <a:hlinkClick r:id="rId2" tooltip="View more translations of John 15:2"/>
              </a:rPr>
              <a:t> it, that it may </a:t>
            </a:r>
            <a:r>
              <a:rPr lang="en-US" u="sng" dirty="0" smtClean="0">
                <a:hlinkClick r:id="rId2" tooltip="View more translations of John 15:2"/>
              </a:rPr>
              <a:t>bring </a:t>
            </a:r>
            <a:r>
              <a:rPr lang="en-US" u="sng" dirty="0" smtClean="0">
                <a:hlinkClick r:id="rId2" tooltip="View more translations of John 15:2"/>
              </a:rPr>
              <a:t>forth more fruit</a:t>
            </a:r>
            <a:r>
              <a:rPr lang="en-US" u="sng" dirty="0" smtClean="0">
                <a:hlinkClick r:id="rId2" tooltip="View more translations of John 15:2"/>
              </a:rPr>
              <a:t>.</a:t>
            </a:r>
            <a:r>
              <a:rPr lang="en-US" dirty="0" smtClean="0"/>
              <a:t>“</a:t>
            </a:r>
          </a:p>
          <a:p>
            <a:r>
              <a:rPr lang="en-US" dirty="0" smtClean="0"/>
              <a:t>Verse 2</a:t>
            </a:r>
          </a:p>
          <a:p>
            <a:r>
              <a:rPr lang="en-US" dirty="0" smtClean="0"/>
              <a:t>The school of hard knocks, learning that God’s way is the only way, usually can only be achieved by suffering. </a:t>
            </a:r>
          </a:p>
          <a:p>
            <a:r>
              <a:rPr lang="en-US" dirty="0" smtClean="0"/>
              <a:t>“</a:t>
            </a:r>
            <a:r>
              <a:rPr lang="en-US" baseline="30000" dirty="0" smtClean="0"/>
              <a:t>10</a:t>
            </a:r>
            <a:r>
              <a:rPr lang="en-US" dirty="0" smtClean="0"/>
              <a:t> </a:t>
            </a:r>
            <a:r>
              <a:rPr lang="en-US" u="sng" dirty="0" smtClean="0">
                <a:hlinkClick r:id="rId3" tooltip="View more translations of Philippians 3:10"/>
              </a:rPr>
              <a:t>That I may know him, and the power of his resurrection, and the fellowship of his sufferings, being made conformable unto his death</a:t>
            </a:r>
            <a:r>
              <a:rPr lang="en-US" u="sng" dirty="0" smtClean="0">
                <a:hlinkClick r:id="rId3" tooltip="View more translations of Philippians 3:10"/>
              </a:rPr>
              <a:t>;</a:t>
            </a:r>
            <a:r>
              <a:rPr lang="en-US" u="sng" dirty="0" smtClean="0"/>
              <a:t>”  Phil. 3:10</a:t>
            </a:r>
            <a:endParaRPr lang="en-US" dirty="0"/>
          </a:p>
        </p:txBody>
      </p:sp>
      <p:pic>
        <p:nvPicPr>
          <p:cNvPr id="3074" name="Picture 2" descr="C:\Users\Dad\Contacts\Downloads\images (39).jpg"/>
          <p:cNvPicPr>
            <a:picLocks noGrp="1" noChangeAspect="1" noChangeArrowheads="1"/>
          </p:cNvPicPr>
          <p:nvPr>
            <p:ph sz="half" idx="2"/>
          </p:nvPr>
        </p:nvPicPr>
        <p:blipFill>
          <a:blip r:embed="rId4" cstate="print"/>
          <a:srcRect/>
          <a:stretch>
            <a:fillRect/>
          </a:stretch>
        </p:blipFill>
        <p:spPr bwMode="auto">
          <a:xfrm>
            <a:off x="4572001" y="762000"/>
            <a:ext cx="4572000" cy="60959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Serenity</a:t>
            </a:r>
            <a:endParaRPr lang="en-US" dirty="0"/>
          </a:p>
        </p:txBody>
      </p:sp>
      <p:pic>
        <p:nvPicPr>
          <p:cNvPr id="4098" name="Picture 2" descr="C:\Users\Dad\Contacts\Downloads\images (40).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002060"/>
                </a:solidFill>
              </a:rPr>
              <a:t>Under the Knife</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“Jesus</a:t>
            </a:r>
            <a:r>
              <a:rPr lang="en-US" dirty="0" smtClean="0"/>
              <a:t>, one as a withered branch was about to be taken away; the rest were to pass under the pruning knife of bitter trial. Jesus with solemn tenderness explained the purpose of the husbandman. The pruning will cause pain, but it is the Father who applies the knife. He works with no wanton hand or indifferent heart. There are branches trailing upon the ground; these must be cut loose from the earthly supports to which their tendrils are fastening. They are to reach heavenward, and find their support in God. The excessive foliage that draws away the life current from the fruit must be pruned off. The overgrowth must be cut out, to give room for the healing beams of the Sun of Righteousness. The husbandman prunes away the harmful growth, that the fruit may be richer and more abundant</a:t>
            </a:r>
            <a:r>
              <a:rPr lang="en-US" dirty="0" smtClean="0"/>
              <a:t>.”  DA, pg. 677</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Fruit Thru Connection</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sz="4000" u="sng" dirty="0" smtClean="0">
                <a:hlinkClick r:id="rId2" tooltip="View more translations of John 15:4"/>
              </a:rPr>
              <a:t>“Abide </a:t>
            </a:r>
            <a:r>
              <a:rPr lang="en-US" sz="4000" u="sng" dirty="0" smtClean="0">
                <a:hlinkClick r:id="rId2" tooltip="View more translations of John 15:4"/>
              </a:rPr>
              <a:t>in me, and I in you. As the branch cannot bear fruit of itself, except it abide in the vine; no more can ye, except ye abide in me</a:t>
            </a:r>
            <a:r>
              <a:rPr lang="en-US" sz="4000" u="sng" dirty="0" smtClean="0">
                <a:hlinkClick r:id="rId2" tooltip="View more translations of John 15:4"/>
              </a:rPr>
              <a:t>.</a:t>
            </a:r>
            <a:r>
              <a:rPr lang="en-US" sz="4000" u="sng" dirty="0" smtClean="0"/>
              <a:t>”  Jn. 15:4</a:t>
            </a:r>
            <a:endParaRPr lang="en-US" sz="4000" dirty="0"/>
          </a:p>
        </p:txBody>
      </p:sp>
      <p:pic>
        <p:nvPicPr>
          <p:cNvPr id="5122" name="Picture 2" descr="C:\Users\Dad\Contacts\Downloads\dreamstime_1496480.jpg"/>
          <p:cNvPicPr>
            <a:picLocks noGrp="1" noChangeAspect="1" noChangeArrowheads="1"/>
          </p:cNvPicPr>
          <p:nvPr>
            <p:ph sz="half" idx="1"/>
          </p:nvPr>
        </p:nvPicPr>
        <p:blipFill>
          <a:blip r:embed="rId3" cstate="print"/>
          <a:srcRect/>
          <a:stretch>
            <a:fillRect/>
          </a:stretch>
        </p:blipFill>
        <p:spPr bwMode="auto">
          <a:xfrm>
            <a:off x="0" y="685800"/>
            <a:ext cx="4572000" cy="6172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latin typeface="Algerian" pitchFamily="82" charset="0"/>
              </a:rPr>
              <a:t>Our privilege</a:t>
            </a:r>
            <a:endParaRPr lang="en-US" u="sng" dirty="0">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“While </a:t>
            </a:r>
            <a:r>
              <a:rPr lang="en-US" dirty="0" smtClean="0"/>
              <a:t>the graft is outwardly united with the vine, there may be no vital connection. Then there will be no growth or fruitfulness. So there may be an apparent connection with Christ without a real union with Him by faith. A profession of religion places men in the church, but the character and conduct show whether they are in connection with Christ. If they bear no fruit, they are false branches. Their separation from Christ involves a ruin as complete as that represented by the dead branch</a:t>
            </a:r>
            <a:r>
              <a:rPr lang="en-US" dirty="0" smtClean="0"/>
              <a:t>.”  DA, pg. 676</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FF0000"/>
                </a:solidFill>
                <a:latin typeface="Algerian" pitchFamily="82" charset="0"/>
              </a:rPr>
              <a:t>The Walk to Gethsemane</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The upper room communion service was now finished.  Judas was gone, having determined on betrayal of Christ. Jesus knew whither His footsteps were tending---separation from His Father, betrayal, forsaken by all, mockery, and then, crucifixion.  </a:t>
            </a:r>
          </a:p>
          <a:p>
            <a:r>
              <a:rPr lang="en-US" dirty="0" smtClean="0"/>
              <a:t>That which was uppermost in His mind were the disciples.  Christ knew the trials that would assail them.  He longed to guide them in straight paths.  He told them, by an object lesson, the way to stay close to Him.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latin typeface="Algerian" pitchFamily="82" charset="0"/>
              </a:rPr>
              <a:t>The True Vine</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lstStyle/>
          <a:p>
            <a:r>
              <a:rPr lang="en-US" sz="3200" u="sng" dirty="0" smtClean="0">
                <a:hlinkClick r:id="rId2" tooltip="View more translations of John 15:1"/>
              </a:rPr>
              <a:t>“I </a:t>
            </a:r>
            <a:r>
              <a:rPr lang="en-US" sz="3200" u="sng" dirty="0">
                <a:hlinkClick r:id="rId2" tooltip="View more translations of John 15:1"/>
              </a:rPr>
              <a:t>am the true vine, and my Father is the </a:t>
            </a:r>
            <a:r>
              <a:rPr lang="en-US" sz="3200" u="sng" dirty="0" smtClean="0">
                <a:hlinkClick r:id="rId2" tooltip="View more translations of John 15:1"/>
              </a:rPr>
              <a:t>husbandman.</a:t>
            </a:r>
            <a:r>
              <a:rPr lang="en-US" sz="3200" u="sng" dirty="0" smtClean="0"/>
              <a:t>  </a:t>
            </a:r>
            <a:r>
              <a:rPr lang="en-US" sz="3200" u="sng" dirty="0" smtClean="0">
                <a:hlinkClick r:id="rId3" tooltip="View more translations of John 15:2"/>
              </a:rPr>
              <a:t>Every </a:t>
            </a:r>
            <a:r>
              <a:rPr lang="en-US" sz="3200" u="sng" dirty="0">
                <a:hlinkClick r:id="rId3" tooltip="View more translations of John 15:2"/>
              </a:rPr>
              <a:t>branch in me that beareth not fruit he taketh away: and every </a:t>
            </a:r>
            <a:r>
              <a:rPr lang="en-US" sz="3200" u="sng" dirty="0" smtClean="0">
                <a:hlinkClick r:id="rId3" tooltip="View more translations of John 15:2"/>
              </a:rPr>
              <a:t>branch </a:t>
            </a:r>
            <a:r>
              <a:rPr lang="en-US" sz="3200" u="sng" dirty="0">
                <a:hlinkClick r:id="rId3" tooltip="View more translations of John 15:2"/>
              </a:rPr>
              <a:t>that beareth fruit, he purgeth it, that it may bring forth more fruit</a:t>
            </a:r>
            <a:r>
              <a:rPr lang="en-US" sz="3200" u="sng" dirty="0" smtClean="0">
                <a:hlinkClick r:id="rId3" tooltip="View more translations of John 15:2"/>
              </a:rPr>
              <a:t>.</a:t>
            </a:r>
            <a:r>
              <a:rPr lang="en-US" sz="3200" u="sng" dirty="0" smtClean="0"/>
              <a:t>”  Jn. 15:1,2</a:t>
            </a:r>
            <a:endParaRPr lang="en-US" sz="3200" u="sng" dirty="0"/>
          </a:p>
          <a:p>
            <a:endParaRPr lang="en-US" dirty="0"/>
          </a:p>
        </p:txBody>
      </p:sp>
      <p:pic>
        <p:nvPicPr>
          <p:cNvPr id="1026" name="Picture 2" descr="C:\Users\Dad\Contacts\Downloads\stock-photo-red-grapes-on-the-vine-in-napa-valley-close-up-macro-ready-to-be-made-into-wine-59181949.jpg"/>
          <p:cNvPicPr>
            <a:picLocks noGrp="1" noChangeAspect="1" noChangeArrowheads="1"/>
          </p:cNvPicPr>
          <p:nvPr>
            <p:ph sz="half" idx="1"/>
          </p:nvPr>
        </p:nvPicPr>
        <p:blipFill>
          <a:blip r:embed="rId4" cstate="print"/>
          <a:srcRect/>
          <a:stretch>
            <a:fillRect/>
          </a:stretch>
        </p:blipFill>
        <p:spPr bwMode="auto">
          <a:xfrm>
            <a:off x="0" y="762000"/>
            <a:ext cx="4572000" cy="609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0070C0"/>
                </a:solidFill>
              </a:rPr>
              <a:t>Only One</a:t>
            </a:r>
            <a:endParaRPr lang="en-US" u="sng" dirty="0">
              <a:solidFill>
                <a:srgbClr val="0070C0"/>
              </a:solidFill>
            </a:endParaRPr>
          </a:p>
        </p:txBody>
      </p:sp>
      <p:sp>
        <p:nvSpPr>
          <p:cNvPr id="3" name="Content Placeholder 2"/>
          <p:cNvSpPr>
            <a:spLocks noGrp="1"/>
          </p:cNvSpPr>
          <p:nvPr>
            <p:ph sz="half" idx="1"/>
          </p:nvPr>
        </p:nvSpPr>
        <p:spPr>
          <a:xfrm>
            <a:off x="0" y="762000"/>
            <a:ext cx="4495800" cy="6096000"/>
          </a:xfrm>
        </p:spPr>
        <p:txBody>
          <a:bodyPr>
            <a:normAutofit lnSpcReduction="10000"/>
          </a:bodyPr>
          <a:lstStyle/>
          <a:p>
            <a:r>
              <a:rPr lang="en-US" dirty="0" smtClean="0"/>
              <a:t>There is but one place in the universe where life is found.  </a:t>
            </a:r>
          </a:p>
          <a:p>
            <a:r>
              <a:rPr lang="en-US" dirty="0" smtClean="0"/>
              <a:t>“</a:t>
            </a:r>
            <a:r>
              <a:rPr lang="en-US" dirty="0"/>
              <a:t> </a:t>
            </a:r>
            <a:r>
              <a:rPr lang="en-US" dirty="0">
                <a:hlinkClick r:id="rId2" tooltip="View more translations of John 1:3"/>
              </a:rPr>
              <a:t>All things were made by him; and without him was not any thing made that was </a:t>
            </a:r>
            <a:r>
              <a:rPr lang="en-US" dirty="0" smtClean="0">
                <a:hlinkClick r:id="rId2" tooltip="View more translations of John 1:3"/>
              </a:rPr>
              <a:t>made.</a:t>
            </a:r>
            <a:r>
              <a:rPr lang="en-US" dirty="0" smtClean="0"/>
              <a:t> </a:t>
            </a:r>
            <a:r>
              <a:rPr lang="en-US" dirty="0" smtClean="0">
                <a:hlinkClick r:id="rId3" tooltip="View more translations of John 1:4"/>
              </a:rPr>
              <a:t>In </a:t>
            </a:r>
            <a:r>
              <a:rPr lang="en-US" dirty="0">
                <a:hlinkClick r:id="rId3" tooltip="View more translations of John 1:4"/>
              </a:rPr>
              <a:t>him was life; and the life was the light of men</a:t>
            </a:r>
            <a:r>
              <a:rPr lang="en-US" dirty="0" smtClean="0">
                <a:hlinkClick r:id="rId3" tooltip="View more translations of John 1:4"/>
              </a:rPr>
              <a:t>.</a:t>
            </a:r>
            <a:r>
              <a:rPr lang="en-US" dirty="0" smtClean="0"/>
              <a:t>”  Jn. 1:3,4</a:t>
            </a:r>
            <a:endParaRPr lang="en-US" dirty="0"/>
          </a:p>
          <a:p>
            <a:r>
              <a:rPr lang="en-US" dirty="0" smtClean="0"/>
              <a:t>“</a:t>
            </a:r>
            <a:r>
              <a:rPr lang="en-US" dirty="0"/>
              <a:t>Jesus said unto her, I am the resurrection, and the life: he that believeth in me, though he were dead, yet shall he live</a:t>
            </a:r>
            <a:r>
              <a:rPr lang="en-US" dirty="0" smtClean="0"/>
              <a:t>:”  Jn. 11:25</a:t>
            </a:r>
            <a:endParaRPr lang="en-US" dirty="0"/>
          </a:p>
          <a:p>
            <a:endParaRPr lang="en-US" dirty="0"/>
          </a:p>
        </p:txBody>
      </p:sp>
      <p:pic>
        <p:nvPicPr>
          <p:cNvPr id="2050" name="Picture 2" descr="C:\Users\Dad\Contacts\Downloads\dry-creek-zin-vines.jpg"/>
          <p:cNvPicPr>
            <a:picLocks noGrp="1" noChangeAspect="1" noChangeArrowheads="1"/>
          </p:cNvPicPr>
          <p:nvPr>
            <p:ph sz="half" idx="2"/>
          </p:nvPr>
        </p:nvPicPr>
        <p:blipFill>
          <a:blip r:embed="rId4" cstate="print"/>
          <a:srcRect/>
          <a:stretch>
            <a:fillRect/>
          </a:stretch>
        </p:blipFill>
        <p:spPr bwMode="auto">
          <a:xfrm>
            <a:off x="4648200" y="762000"/>
            <a:ext cx="4495800" cy="6096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latin typeface="Algerian" pitchFamily="82" charset="0"/>
              </a:rPr>
              <a:t>Life in Christ</a:t>
            </a:r>
            <a:endParaRPr lang="en-US" u="sng" dirty="0">
              <a:solidFill>
                <a:srgbClr val="0070C0"/>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sz="3200" dirty="0" smtClean="0"/>
              <a:t>There is no life in anything else.  There is no life in going to church, being part of a church group, having our names on church books, claiming to believe in God, paying money to church, doing missionary work, or anything else!!</a:t>
            </a:r>
            <a:endParaRPr lang="en-US" sz="3200" dirty="0"/>
          </a:p>
        </p:txBody>
      </p:sp>
      <p:pic>
        <p:nvPicPr>
          <p:cNvPr id="3074" name="Picture 2" descr="C:\Users\Dad\Contacts\Downloads\meaning-of-life-why-life-sucks.jpg"/>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The Only Vine</a:t>
            </a:r>
            <a:endParaRPr lang="en-US"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a:t>"I am the true Vine," He says. Instead of choosing the graceful palm, the lofty cedar, or the strong oak, Jesus takes the vine with its clinging tendrils to represent Himself. The palm tree, the cedar, and the oak stand alone. They require no support. But the vine entwines about the trellis, and thus climbs heavenward. So Christ in His humanity </a:t>
            </a:r>
            <a:r>
              <a:rPr lang="en-US" dirty="0" smtClean="0"/>
              <a:t>was dependent </a:t>
            </a:r>
            <a:r>
              <a:rPr lang="en-US" dirty="0"/>
              <a:t>upon divine power. "I can of Mine own self do nothing," He declared. John 5:30."I am the true Vine." The Jews had always regarded the vine as the most noble of plants, and a type of all that was powerful, excellent, and fruitful. Israel had been represented as a vine which God had planted in the Promised Land. The Jews based their hope of salvation on the fact of their connection with Israel. But Jesus says, I am the real Vine. Think not that through a connection with Israel you may become partakers of the life of God, and inheritors of His promise. Through Me alone is spiritual life received</a:t>
            </a:r>
            <a:r>
              <a:rPr lang="en-US" dirty="0" smtClean="0"/>
              <a:t>.”  DA, pgs. 674,675</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latin typeface="Algerian" pitchFamily="82" charset="0"/>
              </a:rPr>
              <a:t>We are the Branches</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sz="3200" dirty="0" smtClean="0"/>
              <a:t>The branches must maintain a connection to the vine  moment by moment.  This is the source of their power.  Without that connection, the branches are lifeless.  They can’t connect once a week.  It is a daily affair.</a:t>
            </a:r>
            <a:endParaRPr lang="en-US" sz="3200" dirty="0"/>
          </a:p>
        </p:txBody>
      </p:sp>
      <p:pic>
        <p:nvPicPr>
          <p:cNvPr id="4098" name="Picture 2" descr="C:\Users\Dad\Contacts\Downloads\grapes-200VineBranches.jpg"/>
          <p:cNvPicPr>
            <a:picLocks noGrp="1" noChangeAspect="1" noChangeArrowheads="1"/>
          </p:cNvPicPr>
          <p:nvPr>
            <p:ph sz="half" idx="1"/>
          </p:nvPr>
        </p:nvPicPr>
        <p:blipFill>
          <a:blip r:embed="rId2" cstate="print"/>
          <a:srcRect/>
          <a:stretch>
            <a:fillRect/>
          </a:stretch>
        </p:blipFill>
        <p:spPr bwMode="auto">
          <a:xfrm>
            <a:off x="0" y="762000"/>
            <a:ext cx="4800600" cy="6096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latin typeface="Algerian" pitchFamily="82" charset="0"/>
              </a:rPr>
              <a:t>Dead Branches</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200" dirty="0" smtClean="0"/>
              <a:t>Dead branches aren’t bad.  Dead branches aren’t  knowingly bad.  Dead branches attend church will all the trimmings.  Dead branches have a form of godliness; they don’t look horribly bad.  They just aren’t connected to the VINE and forgot why they are here!!!</a:t>
            </a:r>
            <a:endParaRPr lang="en-US" sz="3200" dirty="0"/>
          </a:p>
        </p:txBody>
      </p:sp>
      <p:pic>
        <p:nvPicPr>
          <p:cNvPr id="5123" name="Picture 3" descr="C:\Users\Dad\Contacts\Downloads\images (36).jpg"/>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Connected to the Vine</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“The </a:t>
            </a:r>
            <a:r>
              <a:rPr lang="en-US" dirty="0"/>
              <a:t>connection of the branch with the vine, He said, represents the relation you are to sustain to Me. The scion is engrafted into the living vine, and fiber by fiber, vein by vein, it grows into the vine stock. The life of the vine becomes the life of the branch. So the soul dead in trespasses and sins receives life through connection with Christ. By faith in Him as a personal Saviour the union is formed. The sinner unites his weakness to Christ's strength, his emptiness to Christ's fullness, his frailty to Christ's enduring might. Then he has the mind of Christ. The humanity of Christ has touched our humanity, and our humanity has touched divinity. Thus through the agency of the Holy Spirit man becomes a partaker of the divine nature. He is accepted in the </a:t>
            </a:r>
            <a:r>
              <a:rPr lang="en-US" dirty="0" smtClean="0"/>
              <a:t>Beloved.  This </a:t>
            </a:r>
            <a:r>
              <a:rPr lang="en-US" dirty="0"/>
              <a:t>union with Christ, once formed, must be maintained</a:t>
            </a:r>
            <a:r>
              <a:rPr lang="en-US" dirty="0" smtClean="0"/>
              <a:t>.”  DA, pgs. 675,676</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1356</Words>
  <Application>Microsoft Office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Final Scenes, pt.10</vt:lpstr>
      <vt:lpstr>The Walk to Gethsemane</vt:lpstr>
      <vt:lpstr>The True Vine</vt:lpstr>
      <vt:lpstr>Only One</vt:lpstr>
      <vt:lpstr>Life in Christ</vt:lpstr>
      <vt:lpstr>The Only Vine</vt:lpstr>
      <vt:lpstr>We are the Branches</vt:lpstr>
      <vt:lpstr>Dead Branches</vt:lpstr>
      <vt:lpstr>Connected to the Vine</vt:lpstr>
      <vt:lpstr>Bearing Fruit</vt:lpstr>
      <vt:lpstr>This is it!</vt:lpstr>
      <vt:lpstr>Part of 1st Angel’s Message</vt:lpstr>
      <vt:lpstr>Fruit</vt:lpstr>
      <vt:lpstr>Pain Brings Forth Fruit</vt:lpstr>
      <vt:lpstr>Serenity</vt:lpstr>
      <vt:lpstr>Under the Knife</vt:lpstr>
      <vt:lpstr>Fruit Thru Connection</vt:lpstr>
      <vt:lpstr>Our privilege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Scenes, pt.10</dc:title>
  <dc:creator>Dad</dc:creator>
  <cp:lastModifiedBy>Dad</cp:lastModifiedBy>
  <cp:revision>3</cp:revision>
  <dcterms:created xsi:type="dcterms:W3CDTF">2011-12-14T16:40:31Z</dcterms:created>
  <dcterms:modified xsi:type="dcterms:W3CDTF">2011-12-16T20:29:10Z</dcterms:modified>
</cp:coreProperties>
</file>