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9F3C07-90B9-46CA-9418-66B22EFE1F26}"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37715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F3C07-90B9-46CA-9418-66B22EFE1F26}"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339832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F3C07-90B9-46CA-9418-66B22EFE1F26}"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1988338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F3C07-90B9-46CA-9418-66B22EFE1F26}"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2400077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9F3C07-90B9-46CA-9418-66B22EFE1F26}"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3908371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9F3C07-90B9-46CA-9418-66B22EFE1F26}"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185017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9F3C07-90B9-46CA-9418-66B22EFE1F26}"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839364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9F3C07-90B9-46CA-9418-66B22EFE1F26}"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261617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F3C07-90B9-46CA-9418-66B22EFE1F26}"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354586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9F3C07-90B9-46CA-9418-66B22EFE1F26}"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144676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9F3C07-90B9-46CA-9418-66B22EFE1F26}"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E7D43-3EBB-4896-AAAB-A3E1D1D7B0C4}" type="slidenum">
              <a:rPr lang="en-US" smtClean="0"/>
              <a:t>‹#›</a:t>
            </a:fld>
            <a:endParaRPr lang="en-US"/>
          </a:p>
        </p:txBody>
      </p:sp>
    </p:spTree>
    <p:extLst>
      <p:ext uri="{BB962C8B-B14F-4D97-AF65-F5344CB8AC3E}">
        <p14:creationId xmlns:p14="http://schemas.microsoft.com/office/powerpoint/2010/main" val="214149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F3C07-90B9-46CA-9418-66B22EFE1F26}"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E7D43-3EBB-4896-AAAB-A3E1D1D7B0C4}" type="slidenum">
              <a:rPr lang="en-US" smtClean="0"/>
              <a:t>‹#›</a:t>
            </a:fld>
            <a:endParaRPr lang="en-US"/>
          </a:p>
        </p:txBody>
      </p:sp>
    </p:spTree>
    <p:extLst>
      <p:ext uri="{BB962C8B-B14F-4D97-AF65-F5344CB8AC3E}">
        <p14:creationId xmlns:p14="http://schemas.microsoft.com/office/powerpoint/2010/main" val="2890346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B0F0"/>
                </a:solidFill>
                <a:latin typeface="Algerian" panose="04020705040A02060702" pitchFamily="82" charset="0"/>
              </a:rPr>
              <a:t>Hebrews, chapter 4</a:t>
            </a:r>
            <a:endParaRPr lang="en-US" b="1" i="1" u="sng" dirty="0">
              <a:solidFill>
                <a:srgbClr val="00B0F0"/>
              </a:solidFill>
              <a:latin typeface="Algerian" panose="04020705040A02060702" pitchFamily="82" charset="0"/>
            </a:endParaRPr>
          </a:p>
        </p:txBody>
      </p:sp>
      <p:sp>
        <p:nvSpPr>
          <p:cNvPr id="3" name="Subtitle 2"/>
          <p:cNvSpPr>
            <a:spLocks noGrp="1"/>
          </p:cNvSpPr>
          <p:nvPr>
            <p:ph type="subTitle" idx="1"/>
          </p:nvPr>
        </p:nvSpPr>
        <p:spPr/>
        <p:txBody>
          <a:bodyPr>
            <a:normAutofit/>
          </a:bodyPr>
          <a:lstStyle/>
          <a:p>
            <a:r>
              <a:rPr lang="en-US" sz="5400" b="1" i="1" u="sng" dirty="0" smtClean="0">
                <a:solidFill>
                  <a:srgbClr val="FF0000"/>
                </a:solidFill>
                <a:latin typeface="Algerian" panose="04020705040A02060702" pitchFamily="82" charset="0"/>
              </a:rPr>
              <a:t>‘Sabbath Rest’</a:t>
            </a:r>
            <a:endParaRPr lang="en-US" sz="5400" b="1" i="1" u="sng"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278070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6286500" cy="698499"/>
          </a:xfrm>
        </p:spPr>
        <p:txBody>
          <a:bodyPr>
            <a:normAutofit/>
          </a:bodyPr>
          <a:lstStyle/>
          <a:p>
            <a:r>
              <a:rPr lang="en-US" dirty="0" smtClean="0"/>
              <a:t>             </a:t>
            </a:r>
            <a:r>
              <a:rPr lang="en-US" b="1" i="1" u="sng" dirty="0" smtClean="0">
                <a:solidFill>
                  <a:srgbClr val="FF0000"/>
                </a:solidFill>
              </a:rPr>
              <a:t>Labor to Rest!</a:t>
            </a:r>
            <a:endParaRPr lang="en-US" b="1" i="1" u="sng" dirty="0">
              <a:solidFill>
                <a:srgbClr val="FF0000"/>
              </a:solidFill>
            </a:endParaRPr>
          </a:p>
        </p:txBody>
      </p:sp>
      <p:pic>
        <p:nvPicPr>
          <p:cNvPr id="5" name="Content Placeholder 4"/>
          <p:cNvPicPr>
            <a:picLocks noGrp="1" noChangeAspect="1"/>
          </p:cNvPicPr>
          <p:nvPr>
            <p:ph sz="half" idx="1"/>
          </p:nvPr>
        </p:nvPicPr>
        <p:blipFill>
          <a:blip r:embed="rId2"/>
          <a:stretch>
            <a:fillRect/>
          </a:stretch>
        </p:blipFill>
        <p:spPr>
          <a:xfrm>
            <a:off x="0" y="698499"/>
            <a:ext cx="6286500" cy="6159499"/>
          </a:xfrm>
          <a:prstGeom prst="rect">
            <a:avLst/>
          </a:prstGeom>
        </p:spPr>
      </p:pic>
      <p:sp>
        <p:nvSpPr>
          <p:cNvPr id="4" name="Content Placeholder 3"/>
          <p:cNvSpPr>
            <a:spLocks noGrp="1"/>
          </p:cNvSpPr>
          <p:nvPr>
            <p:ph sz="half" idx="2"/>
          </p:nvPr>
        </p:nvSpPr>
        <p:spPr>
          <a:xfrm>
            <a:off x="6172200" y="0"/>
            <a:ext cx="6019800" cy="6857999"/>
          </a:xfrm>
        </p:spPr>
        <p:txBody>
          <a:bodyPr>
            <a:noAutofit/>
          </a:bodyPr>
          <a:lstStyle/>
          <a:p>
            <a:r>
              <a:rPr lang="en-US" sz="3600" dirty="0" smtClean="0"/>
              <a:t>“For if Jesus had given them rest, then would he not afterward have spoken of another day. There remaineth therefore a rest to the people of God. For he that is entered into his rest, he also hath ceased from his own works, as God did from his.  Let us labour therefore to enter into that rest, lest any man fall after the same example of unbelief.”  Hebrews 4:8-11</a:t>
            </a:r>
          </a:p>
          <a:p>
            <a:endParaRPr lang="en-US" sz="3600" dirty="0"/>
          </a:p>
        </p:txBody>
      </p:sp>
    </p:spTree>
    <p:extLst>
      <p:ext uri="{BB962C8B-B14F-4D97-AF65-F5344CB8AC3E}">
        <p14:creationId xmlns:p14="http://schemas.microsoft.com/office/powerpoint/2010/main" val="717988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
          </a:xfrm>
        </p:spPr>
        <p:txBody>
          <a:bodyPr>
            <a:normAutofit fontScale="90000"/>
          </a:bodyPr>
          <a:lstStyle/>
          <a:p>
            <a:endParaRPr lang="en-US" dirty="0"/>
          </a:p>
        </p:txBody>
      </p:sp>
      <p:sp>
        <p:nvSpPr>
          <p:cNvPr id="3" name="Content Placeholder 2"/>
          <p:cNvSpPr>
            <a:spLocks noGrp="1"/>
          </p:cNvSpPr>
          <p:nvPr>
            <p:ph idx="1"/>
          </p:nvPr>
        </p:nvSpPr>
        <p:spPr>
          <a:xfrm>
            <a:off x="0" y="88900"/>
            <a:ext cx="12192000" cy="6769099"/>
          </a:xfrm>
        </p:spPr>
        <p:txBody>
          <a:bodyPr>
            <a:noAutofit/>
          </a:bodyPr>
          <a:lstStyle/>
          <a:p>
            <a:r>
              <a:rPr lang="en-US" sz="3600" dirty="0" smtClean="0"/>
              <a:t>We have already learned that the Sabbath rest is a spiritual rest, and it is therefore impossible for one to keep the Sabbath unless Christ, whose presence gives rest, dwells in his heart by faith. Every case of conversion is a display of the creative power of God in calling out of darkness into light, in delivering from the power of darkness and translating into the kingdom of his dear Son; and the true Sabbath is a sign to every Christian of the creative power that has thus wrought for his deliverance, and which is to uphold him through all his varied experiences, as he journeys toward the eternal kingdom. As the Israelites were enabled to keep the Sabbath after they were brought out of Egypt, so the Christian, who has been delivered from the bondage of sin, can enjoy the spiritual rest, which is the true idea of Sabbath-keeping.</a:t>
            </a:r>
            <a:endParaRPr lang="en-US" sz="3600" dirty="0"/>
          </a:p>
        </p:txBody>
      </p:sp>
    </p:spTree>
    <p:extLst>
      <p:ext uri="{BB962C8B-B14F-4D97-AF65-F5344CB8AC3E}">
        <p14:creationId xmlns:p14="http://schemas.microsoft.com/office/powerpoint/2010/main" val="3650322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730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Our Labor is to Rest</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sz="half" idx="1"/>
          </p:nvPr>
        </p:nvSpPr>
        <p:spPr>
          <a:xfrm>
            <a:off x="0" y="584200"/>
            <a:ext cx="6019800" cy="6273800"/>
          </a:xfrm>
        </p:spPr>
        <p:txBody>
          <a:bodyPr>
            <a:normAutofit/>
          </a:bodyPr>
          <a:lstStyle/>
          <a:p>
            <a:r>
              <a:rPr lang="en-US" sz="3600" dirty="0" smtClean="0"/>
              <a:t>Sabbath rest is allowing Christ to do in us what we can not do for ourselves.  Our labor is to depend Christ and deny ourselves.  We so much want to do things in our strength—our way.  The Sabbath calls us to depend on Jesus and let Him produce righteousness in us which we cannot do anyway!!</a:t>
            </a:r>
            <a:endParaRPr lang="en-US" sz="3600" dirty="0"/>
          </a:p>
        </p:txBody>
      </p:sp>
      <p:pic>
        <p:nvPicPr>
          <p:cNvPr id="5" name="Content Placeholder 4"/>
          <p:cNvPicPr>
            <a:picLocks noGrp="1" noChangeAspect="1"/>
          </p:cNvPicPr>
          <p:nvPr>
            <p:ph sz="half" idx="2"/>
          </p:nvPr>
        </p:nvPicPr>
        <p:blipFill>
          <a:blip r:embed="rId2"/>
          <a:stretch>
            <a:fillRect/>
          </a:stretch>
        </p:blipFill>
        <p:spPr>
          <a:xfrm>
            <a:off x="6019800" y="584200"/>
            <a:ext cx="6172200" cy="6273800"/>
          </a:xfrm>
          <a:prstGeom prst="rect">
            <a:avLst/>
          </a:prstGeom>
        </p:spPr>
      </p:pic>
    </p:spTree>
    <p:extLst>
      <p:ext uri="{BB962C8B-B14F-4D97-AF65-F5344CB8AC3E}">
        <p14:creationId xmlns:p14="http://schemas.microsoft.com/office/powerpoint/2010/main" val="1728100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34999"/>
          </a:xfrm>
        </p:spPr>
        <p:txBody>
          <a:bodyPr>
            <a:normAutofit fontScale="90000"/>
          </a:bodyPr>
          <a:lstStyle/>
          <a:p>
            <a:r>
              <a:rPr lang="en-US" b="1" i="1" dirty="0" smtClean="0">
                <a:solidFill>
                  <a:srgbClr val="FF0000"/>
                </a:solidFill>
              </a:rPr>
              <a:t>                                 </a:t>
            </a:r>
            <a:r>
              <a:rPr lang="en-US" b="1" i="1" u="sng" dirty="0" smtClean="0">
                <a:solidFill>
                  <a:srgbClr val="FF0000"/>
                </a:solidFill>
              </a:rPr>
              <a:t>Labor Outlined</a:t>
            </a:r>
            <a:endParaRPr lang="en-US" b="1" i="1" u="sng" dirty="0">
              <a:solidFill>
                <a:srgbClr val="FF0000"/>
              </a:solidFill>
            </a:endParaRPr>
          </a:p>
        </p:txBody>
      </p:sp>
      <p:sp>
        <p:nvSpPr>
          <p:cNvPr id="3" name="Content Placeholder 2"/>
          <p:cNvSpPr>
            <a:spLocks noGrp="1"/>
          </p:cNvSpPr>
          <p:nvPr>
            <p:ph idx="1"/>
          </p:nvPr>
        </p:nvSpPr>
        <p:spPr>
          <a:xfrm>
            <a:off x="0" y="520700"/>
            <a:ext cx="12192000" cy="6337299"/>
          </a:xfrm>
        </p:spPr>
        <p:txBody>
          <a:bodyPr>
            <a:normAutofit/>
          </a:bodyPr>
          <a:lstStyle/>
          <a:p>
            <a:pPr marL="0" indent="0">
              <a:buNone/>
            </a:pPr>
            <a:r>
              <a:rPr lang="en-US" dirty="0" smtClean="0"/>
              <a:t>“The </a:t>
            </a:r>
            <a:r>
              <a:rPr lang="en-US" dirty="0"/>
              <a:t>rest here spoken of is the rest of grace, obtained by following the prescription, Labor diligently. Those who learn of Jesus His meekness and lowliness find rest in the experience of practicing His lessons. It is not in indolence, in selfish ease and pleasure-seeking, that rest is obtained. Those who are unwilling to give the Lord faithful, earnest, loving service will not find spiritual rest in this life or in the life to come. Only from earnest labor comes peace and joy in the Holy Spirit—happiness on earth and glory hereafter.</a:t>
            </a:r>
          </a:p>
          <a:p>
            <a:pPr marL="0" indent="0">
              <a:buNone/>
            </a:pPr>
            <a:r>
              <a:rPr lang="en-US" dirty="0" smtClean="0"/>
              <a:t>Let </a:t>
            </a:r>
            <a:r>
              <a:rPr lang="en-US" dirty="0"/>
              <a:t>us therefore labor. Speak often words that will be a strength and an inspiration to those who hear. We are altogether too indifferent in regard to one another. We forget that our fellow laborers are often in need of words of hope and cheer. When one is in trouble, call upon him and speak comforting words to him. This is true friendship (Manuscript 42, 1901).</a:t>
            </a:r>
          </a:p>
          <a:p>
            <a:endParaRPr lang="en-US" dirty="0"/>
          </a:p>
        </p:txBody>
      </p:sp>
    </p:spTree>
    <p:extLst>
      <p:ext uri="{BB962C8B-B14F-4D97-AF65-F5344CB8AC3E}">
        <p14:creationId xmlns:p14="http://schemas.microsoft.com/office/powerpoint/2010/main" val="386994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571499"/>
          </a:xfrm>
        </p:spPr>
        <p:txBody>
          <a:bodyPr>
            <a:normAutofit fontScale="90000"/>
          </a:bodyPr>
          <a:lstStyle/>
          <a:p>
            <a:r>
              <a:rPr lang="en-US" dirty="0" smtClean="0"/>
              <a:t>                   </a:t>
            </a:r>
            <a:r>
              <a:rPr lang="en-US" b="1" i="1" u="sng" dirty="0" smtClean="0">
                <a:solidFill>
                  <a:srgbClr val="0070C0"/>
                </a:solidFill>
                <a:latin typeface="Algerian" panose="04020705040A02060702" pitchFamily="82" charset="0"/>
              </a:rPr>
              <a:t>Open to the Eyes of </a:t>
            </a:r>
            <a:r>
              <a:rPr lang="en-US" b="1" i="1" u="sng" dirty="0" err="1" smtClean="0">
                <a:solidFill>
                  <a:srgbClr val="0070C0"/>
                </a:solidFill>
                <a:latin typeface="Algerian" panose="04020705040A02060702" pitchFamily="82" charset="0"/>
              </a:rPr>
              <a:t>Diety</a:t>
            </a:r>
            <a:endParaRPr lang="en-US" b="1" i="1" u="sng" dirty="0">
              <a:solidFill>
                <a:srgbClr val="0070C0"/>
              </a:solidFill>
              <a:latin typeface="Algerian" panose="04020705040A02060702" pitchFamily="82" charset="0"/>
            </a:endParaRPr>
          </a:p>
        </p:txBody>
      </p:sp>
      <p:pic>
        <p:nvPicPr>
          <p:cNvPr id="5" name="Content Placeholder 4"/>
          <p:cNvPicPr>
            <a:picLocks noGrp="1" noChangeAspect="1"/>
          </p:cNvPicPr>
          <p:nvPr>
            <p:ph sz="half" idx="1"/>
          </p:nvPr>
        </p:nvPicPr>
        <p:blipFill>
          <a:blip r:embed="rId2"/>
          <a:stretch>
            <a:fillRect/>
          </a:stretch>
        </p:blipFill>
        <p:spPr>
          <a:xfrm>
            <a:off x="254000" y="571500"/>
            <a:ext cx="6134099" cy="6286499"/>
          </a:xfrm>
          <a:prstGeom prst="rect">
            <a:avLst/>
          </a:prstGeom>
        </p:spPr>
      </p:pic>
      <p:sp>
        <p:nvSpPr>
          <p:cNvPr id="4" name="Content Placeholder 3"/>
          <p:cNvSpPr>
            <a:spLocks noGrp="1"/>
          </p:cNvSpPr>
          <p:nvPr>
            <p:ph sz="half" idx="2"/>
          </p:nvPr>
        </p:nvSpPr>
        <p:spPr>
          <a:xfrm>
            <a:off x="6172200" y="571500"/>
            <a:ext cx="6019800" cy="6286500"/>
          </a:xfrm>
        </p:spPr>
        <p:txBody>
          <a:bodyPr>
            <a:normAutofit/>
          </a:bodyPr>
          <a:lstStyle/>
          <a:p>
            <a:r>
              <a:rPr lang="en-US" sz="3200" dirty="0" smtClean="0"/>
              <a:t>“For </a:t>
            </a:r>
            <a:r>
              <a:rPr lang="en-US" sz="3200" dirty="0"/>
              <a:t>the word of God is quick, and powerful, and sharper than any </a:t>
            </a:r>
            <a:r>
              <a:rPr lang="en-US" sz="3200" dirty="0" smtClean="0"/>
              <a:t>two-edged </a:t>
            </a:r>
            <a:r>
              <a:rPr lang="en-US" sz="3200" dirty="0"/>
              <a:t>sword, piercing even to the dividing asunder of soul and spirit, and of the joints and marrow, and is a discerner of the thoughts and intents of the </a:t>
            </a:r>
            <a:r>
              <a:rPr lang="en-US" sz="3200" dirty="0" smtClean="0"/>
              <a:t>heart. Neither </a:t>
            </a:r>
            <a:r>
              <a:rPr lang="en-US" sz="3200" dirty="0"/>
              <a:t>is there any creature that is not manifest in his sight: but all things are naked and opened unto the eyes of him with whom we have to do</a:t>
            </a:r>
            <a:r>
              <a:rPr lang="en-US" sz="3200" dirty="0" smtClean="0"/>
              <a:t>.”  Hebrews 4:12,13</a:t>
            </a:r>
            <a:endParaRPr lang="en-US" sz="3200" dirty="0"/>
          </a:p>
          <a:p>
            <a:endParaRPr lang="en-US" dirty="0"/>
          </a:p>
        </p:txBody>
      </p:sp>
    </p:spTree>
    <p:extLst>
      <p:ext uri="{BB962C8B-B14F-4D97-AF65-F5344CB8AC3E}">
        <p14:creationId xmlns:p14="http://schemas.microsoft.com/office/powerpoint/2010/main" val="3548201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85799"/>
          </a:xfrm>
        </p:spPr>
        <p:txBody>
          <a:bodyPr>
            <a:normAutofit fontScale="90000"/>
          </a:bodyPr>
          <a:lstStyle/>
          <a:p>
            <a:r>
              <a:rPr lang="en-US" dirty="0" smtClean="0"/>
              <a:t>             </a:t>
            </a:r>
            <a:r>
              <a:rPr lang="en-US" b="1" i="1" u="sng" dirty="0" smtClean="0">
                <a:solidFill>
                  <a:srgbClr val="0070C0"/>
                </a:solidFill>
              </a:rPr>
              <a:t>Transforming Power of the Word!</a:t>
            </a:r>
            <a:endParaRPr lang="en-US" b="1" i="1" u="sng" dirty="0">
              <a:solidFill>
                <a:srgbClr val="0070C0"/>
              </a:solidFill>
            </a:endParaRPr>
          </a:p>
        </p:txBody>
      </p:sp>
      <p:sp>
        <p:nvSpPr>
          <p:cNvPr id="3" name="Content Placeholder 2"/>
          <p:cNvSpPr>
            <a:spLocks noGrp="1"/>
          </p:cNvSpPr>
          <p:nvPr>
            <p:ph idx="1"/>
          </p:nvPr>
        </p:nvSpPr>
        <p:spPr>
          <a:xfrm>
            <a:off x="0" y="584200"/>
            <a:ext cx="12192000" cy="6273800"/>
          </a:xfrm>
        </p:spPr>
        <p:txBody>
          <a:bodyPr>
            <a:normAutofit/>
          </a:bodyPr>
          <a:lstStyle/>
          <a:p>
            <a:pPr marL="0" indent="0">
              <a:buNone/>
            </a:pPr>
            <a:r>
              <a:rPr lang="en-US" sz="3600" dirty="0" smtClean="0"/>
              <a:t>Practical </a:t>
            </a:r>
            <a:r>
              <a:rPr lang="en-US" sz="3600" dirty="0"/>
              <a:t>truth must be brought into the life, and the Word, like a sharp, two-edged sword, must cut away the surplus of self that there is in our characters [Hebrews 4:12 quoted] (Letter 5, 1897</a:t>
            </a:r>
            <a:r>
              <a:rPr lang="en-US" sz="3600" dirty="0" smtClean="0"/>
              <a:t>). </a:t>
            </a:r>
          </a:p>
          <a:p>
            <a:pPr marL="0" indent="0">
              <a:buNone/>
            </a:pPr>
            <a:r>
              <a:rPr lang="en-US" sz="3600" dirty="0" smtClean="0"/>
              <a:t>Transforming </a:t>
            </a:r>
            <a:r>
              <a:rPr lang="en-US" sz="3600" dirty="0"/>
              <a:t>Power of the Word—The Word makes the proud humble, the perverse meek and contrite, the disobedient obedient. The sinful habits natural to man are interwoven with the daily practice. But the Word cuts away the fleshly lusts. It is a discerner of the thoughts and intents of the mind. It divides the joints and marrow, cutting away the lusts of the flesh, making men willing to suffer for their Lord (Manuscript 42, 1901).</a:t>
            </a:r>
          </a:p>
          <a:p>
            <a:endParaRPr lang="en-US" dirty="0"/>
          </a:p>
        </p:txBody>
      </p:sp>
    </p:spTree>
    <p:extLst>
      <p:ext uri="{BB962C8B-B14F-4D97-AF65-F5344CB8AC3E}">
        <p14:creationId xmlns:p14="http://schemas.microsoft.com/office/powerpoint/2010/main" val="2749785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normAutofit/>
          </a:bodyPr>
          <a:lstStyle/>
          <a:p>
            <a:r>
              <a:rPr lang="en-US" b="1" i="1" dirty="0" smtClean="0">
                <a:solidFill>
                  <a:srgbClr val="C00000"/>
                </a:solidFill>
              </a:rPr>
              <a:t>                       </a:t>
            </a:r>
            <a:r>
              <a:rPr lang="en-US" b="1" i="1" u="sng" dirty="0" smtClean="0">
                <a:solidFill>
                  <a:srgbClr val="C00000"/>
                </a:solidFill>
              </a:rPr>
              <a:t>Our Great High Priest</a:t>
            </a:r>
            <a:endParaRPr lang="en-US" b="1" i="1" u="sng" dirty="0">
              <a:solidFill>
                <a:srgbClr val="C00000"/>
              </a:solidFill>
            </a:endParaRPr>
          </a:p>
        </p:txBody>
      </p:sp>
      <p:sp>
        <p:nvSpPr>
          <p:cNvPr id="3" name="Content Placeholder 2"/>
          <p:cNvSpPr>
            <a:spLocks noGrp="1"/>
          </p:cNvSpPr>
          <p:nvPr>
            <p:ph sz="half" idx="1"/>
          </p:nvPr>
        </p:nvSpPr>
        <p:spPr>
          <a:xfrm>
            <a:off x="0" y="622300"/>
            <a:ext cx="6172200" cy="6235700"/>
          </a:xfrm>
        </p:spPr>
        <p:txBody>
          <a:bodyPr>
            <a:normAutofit lnSpcReduction="10000"/>
          </a:bodyPr>
          <a:lstStyle/>
          <a:p>
            <a:r>
              <a:rPr lang="en-US" sz="3200" dirty="0" smtClean="0"/>
              <a:t>“Seeing </a:t>
            </a:r>
            <a:r>
              <a:rPr lang="en-US" sz="3200" dirty="0"/>
              <a:t>then that we have a great high priest, that is passed into the heavens, Jesus the Son of God, let us hold fast our profession</a:t>
            </a:r>
            <a:r>
              <a:rPr lang="en-US" sz="3200" dirty="0" smtClean="0"/>
              <a:t>. </a:t>
            </a:r>
            <a:r>
              <a:rPr lang="en-US" sz="3200" dirty="0"/>
              <a:t>For we have not an high priest which cannot be touched with the feeling of our infirmities; but was in all points tempted like as we are, yet without sin</a:t>
            </a:r>
            <a:r>
              <a:rPr lang="en-US" sz="3200" dirty="0" smtClean="0"/>
              <a:t>. </a:t>
            </a:r>
            <a:r>
              <a:rPr lang="en-US" sz="3200" dirty="0"/>
              <a:t>Let us therefore come boldly unto the throne of grace, that we may obtain mercy, and find grace to help in time of need</a:t>
            </a:r>
            <a:r>
              <a:rPr lang="en-US" sz="3200" dirty="0" smtClean="0"/>
              <a:t>.”  Hebrews 4:14-16</a:t>
            </a:r>
            <a:endParaRPr lang="en-US" sz="3200" dirty="0"/>
          </a:p>
          <a:p>
            <a:endParaRPr lang="en-US" dirty="0"/>
          </a:p>
        </p:txBody>
      </p:sp>
      <p:pic>
        <p:nvPicPr>
          <p:cNvPr id="5" name="Content Placeholder 4"/>
          <p:cNvPicPr>
            <a:picLocks noGrp="1" noChangeAspect="1"/>
          </p:cNvPicPr>
          <p:nvPr>
            <p:ph sz="half" idx="2"/>
          </p:nvPr>
        </p:nvPicPr>
        <p:blipFill>
          <a:blip r:embed="rId2"/>
          <a:stretch>
            <a:fillRect/>
          </a:stretch>
        </p:blipFill>
        <p:spPr>
          <a:xfrm>
            <a:off x="6172200" y="622300"/>
            <a:ext cx="6019800" cy="6235700"/>
          </a:xfrm>
          <a:prstGeom prst="rect">
            <a:avLst/>
          </a:prstGeom>
        </p:spPr>
      </p:pic>
    </p:spTree>
    <p:extLst>
      <p:ext uri="{BB962C8B-B14F-4D97-AF65-F5344CB8AC3E}">
        <p14:creationId xmlns:p14="http://schemas.microsoft.com/office/powerpoint/2010/main" val="663426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5181600" cy="850899"/>
          </a:xfrm>
        </p:spPr>
        <p:txBody>
          <a:bodyPr>
            <a:normAutofit fontScale="90000"/>
          </a:bodyPr>
          <a:lstStyle/>
          <a:p>
            <a:r>
              <a:rPr lang="en-US" b="1" i="1" u="sng" dirty="0" smtClean="0">
                <a:solidFill>
                  <a:srgbClr val="0070C0"/>
                </a:solidFill>
              </a:rPr>
              <a:t>Forgiveness and power</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711200"/>
            <a:ext cx="5473700" cy="6146799"/>
          </a:xfrm>
          <a:prstGeom prst="rect">
            <a:avLst/>
          </a:prstGeom>
        </p:spPr>
      </p:pic>
      <p:sp>
        <p:nvSpPr>
          <p:cNvPr id="4" name="Content Placeholder 3"/>
          <p:cNvSpPr>
            <a:spLocks noGrp="1"/>
          </p:cNvSpPr>
          <p:nvPr>
            <p:ph sz="half" idx="2"/>
          </p:nvPr>
        </p:nvSpPr>
        <p:spPr>
          <a:xfrm>
            <a:off x="6172200" y="0"/>
            <a:ext cx="6019800" cy="6857999"/>
          </a:xfrm>
        </p:spPr>
        <p:txBody>
          <a:bodyPr>
            <a:normAutofit/>
          </a:bodyPr>
          <a:lstStyle/>
          <a:p>
            <a:r>
              <a:rPr lang="en-US" sz="3600" dirty="0" smtClean="0"/>
              <a:t>This is now the 3</a:t>
            </a:r>
            <a:r>
              <a:rPr lang="en-US" sz="3600" baseline="30000" dirty="0" smtClean="0"/>
              <a:t>rd</a:t>
            </a:r>
            <a:r>
              <a:rPr lang="en-US" sz="3600" dirty="0" smtClean="0"/>
              <a:t> reference to Christ as our High Priest in the sanctuary in Heaven.  Christ was tempted in all points like as we are, yet without sin.  If He did this in Adam’s unfallen nature, this would be a joke!</a:t>
            </a:r>
          </a:p>
          <a:p>
            <a:r>
              <a:rPr lang="en-US" sz="3600" dirty="0" smtClean="0"/>
              <a:t>Christ offers to us mercy-forgiveness and grace-power as we supplicate His throne.</a:t>
            </a:r>
            <a:endParaRPr lang="en-US" sz="3600" dirty="0"/>
          </a:p>
        </p:txBody>
      </p:sp>
    </p:spTree>
    <p:extLst>
      <p:ext uri="{BB962C8B-B14F-4D97-AF65-F5344CB8AC3E}">
        <p14:creationId xmlns:p14="http://schemas.microsoft.com/office/powerpoint/2010/main" val="1302101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latin typeface="Algerian" panose="04020705040A02060702" pitchFamily="82" charset="0"/>
              </a:rPr>
              <a:t>A Wonderful Savior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96900"/>
            <a:ext cx="12192000" cy="6261099"/>
          </a:xfrm>
        </p:spPr>
        <p:txBody>
          <a:bodyPr>
            <a:normAutofit fontScale="85000" lnSpcReduction="10000"/>
          </a:bodyPr>
          <a:lstStyle/>
          <a:p>
            <a:endParaRPr lang="en-US" dirty="0"/>
          </a:p>
          <a:p>
            <a:r>
              <a:rPr lang="en-US" dirty="0" smtClean="0"/>
              <a:t>“Those </a:t>
            </a:r>
            <a:r>
              <a:rPr lang="en-US" dirty="0"/>
              <a:t>who claim that it was not possible for Christ to sin, cannot believe that He really took upon Himself human nature. But was not Christ actually tempted, not only by Satan in the wilderness, but all through His life, from childhood to manhood? In all points He was tempted as we are, and because He successfully resisted temptation under every form, He gave man the perfect example, and through the ample provision Christ has made, we may become partakers of the divine nature, having escaped the corruption which is in the world through lust.</a:t>
            </a:r>
          </a:p>
          <a:p>
            <a:endParaRPr lang="en-US" dirty="0"/>
          </a:p>
          <a:p>
            <a:r>
              <a:rPr lang="en-US" dirty="0"/>
              <a:t>Jesus says, “To him that overcometh will I grant to sit with me in my throne, even as I also overcame, and am set down with my Father in his throne.” Here is the beginning of our confidence which we must hold steadfast unto the end. If Jesus resisted Satan's temptations, He will help us to resist. He came to bring divine power to combine with human effort.</a:t>
            </a:r>
          </a:p>
          <a:p>
            <a:endParaRPr lang="en-US" dirty="0"/>
          </a:p>
          <a:p>
            <a:r>
              <a:rPr lang="en-US" dirty="0"/>
              <a:t>Jesus was free from all sin and error; there was not a trace of imperfection in His life or character. He maintained spotless purity under circumstances the most trying. True, He declared, “There is none good but one, that is, God”; but again He said, “I and my Father are one.” Jesus speaks of Himself as well as the Father as God, and claims for Himself perfect righteousness (Manuscript 141, 1901).</a:t>
            </a:r>
          </a:p>
          <a:p>
            <a:endParaRPr lang="en-US" dirty="0"/>
          </a:p>
        </p:txBody>
      </p:sp>
    </p:spTree>
    <p:extLst>
      <p:ext uri="{BB962C8B-B14F-4D97-AF65-F5344CB8AC3E}">
        <p14:creationId xmlns:p14="http://schemas.microsoft.com/office/powerpoint/2010/main" val="1602208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FF0000"/>
                </a:solidFill>
                <a:latin typeface="Algerian" panose="04020705040A02060702" pitchFamily="82" charset="0"/>
              </a:rPr>
              <a:t>Summary so Far</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84200"/>
            <a:ext cx="12192000" cy="6273800"/>
          </a:xfrm>
        </p:spPr>
        <p:txBody>
          <a:bodyPr>
            <a:normAutofit/>
          </a:bodyPr>
          <a:lstStyle/>
          <a:p>
            <a:r>
              <a:rPr lang="en-US" sz="3600" dirty="0" smtClean="0"/>
              <a:t>Thus far, we have seen from:</a:t>
            </a:r>
          </a:p>
          <a:p>
            <a:r>
              <a:rPr lang="en-US" sz="3600" dirty="0" smtClean="0"/>
              <a:t>Hebrews 1--Christ is greater than the angels.</a:t>
            </a:r>
          </a:p>
          <a:p>
            <a:r>
              <a:rPr lang="en-US" sz="3600" dirty="0" smtClean="0"/>
              <a:t>Hebrews 2—Christ took on Himself our carnal flesh and lived an obedient life that He can enable us to live as well in our flesh.</a:t>
            </a:r>
          </a:p>
          <a:p>
            <a:r>
              <a:rPr lang="en-US" sz="3600" dirty="0" smtClean="0"/>
              <a:t>Hebrews 3—Christ is greater than Moses.</a:t>
            </a:r>
          </a:p>
          <a:p>
            <a:r>
              <a:rPr lang="en-US" sz="3600" dirty="0" smtClean="0"/>
              <a:t>In these chapters, Paul begins to build a case and emphasis on Christ as our great High Priest.  In chapter 3, Paul begins to discuss God’s rest and the fact that the Israelites failed to enter that rest because of unbelief.</a:t>
            </a:r>
            <a:endParaRPr lang="en-US" sz="3600" dirty="0"/>
          </a:p>
        </p:txBody>
      </p:sp>
    </p:spTree>
    <p:extLst>
      <p:ext uri="{BB962C8B-B14F-4D97-AF65-F5344CB8AC3E}">
        <p14:creationId xmlns:p14="http://schemas.microsoft.com/office/powerpoint/2010/main" val="173631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61999"/>
          </a:xfrm>
        </p:spPr>
        <p:txBody>
          <a:bodyPr/>
          <a:lstStyle/>
          <a:p>
            <a:r>
              <a:rPr lang="en-US" dirty="0" smtClean="0"/>
              <a:t>                               </a:t>
            </a:r>
            <a:r>
              <a:rPr lang="en-US" b="1" i="1" u="sng" dirty="0" smtClean="0">
                <a:solidFill>
                  <a:srgbClr val="0070C0"/>
                </a:solidFill>
                <a:latin typeface="Algerian" panose="04020705040A02060702" pitchFamily="82" charset="0"/>
              </a:rPr>
              <a:t>No Rest  </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a:bodyPr>
          <a:lstStyle/>
          <a:p>
            <a:r>
              <a:rPr lang="en-US" sz="4400" dirty="0" smtClean="0"/>
              <a:t>“Let us therefore fear, lest</a:t>
            </a:r>
            <a:r>
              <a:rPr lang="en-US" sz="4400" b="1" i="1" u="sng" dirty="0" smtClean="0"/>
              <a:t>, a promise being left us of entering into his rest</a:t>
            </a:r>
            <a:r>
              <a:rPr lang="en-US" sz="4400" dirty="0" smtClean="0"/>
              <a:t>, any of you should seem to come short of it. For unto </a:t>
            </a:r>
            <a:r>
              <a:rPr lang="en-US" sz="4400" b="1" i="1" u="sng" dirty="0" smtClean="0"/>
              <a:t>us was the gospel preached, as well as unto them</a:t>
            </a:r>
            <a:r>
              <a:rPr lang="en-US" sz="4400" dirty="0" smtClean="0"/>
              <a:t>: but the word preached did not profit them, not being mixed with faith in them that heard it. For </a:t>
            </a:r>
            <a:r>
              <a:rPr lang="en-US" sz="4400" b="1" i="1" u="sng" dirty="0" smtClean="0"/>
              <a:t>we which have believed do enter into rest</a:t>
            </a:r>
            <a:r>
              <a:rPr lang="en-US" sz="4400" dirty="0" smtClean="0"/>
              <a:t>, as he said, As I have sworn in my wrath, </a:t>
            </a:r>
            <a:r>
              <a:rPr lang="en-US" sz="4400" b="1" i="1" u="sng" dirty="0" smtClean="0"/>
              <a:t>if they shall enter into my rest: </a:t>
            </a:r>
            <a:r>
              <a:rPr lang="en-US" sz="4400" dirty="0" smtClean="0"/>
              <a:t>although the works were finished from the foundation of the world.”  Hebrews 4:1-3</a:t>
            </a:r>
          </a:p>
          <a:p>
            <a:endParaRPr lang="en-US" dirty="0"/>
          </a:p>
        </p:txBody>
      </p:sp>
    </p:spTree>
    <p:extLst>
      <p:ext uri="{BB962C8B-B14F-4D97-AF65-F5344CB8AC3E}">
        <p14:creationId xmlns:p14="http://schemas.microsoft.com/office/powerpoint/2010/main" val="332197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solidFill>
                  <a:srgbClr val="7030A0"/>
                </a:solidFill>
                <a:latin typeface="Algerian" panose="04020705040A02060702" pitchFamily="82" charset="0"/>
              </a:rPr>
              <a:t>The Rest of Faith</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sz="half" idx="1"/>
          </p:nvPr>
        </p:nvSpPr>
        <p:spPr>
          <a:xfrm>
            <a:off x="0" y="635000"/>
            <a:ext cx="6019800" cy="6223000"/>
          </a:xfrm>
        </p:spPr>
        <p:txBody>
          <a:bodyPr>
            <a:normAutofit lnSpcReduction="10000"/>
          </a:bodyPr>
          <a:lstStyle/>
          <a:p>
            <a:r>
              <a:rPr lang="en-US" dirty="0" smtClean="0"/>
              <a:t>Paul continues where he left off in Hebrews 3, discussing God’s rest and Israel's failure because of unbelief! Because of our utter inability to do works of righteousness, we must rest in the power of God to do for us what we can not do.  We must look to the ‘Lord our Righteousness’ (Jeremiah 23:6) to  do righteousness in our lives.</a:t>
            </a:r>
          </a:p>
          <a:p>
            <a:r>
              <a:rPr lang="en-US" dirty="0" smtClean="0"/>
              <a:t>“For what the law could not do, in that it was weak through the flesh, God sending his own Son in the likeness of sinful flesh, and for sin, condemned sin in the flesh: That the righteousness of the law might be fulfilled in us, who walk not after the flesh, but after the Spirit.”  Romans 8:3,4</a:t>
            </a:r>
          </a:p>
          <a:p>
            <a:endParaRPr lang="en-US" dirty="0"/>
          </a:p>
        </p:txBody>
      </p:sp>
      <p:pic>
        <p:nvPicPr>
          <p:cNvPr id="5" name="Content Placeholder 4"/>
          <p:cNvPicPr>
            <a:picLocks noGrp="1" noChangeAspect="1"/>
          </p:cNvPicPr>
          <p:nvPr>
            <p:ph sz="half" idx="2"/>
          </p:nvPr>
        </p:nvPicPr>
        <p:blipFill>
          <a:blip r:embed="rId2"/>
          <a:stretch>
            <a:fillRect/>
          </a:stretch>
        </p:blipFill>
        <p:spPr>
          <a:xfrm>
            <a:off x="6019800" y="635000"/>
            <a:ext cx="6172200" cy="6222999"/>
          </a:xfrm>
          <a:prstGeom prst="rect">
            <a:avLst/>
          </a:prstGeom>
        </p:spPr>
      </p:pic>
    </p:spTree>
    <p:extLst>
      <p:ext uri="{BB962C8B-B14F-4D97-AF65-F5344CB8AC3E}">
        <p14:creationId xmlns:p14="http://schemas.microsoft.com/office/powerpoint/2010/main" val="2431487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47699"/>
          </a:xfrm>
        </p:spPr>
        <p:txBody>
          <a:bodyPr>
            <a:normAutofit fontScale="90000"/>
          </a:bodyPr>
          <a:lstStyle/>
          <a:p>
            <a:r>
              <a:rPr lang="en-US" dirty="0" smtClean="0"/>
              <a:t>         </a:t>
            </a:r>
            <a:r>
              <a:rPr lang="en-US" b="1" i="1" u="sng" dirty="0" smtClean="0">
                <a:solidFill>
                  <a:srgbClr val="7030A0"/>
                </a:solidFill>
              </a:rPr>
              <a:t>The Gospel Preached in the Old Testament </a:t>
            </a:r>
            <a:endParaRPr lang="en-US" b="1" i="1" u="sng" dirty="0">
              <a:solidFill>
                <a:srgbClr val="7030A0"/>
              </a:solidFill>
            </a:endParaRPr>
          </a:p>
        </p:txBody>
      </p:sp>
      <p:pic>
        <p:nvPicPr>
          <p:cNvPr id="5" name="Content Placeholder 4"/>
          <p:cNvPicPr>
            <a:picLocks noGrp="1" noChangeAspect="1"/>
          </p:cNvPicPr>
          <p:nvPr>
            <p:ph sz="half" idx="1"/>
          </p:nvPr>
        </p:nvPicPr>
        <p:blipFill>
          <a:blip r:embed="rId2"/>
          <a:stretch>
            <a:fillRect/>
          </a:stretch>
        </p:blipFill>
        <p:spPr>
          <a:xfrm>
            <a:off x="0" y="546100"/>
            <a:ext cx="6400800" cy="6311899"/>
          </a:xfrm>
          <a:prstGeom prst="rect">
            <a:avLst/>
          </a:prstGeom>
        </p:spPr>
      </p:pic>
      <p:sp>
        <p:nvSpPr>
          <p:cNvPr id="4" name="Content Placeholder 3"/>
          <p:cNvSpPr>
            <a:spLocks noGrp="1"/>
          </p:cNvSpPr>
          <p:nvPr>
            <p:ph sz="half" idx="2"/>
          </p:nvPr>
        </p:nvSpPr>
        <p:spPr>
          <a:xfrm>
            <a:off x="6172200" y="546100"/>
            <a:ext cx="6019800" cy="6311899"/>
          </a:xfrm>
        </p:spPr>
        <p:txBody>
          <a:bodyPr>
            <a:normAutofit/>
          </a:bodyPr>
          <a:lstStyle/>
          <a:p>
            <a:r>
              <a:rPr lang="en-US" sz="3200" dirty="0" smtClean="0"/>
              <a:t>“Now the LORD had said unto Abram, Get thee out of thy country, and from thy kindred, and from thy father's house, unto a land that I will shew thee: And I will make of thee a great nation, and I will bless thee, and make thy name great; and thou shalt be a blessing: And I will bless them that bless thee, and curse him that curseth thee: and in thee shall all families of the earth be blessed.”  Genesis 12:1-3</a:t>
            </a:r>
          </a:p>
          <a:p>
            <a:endParaRPr lang="en-US" sz="3200" dirty="0"/>
          </a:p>
        </p:txBody>
      </p:sp>
    </p:spTree>
    <p:extLst>
      <p:ext uri="{BB962C8B-B14F-4D97-AF65-F5344CB8AC3E}">
        <p14:creationId xmlns:p14="http://schemas.microsoft.com/office/powerpoint/2010/main" val="43081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11199"/>
          </a:xfrm>
        </p:spPr>
        <p:txBody>
          <a:bodyPr/>
          <a:lstStyle/>
          <a:p>
            <a:r>
              <a:rPr lang="en-US" dirty="0" smtClean="0"/>
              <a:t>                           </a:t>
            </a:r>
            <a:r>
              <a:rPr lang="en-US" b="1" i="1" u="sng" dirty="0" smtClean="0">
                <a:solidFill>
                  <a:srgbClr val="7030A0"/>
                </a:solidFill>
                <a:latin typeface="Algerian" panose="04020705040A02060702" pitchFamily="82" charset="0"/>
              </a:rPr>
              <a:t>The Gospel</a:t>
            </a:r>
            <a:endParaRPr lang="en-US" b="1" i="1" u="sng" dirty="0">
              <a:solidFill>
                <a:srgbClr val="7030A0"/>
              </a:solidFill>
              <a:latin typeface="Algerian" panose="04020705040A02060702" pitchFamily="82" charset="0"/>
            </a:endParaRPr>
          </a:p>
        </p:txBody>
      </p:sp>
      <p:sp>
        <p:nvSpPr>
          <p:cNvPr id="3" name="Content Placeholder 2"/>
          <p:cNvSpPr>
            <a:spLocks noGrp="1"/>
          </p:cNvSpPr>
          <p:nvPr>
            <p:ph idx="1"/>
          </p:nvPr>
        </p:nvSpPr>
        <p:spPr>
          <a:xfrm>
            <a:off x="0" y="609600"/>
            <a:ext cx="12192000" cy="6248399"/>
          </a:xfrm>
        </p:spPr>
        <p:txBody>
          <a:bodyPr/>
          <a:lstStyle/>
          <a:p>
            <a:r>
              <a:rPr lang="en-US" sz="4800" dirty="0" smtClean="0"/>
              <a:t>“Know ye therefore that they which are of faith, the same are the children of Abraham. And the scripture, foreseeing that God would justify the heathen through faith, preached before the gospel unto Abraham, saying, In thee shall all nations be blessed.  So then they which be of faith are blessed with faithful Abraham.”  Galatians 3:7-9</a:t>
            </a:r>
          </a:p>
          <a:p>
            <a:endParaRPr lang="en-US" sz="4800" dirty="0" smtClean="0"/>
          </a:p>
          <a:p>
            <a:endParaRPr lang="en-US" dirty="0"/>
          </a:p>
        </p:txBody>
      </p:sp>
    </p:spTree>
    <p:extLst>
      <p:ext uri="{BB962C8B-B14F-4D97-AF65-F5344CB8AC3E}">
        <p14:creationId xmlns:p14="http://schemas.microsoft.com/office/powerpoint/2010/main" val="16374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54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The 7</a:t>
            </a:r>
            <a:r>
              <a:rPr lang="en-US" b="1" i="1" u="sng" baseline="30000" dirty="0" smtClean="0">
                <a:solidFill>
                  <a:srgbClr val="FF0000"/>
                </a:solidFill>
                <a:latin typeface="Algerian" panose="04020705040A02060702" pitchFamily="82" charset="0"/>
              </a:rPr>
              <a:t>th</a:t>
            </a:r>
            <a:r>
              <a:rPr lang="en-US" b="1" i="1" u="sng" dirty="0" smtClean="0">
                <a:solidFill>
                  <a:srgbClr val="FF0000"/>
                </a:solidFill>
                <a:latin typeface="Algerian" panose="04020705040A02060702" pitchFamily="82" charset="0"/>
              </a:rPr>
              <a:t> Day Sabbath and </a:t>
            </a:r>
            <a:r>
              <a:rPr lang="en-US" b="1" i="1" u="sng" dirty="0">
                <a:solidFill>
                  <a:srgbClr val="FF0000"/>
                </a:solidFill>
                <a:latin typeface="Algerian" panose="04020705040A02060702" pitchFamily="82" charset="0"/>
              </a:rPr>
              <a:t>F</a:t>
            </a:r>
            <a:r>
              <a:rPr lang="en-US" b="1" i="1" u="sng" dirty="0" smtClean="0">
                <a:solidFill>
                  <a:srgbClr val="FF0000"/>
                </a:solidFill>
                <a:latin typeface="Algerian" panose="04020705040A02060702" pitchFamily="82" charset="0"/>
              </a:rPr>
              <a:t>aith/Rest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35000"/>
            <a:ext cx="12192000" cy="6222999"/>
          </a:xfrm>
        </p:spPr>
        <p:txBody>
          <a:bodyPr>
            <a:normAutofit/>
          </a:bodyPr>
          <a:lstStyle/>
          <a:p>
            <a:r>
              <a:rPr lang="en-US" sz="4400" dirty="0" smtClean="0"/>
              <a:t>“For he spake in a certain place of the seventh day on this wise, And God did rest the seventh day from all his works. And in this place again, If they shall enter into my rest.  Seeing therefore it remaineth that some must enter therein, and they to whom it was first preached entered not in because of unbelief:  Again, he limiteth a certain day, saying in David, To day, after so long a time; as it is said, To day if ye will hear his voice, harden not your hearts.”  Hebrews 4:4-7</a:t>
            </a:r>
          </a:p>
          <a:p>
            <a:endParaRPr lang="en-US" dirty="0"/>
          </a:p>
        </p:txBody>
      </p:sp>
    </p:spTree>
    <p:extLst>
      <p:ext uri="{BB962C8B-B14F-4D97-AF65-F5344CB8AC3E}">
        <p14:creationId xmlns:p14="http://schemas.microsoft.com/office/powerpoint/2010/main" val="410907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00099"/>
          </a:xfrm>
        </p:spPr>
        <p:txBody>
          <a:bodyPr/>
          <a:lstStyle/>
          <a:p>
            <a:r>
              <a:rPr lang="en-US" dirty="0" smtClean="0"/>
              <a:t>        </a:t>
            </a:r>
            <a:r>
              <a:rPr lang="en-US" b="1" i="1" u="sng" dirty="0" smtClean="0">
                <a:solidFill>
                  <a:srgbClr val="00B0F0"/>
                </a:solidFill>
                <a:latin typeface="Algerian" panose="04020705040A02060702" pitchFamily="82" charset="0"/>
              </a:rPr>
              <a:t>Entering into Sabbath Rest</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0" y="673100"/>
            <a:ext cx="6019800" cy="6184900"/>
          </a:xfrm>
        </p:spPr>
        <p:txBody>
          <a:bodyPr>
            <a:normAutofit fontScale="92500" lnSpcReduction="20000"/>
          </a:bodyPr>
          <a:lstStyle/>
          <a:p>
            <a:r>
              <a:rPr lang="en-US" dirty="0" smtClean="0"/>
              <a:t>But just as the presence of Christ at Sinai made that mount holy, just as his presence in the Sabbath makes that holy, just so the presence of Christ in the individual makes him holy. The Sabbath was designed as a constant reminder of the work of God through Christ in redemption. Without holiness no man shall see the Lord. We are commanded, “Be ye holy, for I am holy.” But we cannot make ourselves holy. There is one thing that always makes holy, and that is the presence of Jesus Christ. When Christ dwells in our hearts by faith, we are made holy by his presence, and this is the blessing of Sabbath-keeping. That is Christian experience; that is the Christian life. When Christ dwells in the heart by faith, he by his presence makes the believer holy.</a:t>
            </a:r>
            <a:endParaRPr lang="en-US" dirty="0"/>
          </a:p>
        </p:txBody>
      </p:sp>
      <p:pic>
        <p:nvPicPr>
          <p:cNvPr id="5" name="Content Placeholder 4"/>
          <p:cNvPicPr>
            <a:picLocks noGrp="1" noChangeAspect="1"/>
          </p:cNvPicPr>
          <p:nvPr>
            <p:ph sz="half" idx="2"/>
          </p:nvPr>
        </p:nvPicPr>
        <p:blipFill>
          <a:blip r:embed="rId2"/>
          <a:stretch>
            <a:fillRect/>
          </a:stretch>
        </p:blipFill>
        <p:spPr>
          <a:xfrm>
            <a:off x="6121400" y="673100"/>
            <a:ext cx="6070600" cy="6184900"/>
          </a:xfrm>
          <a:prstGeom prst="rect">
            <a:avLst/>
          </a:prstGeom>
        </p:spPr>
      </p:pic>
    </p:spTree>
    <p:extLst>
      <p:ext uri="{BB962C8B-B14F-4D97-AF65-F5344CB8AC3E}">
        <p14:creationId xmlns:p14="http://schemas.microsoft.com/office/powerpoint/2010/main" val="3852815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87399"/>
          </a:xfrm>
        </p:spPr>
        <p:txBody>
          <a:bodyPr/>
          <a:lstStyle/>
          <a:p>
            <a:r>
              <a:rPr lang="en-US" dirty="0" smtClean="0"/>
              <a:t>                             </a:t>
            </a:r>
            <a:r>
              <a:rPr lang="en-US" b="1" i="1" u="sng" dirty="0" smtClean="0">
                <a:solidFill>
                  <a:srgbClr val="00B0F0"/>
                </a:solidFill>
              </a:rPr>
              <a:t>Sabbath Rest</a:t>
            </a:r>
            <a:endParaRPr lang="en-US" b="1" i="1" u="sng" dirty="0">
              <a:solidFill>
                <a:srgbClr val="00B0F0"/>
              </a:solidFill>
            </a:endParaRPr>
          </a:p>
        </p:txBody>
      </p:sp>
      <p:sp>
        <p:nvSpPr>
          <p:cNvPr id="3" name="Content Placeholder 2"/>
          <p:cNvSpPr>
            <a:spLocks noGrp="1"/>
          </p:cNvSpPr>
          <p:nvPr>
            <p:ph idx="1"/>
          </p:nvPr>
        </p:nvSpPr>
        <p:spPr>
          <a:xfrm>
            <a:off x="0" y="622300"/>
            <a:ext cx="12192000" cy="6235699"/>
          </a:xfrm>
        </p:spPr>
        <p:txBody>
          <a:bodyPr>
            <a:normAutofit fontScale="92500" lnSpcReduction="20000"/>
          </a:bodyPr>
          <a:lstStyle/>
          <a:p>
            <a:pPr marL="0" indent="0">
              <a:buNone/>
            </a:pPr>
            <a:r>
              <a:rPr lang="en-US" dirty="0" smtClean="0"/>
              <a:t>If physical rest is the only idea of the Sabbath, man can rest on one day just as well as another. He can do more; he can divide up his rest during the several days of the week, and he can rest three or four hours each day, as may suit him. He may rest rainy days and work sunshiny days if he pleases, if physical rest is the only idea of the Sabbath. Let it be understood that merely refraining from work is not God’s idea of Sabbath-keeping. It may be Sunday-keeping; it may be Saturday-keeping; it may be Friday-keeping; it may be Monday-keeping; but it is not Sabbath-keeping. It is not Sabbath-keeping, because the idea of Sabbath is spiritual rest. And in no other way can the Sabbath be kept in the fullness of its meaning than as a spiritual rest. It will therefore be seen at once that all theories of Sabbath-keeping which rest upon the idea of physical recuperation, are good for nothing. Man can enforce abstinence from labor, but he cannot enforce Sabbath-keeping. A man may be forced to refrain from physical work; he may be kept in idleness, but no one can enforce Sabbath-keeping. It is a spiritual thing entirely. It is true that in genuine Sabbath-keeping there will be an entire cessation from unnecessary physical work; but that is not in itself Sabbath-keeping. The reason why we cease from labor on the seventh day, the Sabbath of our Lord Jesus Christ, is that we may be at liberty to contemplate God as manifested to us in Jesus Christ. And the resting from physical labor is an outward sign of the fact that we have ceased from sin. “For we which have believed do enter into rest,” and “he that hath entered into his rest, he also hath ceased from his own works as God did from his.”</a:t>
            </a:r>
          </a:p>
          <a:p>
            <a:endParaRPr lang="en-US" dirty="0"/>
          </a:p>
        </p:txBody>
      </p:sp>
    </p:spTree>
    <p:extLst>
      <p:ext uri="{BB962C8B-B14F-4D97-AF65-F5344CB8AC3E}">
        <p14:creationId xmlns:p14="http://schemas.microsoft.com/office/powerpoint/2010/main" val="2122167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2323</Words>
  <Application>Microsoft Office PowerPoint</Application>
  <PresentationFormat>Widescreen</PresentationFormat>
  <Paragraphs>48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Hebrews, chapter 4</vt:lpstr>
      <vt:lpstr>                        Summary so Far</vt:lpstr>
      <vt:lpstr>                               No Rest  </vt:lpstr>
      <vt:lpstr>                   The Rest of Faith</vt:lpstr>
      <vt:lpstr>         The Gospel Preached in the Old Testament </vt:lpstr>
      <vt:lpstr>                           The Gospel</vt:lpstr>
      <vt:lpstr>             The 7th Day Sabbath and Faith/Rest</vt:lpstr>
      <vt:lpstr>        Entering into Sabbath Rest</vt:lpstr>
      <vt:lpstr>                             Sabbath Rest</vt:lpstr>
      <vt:lpstr>             Labor to Rest!</vt:lpstr>
      <vt:lpstr>PowerPoint Presentation</vt:lpstr>
      <vt:lpstr>                      Our Labor is to Rest</vt:lpstr>
      <vt:lpstr>                                 Labor Outlined</vt:lpstr>
      <vt:lpstr>                   Open to the Eyes of Diety</vt:lpstr>
      <vt:lpstr>             Transforming Power of the Word!</vt:lpstr>
      <vt:lpstr>                       Our Great High Priest</vt:lpstr>
      <vt:lpstr>Forgiveness and power</vt:lpstr>
      <vt:lpstr>                     A Wonderful Savior</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chapter 4</dc:title>
  <dc:creator>All Public</dc:creator>
  <cp:lastModifiedBy>All Public</cp:lastModifiedBy>
  <cp:revision>11</cp:revision>
  <dcterms:created xsi:type="dcterms:W3CDTF">2016-10-10T18:57:52Z</dcterms:created>
  <dcterms:modified xsi:type="dcterms:W3CDTF">2016-10-11T17:55:24Z</dcterms:modified>
</cp:coreProperties>
</file>