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5"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50" d="100"/>
          <a:sy n="50" d="100"/>
        </p:scale>
        <p:origin x="-510"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FDBF96F-FB0F-45EB-BFB5-0E610F97937A}" type="datetimeFigureOut">
              <a:rPr lang="en-US" smtClean="0"/>
              <a:pPr/>
              <a:t>7/23/2010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73CB7F9-31A6-418E-A506-A8A55F1E6C4D}"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DBF96F-FB0F-45EB-BFB5-0E610F97937A}" type="datetimeFigureOut">
              <a:rPr lang="en-US" smtClean="0"/>
              <a:pPr/>
              <a:t>7/23/2010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73CB7F9-31A6-418E-A506-A8A55F1E6C4D}"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DBF96F-FB0F-45EB-BFB5-0E610F97937A}" type="datetimeFigureOut">
              <a:rPr lang="en-US" smtClean="0"/>
              <a:pPr/>
              <a:t>7/23/2010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73CB7F9-31A6-418E-A506-A8A55F1E6C4D}"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DBF96F-FB0F-45EB-BFB5-0E610F97937A}" type="datetimeFigureOut">
              <a:rPr lang="en-US" smtClean="0"/>
              <a:pPr/>
              <a:t>7/23/2010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73CB7F9-31A6-418E-A506-A8A55F1E6C4D}"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FDBF96F-FB0F-45EB-BFB5-0E610F97937A}" type="datetimeFigureOut">
              <a:rPr lang="en-US" smtClean="0"/>
              <a:pPr/>
              <a:t>7/23/2010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73CB7F9-31A6-418E-A506-A8A55F1E6C4D}"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FDBF96F-FB0F-45EB-BFB5-0E610F97937A}" type="datetimeFigureOut">
              <a:rPr lang="en-US" smtClean="0"/>
              <a:pPr/>
              <a:t>7/23/2010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73CB7F9-31A6-418E-A506-A8A55F1E6C4D}"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FDBF96F-FB0F-45EB-BFB5-0E610F97937A}" type="datetimeFigureOut">
              <a:rPr lang="en-US" smtClean="0"/>
              <a:pPr/>
              <a:t>7/23/2010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73CB7F9-31A6-418E-A506-A8A55F1E6C4D}"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FDBF96F-FB0F-45EB-BFB5-0E610F97937A}" type="datetimeFigureOut">
              <a:rPr lang="en-US" smtClean="0"/>
              <a:pPr/>
              <a:t>7/23/2010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73CB7F9-31A6-418E-A506-A8A55F1E6C4D}"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DBF96F-FB0F-45EB-BFB5-0E610F97937A}" type="datetimeFigureOut">
              <a:rPr lang="en-US" smtClean="0"/>
              <a:pPr/>
              <a:t>7/23/2010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73CB7F9-31A6-418E-A506-A8A55F1E6C4D}"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DBF96F-FB0F-45EB-BFB5-0E610F97937A}" type="datetimeFigureOut">
              <a:rPr lang="en-US" smtClean="0"/>
              <a:pPr/>
              <a:t>7/23/2010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73CB7F9-31A6-418E-A506-A8A55F1E6C4D}"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DBF96F-FB0F-45EB-BFB5-0E610F97937A}" type="datetimeFigureOut">
              <a:rPr lang="en-US" smtClean="0"/>
              <a:pPr/>
              <a:t>7/23/2010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73CB7F9-31A6-418E-A506-A8A55F1E6C4D}"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DBF96F-FB0F-45EB-BFB5-0E610F97937A}" type="datetimeFigureOut">
              <a:rPr lang="en-US" smtClean="0"/>
              <a:pPr/>
              <a:t>7/23/2010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3CB7F9-31A6-418E-A506-A8A55F1E6C4D}"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kingjamesbibleonline.org/Romans-14-8/" TargetMode="External"/><Relationship Id="rId2" Type="http://schemas.openxmlformats.org/officeDocument/2006/relationships/hyperlink" Target="http://www.kingjamesbibleonline.org/Romans-14-7/" TargetMode="External"/><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hyperlink" Target="http://www.kingjamesbibleonline.org/Romans-14-10/" TargetMode="External"/><Relationship Id="rId4" Type="http://schemas.openxmlformats.org/officeDocument/2006/relationships/hyperlink" Target="http://www.kingjamesbibleonline.org/Romans-14-9/"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kingjamesbibleonline.org/Matthew-20-28/" TargetMode="Externa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http://www.kingjamesbibleonline.org/Romans-14-12/" TargetMode="External"/><Relationship Id="rId2" Type="http://schemas.openxmlformats.org/officeDocument/2006/relationships/hyperlink" Target="http://www.kingjamesbibleonline.org/Romans-14-11/" TargetMode="External"/><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hyperlink" Target="http://www.kingjamesbibleonline.org/Romans-14-13/"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hyperlink" Target="http://www.kingjamesbibleonline.org/Romans-14-15/" TargetMode="External"/><Relationship Id="rId2" Type="http://schemas.openxmlformats.org/officeDocument/2006/relationships/hyperlink" Target="http://www.kingjamesbibleonline.org/Romans-14-14/" TargetMode="Externa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hyperlink" Target="http://www.kingjamesbibleonline.org/Romans-14-17/" TargetMode="External"/><Relationship Id="rId2" Type="http://schemas.openxmlformats.org/officeDocument/2006/relationships/hyperlink" Target="http://www.kingjamesbibleonline.org/Romans-14-16/" TargetMode="External"/><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hyperlink" Target="http://www.kingjamesbibleonline.org/Romans-14-19/" TargetMode="External"/><Relationship Id="rId4" Type="http://schemas.openxmlformats.org/officeDocument/2006/relationships/hyperlink" Target="http://www.kingjamesbibleonline.org/Romans-14-18/"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hyperlink" Target="http://www.kingjamesbibleonline.org/Romans-14-21/" TargetMode="External"/><Relationship Id="rId2" Type="http://schemas.openxmlformats.org/officeDocument/2006/relationships/hyperlink" Target="http://www.kingjamesbibleonline.org/Romans-14-20/" TargetMode="Externa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hyperlink" Target="http://www.kingjamesbibleonline.org/Romans-14-23/" TargetMode="External"/><Relationship Id="rId4" Type="http://schemas.openxmlformats.org/officeDocument/2006/relationships/hyperlink" Target="http://www.kingjamesbibleonline.org/Romans-14-22/"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kingjamesbibleonline.org/Romans-14-2/" TargetMode="External"/><Relationship Id="rId2" Type="http://schemas.openxmlformats.org/officeDocument/2006/relationships/hyperlink" Target="http://www.kingjamesbibleonline.org/Romans-14-1/" TargetMode="External"/><Relationship Id="rId1" Type="http://schemas.openxmlformats.org/officeDocument/2006/relationships/slideLayout" Target="../slideLayouts/slideLayout4.xml"/><Relationship Id="rId5" Type="http://schemas.openxmlformats.org/officeDocument/2006/relationships/hyperlink" Target="http://www.kingjamesbibleonline.org/Romans-14-4/" TargetMode="External"/><Relationship Id="rId4" Type="http://schemas.openxmlformats.org/officeDocument/2006/relationships/hyperlink" Target="http://www.kingjamesbibleonline.org/Romans-14-3/"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http://www.kingjamesbibleonline.org/Romans-14-6/" TargetMode="External"/><Relationship Id="rId2" Type="http://schemas.openxmlformats.org/officeDocument/2006/relationships/hyperlink" Target="http://www.kingjamesbibleonline.org/Romans-14-5/" TargetMode="Externa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hyperlink" Target="http://www.kingjamesbibleonline.org/Galatians-4-10/" TargetMode="External"/><Relationship Id="rId2" Type="http://schemas.openxmlformats.org/officeDocument/2006/relationships/hyperlink" Target="http://www.kingjamesbibleonline.org/Galatians-4-9/"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u="sng" dirty="0" smtClean="0">
                <a:solidFill>
                  <a:srgbClr val="FF0000"/>
                </a:solidFill>
              </a:rPr>
              <a:t>Romans, pt. 24</a:t>
            </a:r>
            <a:endParaRPr lang="en-US" u="sng" dirty="0">
              <a:solidFill>
                <a:srgbClr val="FF0000"/>
              </a:solidFill>
            </a:endParaRPr>
          </a:p>
        </p:txBody>
      </p:sp>
      <p:sp>
        <p:nvSpPr>
          <p:cNvPr id="3" name="Subtitle 2"/>
          <p:cNvSpPr>
            <a:spLocks noGrp="1"/>
          </p:cNvSpPr>
          <p:nvPr>
            <p:ph type="subTitle" idx="1"/>
          </p:nvPr>
        </p:nvSpPr>
        <p:spPr/>
        <p:txBody>
          <a:bodyPr/>
          <a:lstStyle/>
          <a:p>
            <a:r>
              <a:rPr lang="en-US" u="sng" dirty="0" smtClean="0">
                <a:solidFill>
                  <a:srgbClr val="0070C0"/>
                </a:solidFill>
              </a:rPr>
              <a:t>Romans 14:1-23</a:t>
            </a:r>
            <a:endParaRPr lang="en-US" u="sng" dirty="0">
              <a:solidFill>
                <a:srgbClr val="0070C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Living for Whom?</a:t>
            </a:r>
            <a:endParaRPr lang="en-US" u="sng" dirty="0"/>
          </a:p>
        </p:txBody>
      </p:sp>
      <p:sp>
        <p:nvSpPr>
          <p:cNvPr id="3" name="Content Placeholder 2"/>
          <p:cNvSpPr>
            <a:spLocks noGrp="1"/>
          </p:cNvSpPr>
          <p:nvPr>
            <p:ph sz="half" idx="1"/>
          </p:nvPr>
        </p:nvSpPr>
        <p:spPr>
          <a:xfrm>
            <a:off x="0" y="1447800"/>
            <a:ext cx="4572000" cy="5410200"/>
          </a:xfrm>
        </p:spPr>
        <p:txBody>
          <a:bodyPr>
            <a:normAutofit fontScale="85000" lnSpcReduction="10000"/>
          </a:bodyPr>
          <a:lstStyle/>
          <a:p>
            <a:r>
              <a:rPr lang="en-US" dirty="0" smtClean="0">
                <a:hlinkClick r:id="rId2" tooltip="View more translations of Romans 14:7"/>
              </a:rPr>
              <a:t>“For none of us liveth to himself, and no man dieth to himself.</a:t>
            </a:r>
            <a:r>
              <a:rPr lang="en-US" dirty="0" smtClean="0"/>
              <a:t> </a:t>
            </a:r>
            <a:r>
              <a:rPr lang="en-US" dirty="0" smtClean="0">
                <a:hlinkClick r:id="rId3" tooltip="View more translations of Romans 14:8"/>
              </a:rPr>
              <a:t>For whether we live, we live unto the Lord; and whether we die, we die unto the Lord: whether we live therefore, or die, we are the Lord's.</a:t>
            </a:r>
            <a:r>
              <a:rPr lang="en-US" dirty="0" smtClean="0"/>
              <a:t> </a:t>
            </a:r>
            <a:r>
              <a:rPr lang="en-US" dirty="0" smtClean="0">
                <a:hlinkClick r:id="rId4" tooltip="View more translations of Romans 14:9"/>
              </a:rPr>
              <a:t>For to this end Christ both died, and rose, and revived, that he might be Lord both of the dead and living.</a:t>
            </a:r>
            <a:r>
              <a:rPr lang="en-US" dirty="0" smtClean="0"/>
              <a:t>  </a:t>
            </a:r>
            <a:r>
              <a:rPr lang="en-US" dirty="0" smtClean="0">
                <a:hlinkClick r:id="rId5" tooltip="View more translations of Romans 14:10"/>
              </a:rPr>
              <a:t>But why dost thou judge thy brother? or why dost thou set at nought thy brother? for we shall all stand before the judgment seat of Christ.</a:t>
            </a:r>
            <a:r>
              <a:rPr lang="en-US" dirty="0" smtClean="0"/>
              <a:t>”  Romans 14:7-10</a:t>
            </a:r>
          </a:p>
          <a:p>
            <a:endParaRPr lang="en-US" dirty="0"/>
          </a:p>
        </p:txBody>
      </p:sp>
      <p:pic>
        <p:nvPicPr>
          <p:cNvPr id="3074" name="Picture 2"/>
          <p:cNvPicPr>
            <a:picLocks noGrp="1" noChangeAspect="1" noChangeArrowheads="1"/>
          </p:cNvPicPr>
          <p:nvPr>
            <p:ph sz="half" idx="2"/>
          </p:nvPr>
        </p:nvPicPr>
        <p:blipFill>
          <a:blip r:embed="rId6" cstate="print"/>
          <a:srcRect/>
          <a:stretch>
            <a:fillRect/>
          </a:stretch>
        </p:blipFill>
        <p:spPr bwMode="auto">
          <a:xfrm>
            <a:off x="4572000" y="1447800"/>
            <a:ext cx="4572000" cy="541020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0" y="0"/>
            <a:ext cx="3657600" cy="685800"/>
          </a:xfrm>
        </p:spPr>
        <p:txBody>
          <a:bodyPr>
            <a:normAutofit fontScale="90000"/>
          </a:bodyPr>
          <a:lstStyle/>
          <a:p>
            <a:r>
              <a:rPr lang="en-US" u="sng" dirty="0" smtClean="0">
                <a:solidFill>
                  <a:srgbClr val="C00000"/>
                </a:solidFill>
              </a:rPr>
              <a:t>Responsibility</a:t>
            </a:r>
            <a:endParaRPr lang="en-US" u="sng" dirty="0">
              <a:solidFill>
                <a:srgbClr val="C00000"/>
              </a:solidFill>
            </a:endParaRPr>
          </a:p>
        </p:txBody>
      </p:sp>
      <p:sp>
        <p:nvSpPr>
          <p:cNvPr id="4" name="Content Placeholder 3"/>
          <p:cNvSpPr>
            <a:spLocks noGrp="1"/>
          </p:cNvSpPr>
          <p:nvPr>
            <p:ph sz="half" idx="2"/>
          </p:nvPr>
        </p:nvSpPr>
        <p:spPr>
          <a:xfrm>
            <a:off x="4572000" y="609600"/>
            <a:ext cx="4572000" cy="6248400"/>
          </a:xfrm>
        </p:spPr>
        <p:txBody>
          <a:bodyPr>
            <a:normAutofit fontScale="85000" lnSpcReduction="20000"/>
          </a:bodyPr>
          <a:lstStyle/>
          <a:p>
            <a:r>
              <a:rPr lang="en-US" dirty="0" smtClean="0"/>
              <a:t>We are all responsible to someone; we all have a certain sphere of influence in others lives.  We need to use our influence wisely and effectively toward the salvation of others.  Just as Christ came “</a:t>
            </a:r>
            <a:r>
              <a:rPr lang="en-US" dirty="0" smtClean="0">
                <a:hlinkClick r:id="rId2" tooltip="View more translations of Matthew 20:28"/>
              </a:rPr>
              <a:t> not to be ministered unto, but to minister, and to give his life a ransom for many.</a:t>
            </a:r>
            <a:r>
              <a:rPr lang="en-US" dirty="0" smtClean="0"/>
              <a:t>”  Matthew 20:28  Obviously, being judgmental was a grave problem in the lives of the Roman Christians and Paul nailed it.  People were setting themselves up as the final word and using their influence to tear down others rather than to build them up in their walk.  Brethren were being separated over the littleiest of things.</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pic>
        <p:nvPicPr>
          <p:cNvPr id="4098" name="Picture 2"/>
          <p:cNvPicPr>
            <a:picLocks noGrp="1" noChangeAspect="1" noChangeArrowheads="1"/>
          </p:cNvPicPr>
          <p:nvPr>
            <p:ph sz="half" idx="1"/>
          </p:nvPr>
        </p:nvPicPr>
        <p:blipFill>
          <a:blip r:embed="rId3" cstate="print"/>
          <a:srcRect/>
          <a:stretch>
            <a:fillRect/>
          </a:stretch>
        </p:blipFill>
        <p:spPr bwMode="auto">
          <a:xfrm>
            <a:off x="0" y="609600"/>
            <a:ext cx="4876800" cy="624840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u="sng" dirty="0" smtClean="0">
                <a:solidFill>
                  <a:srgbClr val="002060"/>
                </a:solidFill>
              </a:rPr>
              <a:t>Judgment or Stumbling Block</a:t>
            </a:r>
            <a:endParaRPr lang="en-US" u="sng" dirty="0">
              <a:solidFill>
                <a:srgbClr val="002060"/>
              </a:solidFill>
            </a:endParaRPr>
          </a:p>
        </p:txBody>
      </p:sp>
      <p:sp>
        <p:nvSpPr>
          <p:cNvPr id="3" name="Content Placeholder 2"/>
          <p:cNvSpPr>
            <a:spLocks noGrp="1"/>
          </p:cNvSpPr>
          <p:nvPr>
            <p:ph sz="half" idx="1"/>
          </p:nvPr>
        </p:nvSpPr>
        <p:spPr>
          <a:xfrm>
            <a:off x="0" y="685800"/>
            <a:ext cx="4572000" cy="6172200"/>
          </a:xfrm>
        </p:spPr>
        <p:txBody>
          <a:bodyPr>
            <a:normAutofit/>
          </a:bodyPr>
          <a:lstStyle/>
          <a:p>
            <a:r>
              <a:rPr lang="en-US" dirty="0" smtClean="0"/>
              <a:t>“</a:t>
            </a:r>
            <a:r>
              <a:rPr lang="en-US" dirty="0" smtClean="0">
                <a:hlinkClick r:id="rId2" tooltip="View more translations of Romans 14:11"/>
              </a:rPr>
              <a:t>For it is written, As I live, saith the Lord, every knee shall bow to me, and every tongue shall confess to God.</a:t>
            </a:r>
            <a:r>
              <a:rPr lang="en-US" dirty="0" smtClean="0"/>
              <a:t> </a:t>
            </a:r>
            <a:r>
              <a:rPr lang="en-US" dirty="0" smtClean="0">
                <a:hlinkClick r:id="rId3" tooltip="View more translations of Romans 14:12"/>
              </a:rPr>
              <a:t>So then every one of us shall give account of himself to God.</a:t>
            </a:r>
            <a:r>
              <a:rPr lang="en-US" dirty="0" smtClean="0"/>
              <a:t> </a:t>
            </a:r>
            <a:r>
              <a:rPr lang="en-US" dirty="0" smtClean="0">
                <a:hlinkClick r:id="rId4" tooltip="View more translations of Romans 14:13"/>
              </a:rPr>
              <a:t>Let us not therefore judge one another any more: but judge this rather, that no man put a stumbling block or an occasion to fall in his brother's way.</a:t>
            </a:r>
            <a:r>
              <a:rPr lang="en-US" dirty="0" smtClean="0"/>
              <a:t>”  Romans 14:11-13</a:t>
            </a:r>
          </a:p>
          <a:p>
            <a:endParaRPr lang="en-US" dirty="0"/>
          </a:p>
        </p:txBody>
      </p:sp>
      <p:pic>
        <p:nvPicPr>
          <p:cNvPr id="5122" name="Picture 2"/>
          <p:cNvPicPr>
            <a:picLocks noGrp="1" noChangeAspect="1" noChangeArrowheads="1"/>
          </p:cNvPicPr>
          <p:nvPr>
            <p:ph sz="half" idx="2"/>
          </p:nvPr>
        </p:nvPicPr>
        <p:blipFill>
          <a:blip r:embed="rId5" cstate="print"/>
          <a:srcRect/>
          <a:stretch>
            <a:fillRect/>
          </a:stretch>
        </p:blipFill>
        <p:spPr bwMode="auto">
          <a:xfrm>
            <a:off x="4572000" y="685800"/>
            <a:ext cx="4572000" cy="617220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81600" y="0"/>
            <a:ext cx="3505200" cy="838200"/>
          </a:xfrm>
        </p:spPr>
        <p:txBody>
          <a:bodyPr/>
          <a:lstStyle/>
          <a:p>
            <a:r>
              <a:rPr lang="en-US" u="sng" dirty="0" smtClean="0">
                <a:solidFill>
                  <a:srgbClr val="002060"/>
                </a:solidFill>
              </a:rPr>
              <a:t>My Influence</a:t>
            </a:r>
            <a:endParaRPr lang="en-US" u="sng" dirty="0">
              <a:solidFill>
                <a:srgbClr val="002060"/>
              </a:solidFill>
            </a:endParaRPr>
          </a:p>
        </p:txBody>
      </p:sp>
      <p:sp>
        <p:nvSpPr>
          <p:cNvPr id="4" name="Content Placeholder 3"/>
          <p:cNvSpPr>
            <a:spLocks noGrp="1"/>
          </p:cNvSpPr>
          <p:nvPr>
            <p:ph sz="half" idx="2"/>
          </p:nvPr>
        </p:nvSpPr>
        <p:spPr>
          <a:xfrm>
            <a:off x="4572000" y="1143000"/>
            <a:ext cx="4572000" cy="5715000"/>
          </a:xfrm>
        </p:spPr>
        <p:txBody>
          <a:bodyPr>
            <a:normAutofit/>
          </a:bodyPr>
          <a:lstStyle/>
          <a:p>
            <a:r>
              <a:rPr lang="en-US" dirty="0" smtClean="0"/>
              <a:t>How am I using my influence?  Am I constantly judging others and being critical of them?  Am I tearing down others to make myself feel better?  Does my influence win or repel?  Paul was deeply concerned over the lack of kindness/tolerance in Rome and the horrible push to condemn and judge others instead!</a:t>
            </a:r>
            <a:endParaRPr lang="en-US" dirty="0"/>
          </a:p>
        </p:txBody>
      </p:sp>
      <p:pic>
        <p:nvPicPr>
          <p:cNvPr id="6146" name="Picture 2"/>
          <p:cNvPicPr>
            <a:picLocks noGrp="1" noChangeAspect="1" noChangeArrowheads="1"/>
          </p:cNvPicPr>
          <p:nvPr>
            <p:ph sz="half" idx="1"/>
          </p:nvPr>
        </p:nvPicPr>
        <p:blipFill>
          <a:blip r:embed="rId2" cstate="print"/>
          <a:srcRect/>
          <a:stretch>
            <a:fillRect/>
          </a:stretch>
        </p:blipFill>
        <p:spPr bwMode="auto">
          <a:xfrm>
            <a:off x="0" y="0"/>
            <a:ext cx="4953000" cy="6857999"/>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7200" y="274638"/>
            <a:ext cx="4419600" cy="792162"/>
          </a:xfrm>
        </p:spPr>
        <p:txBody>
          <a:bodyPr/>
          <a:lstStyle/>
          <a:p>
            <a:r>
              <a:rPr lang="en-US" u="sng" dirty="0" smtClean="0">
                <a:solidFill>
                  <a:srgbClr val="FF0000"/>
                </a:solidFill>
              </a:rPr>
              <a:t>Food Was an Issue</a:t>
            </a:r>
            <a:endParaRPr lang="en-US" u="sng" dirty="0">
              <a:solidFill>
                <a:srgbClr val="FF0000"/>
              </a:solidFill>
            </a:endParaRPr>
          </a:p>
        </p:txBody>
      </p:sp>
      <p:sp>
        <p:nvSpPr>
          <p:cNvPr id="3" name="Content Placeholder 2"/>
          <p:cNvSpPr>
            <a:spLocks noGrp="1"/>
          </p:cNvSpPr>
          <p:nvPr>
            <p:ph sz="half" idx="1"/>
          </p:nvPr>
        </p:nvSpPr>
        <p:spPr>
          <a:xfrm>
            <a:off x="0" y="0"/>
            <a:ext cx="4343400" cy="6858000"/>
          </a:xfrm>
        </p:spPr>
        <p:txBody>
          <a:bodyPr>
            <a:normAutofit lnSpcReduction="10000"/>
          </a:bodyPr>
          <a:lstStyle/>
          <a:p>
            <a:r>
              <a:rPr lang="en-US" dirty="0" smtClean="0"/>
              <a:t>“</a:t>
            </a:r>
            <a:r>
              <a:rPr lang="en-US" dirty="0" smtClean="0">
                <a:hlinkClick r:id="rId2" tooltip="View more translations of Romans 14:14"/>
              </a:rPr>
              <a:t>I know, and am persuaded by the Lord Jesus, that there is nothing unclean of itself: but to him that esteemeth any thing to be unclean, to him it is unclean.</a:t>
            </a:r>
            <a:r>
              <a:rPr lang="en-US" dirty="0" smtClean="0"/>
              <a:t> </a:t>
            </a:r>
            <a:r>
              <a:rPr lang="en-US" dirty="0" smtClean="0">
                <a:hlinkClick r:id="rId3" tooltip="View more translations of Romans 14:15"/>
              </a:rPr>
              <a:t>But if thy brother be grieved with thy meat, now walkest thou not charitably. Destroy not him with thy meat, for whom Christ died.</a:t>
            </a:r>
            <a:r>
              <a:rPr lang="en-US" dirty="0" smtClean="0"/>
              <a:t>”  Romans 14:14,15  Is this guy now clean?  Some would have us think so!!!</a:t>
            </a:r>
          </a:p>
          <a:p>
            <a:endParaRPr lang="en-US" dirty="0"/>
          </a:p>
        </p:txBody>
      </p:sp>
      <p:pic>
        <p:nvPicPr>
          <p:cNvPr id="7170" name="Picture 2"/>
          <p:cNvPicPr>
            <a:picLocks noGrp="1" noChangeAspect="1" noChangeArrowheads="1"/>
          </p:cNvPicPr>
          <p:nvPr>
            <p:ph sz="half" idx="2"/>
          </p:nvPr>
        </p:nvPicPr>
        <p:blipFill>
          <a:blip r:embed="rId4" cstate="print"/>
          <a:srcRect/>
          <a:stretch>
            <a:fillRect/>
          </a:stretch>
        </p:blipFill>
        <p:spPr bwMode="auto">
          <a:xfrm>
            <a:off x="4343400" y="1143000"/>
            <a:ext cx="4800600" cy="571500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0" y="0"/>
            <a:ext cx="4114800" cy="914400"/>
          </a:xfrm>
        </p:spPr>
        <p:txBody>
          <a:bodyPr/>
          <a:lstStyle/>
          <a:p>
            <a:r>
              <a:rPr lang="en-US" u="sng" dirty="0" smtClean="0">
                <a:solidFill>
                  <a:srgbClr val="002060"/>
                </a:solidFill>
              </a:rPr>
              <a:t>The Issue</a:t>
            </a:r>
            <a:endParaRPr lang="en-US" u="sng" dirty="0">
              <a:solidFill>
                <a:srgbClr val="002060"/>
              </a:solidFill>
            </a:endParaRPr>
          </a:p>
        </p:txBody>
      </p:sp>
      <p:sp>
        <p:nvSpPr>
          <p:cNvPr id="3" name="Content Placeholder 2"/>
          <p:cNvSpPr>
            <a:spLocks noGrp="1"/>
          </p:cNvSpPr>
          <p:nvPr>
            <p:ph sz="half" idx="1"/>
          </p:nvPr>
        </p:nvSpPr>
        <p:spPr>
          <a:xfrm>
            <a:off x="0" y="0"/>
            <a:ext cx="4800600" cy="6858000"/>
          </a:xfrm>
        </p:spPr>
        <p:txBody>
          <a:bodyPr>
            <a:normAutofit fontScale="92500" lnSpcReduction="20000"/>
          </a:bodyPr>
          <a:lstStyle/>
          <a:p>
            <a:r>
              <a:rPr lang="en-US" dirty="0" smtClean="0"/>
              <a:t>Paul’s issue is not over clean and unclean meat; his issue is over how we treat others whose conscientious scruples disagree with ours!</a:t>
            </a:r>
          </a:p>
          <a:p>
            <a:r>
              <a:rPr lang="en-US" dirty="0" smtClean="0"/>
              <a:t>1.  The word for meat is broma which means food!</a:t>
            </a:r>
          </a:p>
          <a:p>
            <a:r>
              <a:rPr lang="en-US" dirty="0" smtClean="0"/>
              <a:t>2. If your weaker brother is offended by you eating something and, for him, it is a conscientious issue, don’t do it in front of him and cause him/her to stumble.  Be sensitive to others and how they feel. </a:t>
            </a:r>
          </a:p>
          <a:p>
            <a:r>
              <a:rPr lang="en-US" dirty="0" smtClean="0"/>
              <a:t>3. How can we say that we love others when we intentionally offend weaker souls and cause them to stumble because we want to stand for the truth!</a:t>
            </a:r>
            <a:endParaRPr lang="en-US" dirty="0"/>
          </a:p>
        </p:txBody>
      </p:sp>
      <p:pic>
        <p:nvPicPr>
          <p:cNvPr id="8194" name="Picture 2"/>
          <p:cNvPicPr>
            <a:picLocks noGrp="1" noChangeAspect="1" noChangeArrowheads="1"/>
          </p:cNvPicPr>
          <p:nvPr>
            <p:ph sz="half" idx="2"/>
          </p:nvPr>
        </p:nvPicPr>
        <p:blipFill>
          <a:blip r:embed="rId2" cstate="print"/>
          <a:srcRect/>
          <a:stretch>
            <a:fillRect/>
          </a:stretch>
        </p:blipFill>
        <p:spPr bwMode="auto">
          <a:xfrm>
            <a:off x="4648200" y="762000"/>
            <a:ext cx="4495800" cy="609600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6800" y="274638"/>
            <a:ext cx="4267200" cy="792162"/>
          </a:xfrm>
        </p:spPr>
        <p:txBody>
          <a:bodyPr>
            <a:normAutofit fontScale="90000"/>
          </a:bodyPr>
          <a:lstStyle/>
          <a:p>
            <a:r>
              <a:rPr lang="en-US" u="sng" dirty="0" smtClean="0">
                <a:solidFill>
                  <a:srgbClr val="C00000"/>
                </a:solidFill>
              </a:rPr>
              <a:t>Edify One Another</a:t>
            </a:r>
            <a:endParaRPr lang="en-US" u="sng" dirty="0">
              <a:solidFill>
                <a:srgbClr val="C00000"/>
              </a:solidFill>
            </a:endParaRPr>
          </a:p>
        </p:txBody>
      </p:sp>
      <p:sp>
        <p:nvSpPr>
          <p:cNvPr id="4" name="Content Placeholder 3"/>
          <p:cNvSpPr>
            <a:spLocks noGrp="1"/>
          </p:cNvSpPr>
          <p:nvPr>
            <p:ph sz="half" idx="2"/>
          </p:nvPr>
        </p:nvSpPr>
        <p:spPr>
          <a:xfrm>
            <a:off x="4572000" y="914400"/>
            <a:ext cx="4572000" cy="5943600"/>
          </a:xfrm>
        </p:spPr>
        <p:txBody>
          <a:bodyPr>
            <a:normAutofit lnSpcReduction="10000"/>
          </a:bodyPr>
          <a:lstStyle/>
          <a:p>
            <a:r>
              <a:rPr lang="en-US" dirty="0" smtClean="0"/>
              <a:t>“</a:t>
            </a:r>
            <a:r>
              <a:rPr lang="en-US" dirty="0" smtClean="0">
                <a:hlinkClick r:id="rId2" tooltip="View more translations of Romans 14:16"/>
              </a:rPr>
              <a:t>Let not then your good be evil spoken of:</a:t>
            </a:r>
            <a:r>
              <a:rPr lang="en-US" dirty="0" smtClean="0"/>
              <a:t>  </a:t>
            </a:r>
            <a:r>
              <a:rPr lang="en-US" dirty="0" smtClean="0">
                <a:hlinkClick r:id="rId3" tooltip="View more translations of Romans 14:17"/>
              </a:rPr>
              <a:t>For the kingdom of God is not meat and drink; but righteousness, and peace, and joy in the Holy Ghost.</a:t>
            </a:r>
            <a:r>
              <a:rPr lang="en-US" dirty="0" smtClean="0"/>
              <a:t>  </a:t>
            </a:r>
            <a:r>
              <a:rPr lang="en-US" dirty="0" smtClean="0">
                <a:hlinkClick r:id="rId4" tooltip="View more translations of Romans 14:18"/>
              </a:rPr>
              <a:t>For he that in these things serveth Christ is acceptable to God, and approved of men.</a:t>
            </a:r>
            <a:r>
              <a:rPr lang="en-US" dirty="0" smtClean="0"/>
              <a:t>  </a:t>
            </a:r>
            <a:r>
              <a:rPr lang="en-US" dirty="0" smtClean="0">
                <a:hlinkClick r:id="rId5" tooltip="View more translations of Romans 14:19"/>
              </a:rPr>
              <a:t>Let us therefore follow after the things which make for peace, and things wherewith one may edify another.</a:t>
            </a:r>
            <a:r>
              <a:rPr lang="en-US" dirty="0" smtClean="0"/>
              <a:t>”  Romans 14:16-19</a:t>
            </a:r>
          </a:p>
          <a:p>
            <a:endParaRPr lang="en-US" dirty="0"/>
          </a:p>
        </p:txBody>
      </p:sp>
      <p:pic>
        <p:nvPicPr>
          <p:cNvPr id="9219" name="Picture 3"/>
          <p:cNvPicPr>
            <a:picLocks noGrp="1" noChangeAspect="1" noChangeArrowheads="1"/>
          </p:cNvPicPr>
          <p:nvPr>
            <p:ph sz="half" idx="1"/>
          </p:nvPr>
        </p:nvPicPr>
        <p:blipFill>
          <a:blip r:embed="rId6" cstate="print"/>
          <a:srcRect/>
          <a:stretch>
            <a:fillRect/>
          </a:stretch>
        </p:blipFill>
        <p:spPr bwMode="auto">
          <a:xfrm>
            <a:off x="0" y="0"/>
            <a:ext cx="4953000" cy="6858000"/>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43400" y="0"/>
            <a:ext cx="4343400" cy="914400"/>
          </a:xfrm>
        </p:spPr>
        <p:txBody>
          <a:bodyPr>
            <a:normAutofit fontScale="90000"/>
          </a:bodyPr>
          <a:lstStyle/>
          <a:p>
            <a:r>
              <a:rPr lang="en-US" u="sng" dirty="0" smtClean="0">
                <a:solidFill>
                  <a:srgbClr val="C00000"/>
                </a:solidFill>
              </a:rPr>
              <a:t>Mind /Body Connection</a:t>
            </a:r>
            <a:endParaRPr lang="en-US" u="sng" dirty="0">
              <a:solidFill>
                <a:srgbClr val="C00000"/>
              </a:solidFill>
            </a:endParaRPr>
          </a:p>
        </p:txBody>
      </p:sp>
      <p:sp>
        <p:nvSpPr>
          <p:cNvPr id="3" name="Content Placeholder 2"/>
          <p:cNvSpPr>
            <a:spLocks noGrp="1"/>
          </p:cNvSpPr>
          <p:nvPr>
            <p:ph sz="half" idx="1"/>
          </p:nvPr>
        </p:nvSpPr>
        <p:spPr>
          <a:xfrm>
            <a:off x="0" y="0"/>
            <a:ext cx="4267200" cy="6858000"/>
          </a:xfrm>
        </p:spPr>
        <p:txBody>
          <a:bodyPr>
            <a:normAutofit fontScale="92500"/>
          </a:bodyPr>
          <a:lstStyle/>
          <a:p>
            <a:r>
              <a:rPr lang="en-US" dirty="0" smtClean="0"/>
              <a:t>Paul’s comments are interesting.  Food and drink are important only as they influence our mind and body to do certain things.  Stimulating  or tiring our mind and body leads to poor thinking and consequently, poor decisions.  What is most important is that we are following what is right and living in peace with others by the power of the Holy Spirit!  Proper health habits will put us in a position to hear the Spirit’s voice!</a:t>
            </a:r>
            <a:endParaRPr lang="en-US" dirty="0"/>
          </a:p>
        </p:txBody>
      </p:sp>
      <p:pic>
        <p:nvPicPr>
          <p:cNvPr id="1026" name="Picture 2"/>
          <p:cNvPicPr>
            <a:picLocks noGrp="1" noChangeAspect="1" noChangeArrowheads="1"/>
          </p:cNvPicPr>
          <p:nvPr>
            <p:ph sz="half" idx="2"/>
          </p:nvPr>
        </p:nvPicPr>
        <p:blipFill>
          <a:blip r:embed="rId2" cstate="print"/>
          <a:srcRect/>
          <a:stretch>
            <a:fillRect/>
          </a:stretch>
        </p:blipFill>
        <p:spPr bwMode="auto">
          <a:xfrm>
            <a:off x="4343400" y="990600"/>
            <a:ext cx="4800600" cy="5867400"/>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002060"/>
                </a:solidFill>
              </a:rPr>
              <a:t>Be Careful!</a:t>
            </a:r>
            <a:endParaRPr lang="en-US" u="sng" dirty="0">
              <a:solidFill>
                <a:srgbClr val="002060"/>
              </a:solidFill>
            </a:endParaRPr>
          </a:p>
        </p:txBody>
      </p:sp>
      <p:sp>
        <p:nvSpPr>
          <p:cNvPr id="4" name="Content Placeholder 3"/>
          <p:cNvSpPr>
            <a:spLocks noGrp="1"/>
          </p:cNvSpPr>
          <p:nvPr>
            <p:ph sz="half" idx="2"/>
          </p:nvPr>
        </p:nvSpPr>
        <p:spPr>
          <a:xfrm>
            <a:off x="4572000" y="1371600"/>
            <a:ext cx="4572000" cy="5486400"/>
          </a:xfrm>
        </p:spPr>
        <p:txBody>
          <a:bodyPr>
            <a:normAutofit fontScale="85000" lnSpcReduction="10000"/>
          </a:bodyPr>
          <a:lstStyle/>
          <a:p>
            <a:r>
              <a:rPr lang="en-US" dirty="0" smtClean="0"/>
              <a:t>“</a:t>
            </a:r>
            <a:r>
              <a:rPr lang="en-US" dirty="0" smtClean="0">
                <a:hlinkClick r:id="rId2" tooltip="View more translations of Romans 14:20"/>
              </a:rPr>
              <a:t>For meat destroy not the work of God. All things indeed </a:t>
            </a:r>
            <a:r>
              <a:rPr lang="en-US" dirty="0" smtClean="0">
                <a:hlinkClick r:id="rId2" tooltip="View more translations of Romans 14:20"/>
              </a:rPr>
              <a:t>are </a:t>
            </a:r>
            <a:r>
              <a:rPr lang="en-US" dirty="0" smtClean="0">
                <a:hlinkClick r:id="rId2" tooltip="View more translations of Romans 14:20"/>
              </a:rPr>
              <a:t>pure; but </a:t>
            </a:r>
            <a:r>
              <a:rPr lang="en-US" dirty="0" smtClean="0">
                <a:hlinkClick r:id="rId2" tooltip="View more translations of Romans 14:20"/>
              </a:rPr>
              <a:t>it is </a:t>
            </a:r>
            <a:r>
              <a:rPr lang="en-US" dirty="0" smtClean="0">
                <a:hlinkClick r:id="rId2" tooltip="View more translations of Romans 14:20"/>
              </a:rPr>
              <a:t>evil for that man who eateth with offence</a:t>
            </a:r>
            <a:r>
              <a:rPr lang="en-US" dirty="0" smtClean="0">
                <a:hlinkClick r:id="rId2" tooltip="View more translations of Romans 14:20"/>
              </a:rPr>
              <a:t>.</a:t>
            </a:r>
            <a:r>
              <a:rPr lang="en-US" dirty="0" smtClean="0"/>
              <a:t>  </a:t>
            </a:r>
            <a:r>
              <a:rPr lang="en-US" dirty="0" smtClean="0">
                <a:hlinkClick r:id="rId3" tooltip="View more translations of Romans 14:21"/>
              </a:rPr>
              <a:t>It is </a:t>
            </a:r>
            <a:r>
              <a:rPr lang="en-US" dirty="0" smtClean="0">
                <a:hlinkClick r:id="rId3" tooltip="View more translations of Romans 14:21"/>
              </a:rPr>
              <a:t>good neither to eat flesh, nor to drink wine, nor </a:t>
            </a:r>
            <a:r>
              <a:rPr lang="en-US" dirty="0" smtClean="0">
                <a:hlinkClick r:id="rId3" tooltip="View more translations of Romans 14:21"/>
              </a:rPr>
              <a:t>any thing </a:t>
            </a:r>
            <a:r>
              <a:rPr lang="en-US" dirty="0" smtClean="0">
                <a:hlinkClick r:id="rId3" tooltip="View more translations of Romans 14:21"/>
              </a:rPr>
              <a:t>whereby thy brother stumbleth, or is offended, or is made weak</a:t>
            </a:r>
            <a:r>
              <a:rPr lang="en-US" dirty="0" smtClean="0">
                <a:hlinkClick r:id="rId3" tooltip="View more translations of Romans 14:21"/>
              </a:rPr>
              <a:t>.</a:t>
            </a:r>
            <a:r>
              <a:rPr lang="en-US" dirty="0" smtClean="0"/>
              <a:t> </a:t>
            </a:r>
            <a:r>
              <a:rPr lang="en-US" dirty="0" smtClean="0">
                <a:hlinkClick r:id="rId4" tooltip="View more translations of Romans 14:22"/>
              </a:rPr>
              <a:t>Hast thou faith? have </a:t>
            </a:r>
            <a:r>
              <a:rPr lang="en-US" dirty="0" smtClean="0">
                <a:hlinkClick r:id="rId4" tooltip="View more translations of Romans 14:22"/>
              </a:rPr>
              <a:t>it </a:t>
            </a:r>
            <a:r>
              <a:rPr lang="en-US" dirty="0" smtClean="0">
                <a:hlinkClick r:id="rId4" tooltip="View more translations of Romans 14:22"/>
              </a:rPr>
              <a:t>to thyself before God. Happy </a:t>
            </a:r>
            <a:r>
              <a:rPr lang="en-US" dirty="0" smtClean="0">
                <a:hlinkClick r:id="rId4" tooltip="View more translations of Romans 14:22"/>
              </a:rPr>
              <a:t>is </a:t>
            </a:r>
            <a:r>
              <a:rPr lang="en-US" dirty="0" smtClean="0">
                <a:hlinkClick r:id="rId4" tooltip="View more translations of Romans 14:22"/>
              </a:rPr>
              <a:t>he that condemneth not himself in that thing which he </a:t>
            </a:r>
            <a:r>
              <a:rPr lang="en-US" dirty="0" smtClean="0">
                <a:hlinkClick r:id="rId4" tooltip="View more translations of Romans 14:22"/>
              </a:rPr>
              <a:t>alloweth.</a:t>
            </a:r>
            <a:r>
              <a:rPr lang="en-US" dirty="0" smtClean="0"/>
              <a:t> </a:t>
            </a:r>
            <a:r>
              <a:rPr lang="en-US" dirty="0" smtClean="0">
                <a:hlinkClick r:id="rId5" tooltip="View more translations of Romans 14:23"/>
              </a:rPr>
              <a:t>And </a:t>
            </a:r>
            <a:r>
              <a:rPr lang="en-US" dirty="0" smtClean="0">
                <a:hlinkClick r:id="rId5" tooltip="View more translations of Romans 14:23"/>
              </a:rPr>
              <a:t>he that doubteth is damned if he eat, because </a:t>
            </a:r>
            <a:r>
              <a:rPr lang="en-US" dirty="0" smtClean="0">
                <a:hlinkClick r:id="rId5" tooltip="View more translations of Romans 14:23"/>
              </a:rPr>
              <a:t>he eateth </a:t>
            </a:r>
            <a:r>
              <a:rPr lang="en-US" dirty="0" smtClean="0">
                <a:hlinkClick r:id="rId5" tooltip="View more translations of Romans 14:23"/>
              </a:rPr>
              <a:t>not of faith: for whatsoever </a:t>
            </a:r>
            <a:r>
              <a:rPr lang="en-US" dirty="0" smtClean="0">
                <a:hlinkClick r:id="rId5" tooltip="View more translations of Romans 14:23"/>
              </a:rPr>
              <a:t>is </a:t>
            </a:r>
            <a:r>
              <a:rPr lang="en-US" dirty="0" smtClean="0">
                <a:hlinkClick r:id="rId5" tooltip="View more translations of Romans 14:23"/>
              </a:rPr>
              <a:t>not of faith is sin</a:t>
            </a:r>
            <a:r>
              <a:rPr lang="en-US" dirty="0" smtClean="0">
                <a:hlinkClick r:id="rId5" tooltip="View more translations of Romans 14:23"/>
              </a:rPr>
              <a:t>.</a:t>
            </a:r>
            <a:r>
              <a:rPr lang="en-US" dirty="0" smtClean="0"/>
              <a:t>”  Romans 14: 20-23</a:t>
            </a:r>
            <a:endParaRPr lang="en-US" dirty="0" smtClean="0"/>
          </a:p>
          <a:p>
            <a:endParaRPr lang="en-US" dirty="0"/>
          </a:p>
        </p:txBody>
      </p:sp>
      <p:pic>
        <p:nvPicPr>
          <p:cNvPr id="2050" name="Picture 2"/>
          <p:cNvPicPr>
            <a:picLocks noGrp="1" noChangeAspect="1" noChangeArrowheads="1"/>
          </p:cNvPicPr>
          <p:nvPr>
            <p:ph sz="half" idx="1"/>
          </p:nvPr>
        </p:nvPicPr>
        <p:blipFill>
          <a:blip r:embed="rId6" cstate="print"/>
          <a:srcRect/>
          <a:stretch>
            <a:fillRect/>
          </a:stretch>
        </p:blipFill>
        <p:spPr bwMode="auto">
          <a:xfrm>
            <a:off x="0" y="1447800"/>
            <a:ext cx="4800600" cy="5410200"/>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lstStyle/>
          <a:p>
            <a:r>
              <a:rPr lang="en-US" u="sng" dirty="0" smtClean="0">
                <a:solidFill>
                  <a:srgbClr val="C00000"/>
                </a:solidFill>
              </a:rPr>
              <a:t>Comment</a:t>
            </a:r>
            <a:endParaRPr lang="en-US" u="sng" dirty="0">
              <a:solidFill>
                <a:srgbClr val="C00000"/>
              </a:solidFill>
            </a:endParaRPr>
          </a:p>
        </p:txBody>
      </p:sp>
      <p:sp>
        <p:nvSpPr>
          <p:cNvPr id="3" name="Content Placeholder 2"/>
          <p:cNvSpPr>
            <a:spLocks noGrp="1"/>
          </p:cNvSpPr>
          <p:nvPr>
            <p:ph idx="1"/>
          </p:nvPr>
        </p:nvSpPr>
        <p:spPr>
          <a:xfrm>
            <a:off x="0" y="685800"/>
            <a:ext cx="9144000" cy="6172200"/>
          </a:xfrm>
        </p:spPr>
        <p:txBody>
          <a:bodyPr>
            <a:normAutofit/>
          </a:bodyPr>
          <a:lstStyle/>
          <a:p>
            <a:r>
              <a:rPr lang="en-US" sz="3600" dirty="0" smtClean="0"/>
              <a:t>Throughout the New Testament, it is important to understand that the word for meat is broma which means food.  The word for flesh is kraes.  This means animal flesh. Eat wisely, but don’t offend others in the process.  </a:t>
            </a:r>
            <a:r>
              <a:rPr lang="en-US" sz="3600" u="sng" dirty="0" smtClean="0"/>
              <a:t>Be careful not to cause another brother to stumble by what you are doing</a:t>
            </a:r>
            <a:r>
              <a:rPr lang="en-US" sz="3600" dirty="0" smtClean="0"/>
              <a:t>!  This is Paul’s whole argument in Romans 14.   What we choose to do, do it before God and not to display before others.</a:t>
            </a:r>
            <a:endParaRPr lang="en-US" sz="36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FF0000"/>
                </a:solidFill>
              </a:rPr>
              <a:t>Review of Romans 13</a:t>
            </a:r>
            <a:endParaRPr lang="en-US" u="sng" dirty="0">
              <a:solidFill>
                <a:srgbClr val="FF0000"/>
              </a:solidFill>
            </a:endParaRPr>
          </a:p>
        </p:txBody>
      </p:sp>
      <p:sp>
        <p:nvSpPr>
          <p:cNvPr id="3" name="Content Placeholder 2"/>
          <p:cNvSpPr>
            <a:spLocks noGrp="1"/>
          </p:cNvSpPr>
          <p:nvPr>
            <p:ph idx="1"/>
          </p:nvPr>
        </p:nvSpPr>
        <p:spPr>
          <a:xfrm>
            <a:off x="0" y="1143000"/>
            <a:ext cx="9144000" cy="5715000"/>
          </a:xfrm>
        </p:spPr>
        <p:txBody>
          <a:bodyPr>
            <a:normAutofit/>
          </a:bodyPr>
          <a:lstStyle/>
          <a:p>
            <a:r>
              <a:rPr lang="en-US" dirty="0" smtClean="0"/>
              <a:t>1.  Romans 13 discusses the responsibility Christians have to their government.</a:t>
            </a:r>
          </a:p>
          <a:p>
            <a:r>
              <a:rPr lang="en-US" dirty="0" smtClean="0"/>
              <a:t>2.  Paul makes it clear that government is to be honored as long as they don’t seek to legislate the first table of the Decalogue.</a:t>
            </a:r>
          </a:p>
          <a:p>
            <a:r>
              <a:rPr lang="en-US" dirty="0" smtClean="0"/>
              <a:t>3.  Christ, Paul, and Peter said we are obligated to buy taxes, regardless of the corruption in government.</a:t>
            </a:r>
          </a:p>
          <a:p>
            <a:r>
              <a:rPr lang="en-US" dirty="0" smtClean="0"/>
              <a:t>4.  This obligation is part of honoring/loving our fellow man.</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fontScale="90000"/>
          </a:bodyPr>
          <a:lstStyle/>
          <a:p>
            <a:r>
              <a:rPr lang="en-US" u="sng" dirty="0" smtClean="0">
                <a:solidFill>
                  <a:srgbClr val="002060"/>
                </a:solidFill>
              </a:rPr>
              <a:t>Be Gracious</a:t>
            </a:r>
            <a:endParaRPr lang="en-US" u="sng" dirty="0">
              <a:solidFill>
                <a:srgbClr val="002060"/>
              </a:solidFill>
            </a:endParaRPr>
          </a:p>
        </p:txBody>
      </p:sp>
      <p:sp>
        <p:nvSpPr>
          <p:cNvPr id="3" name="Content Placeholder 2"/>
          <p:cNvSpPr>
            <a:spLocks noGrp="1"/>
          </p:cNvSpPr>
          <p:nvPr>
            <p:ph sz="half" idx="1"/>
          </p:nvPr>
        </p:nvSpPr>
        <p:spPr>
          <a:xfrm>
            <a:off x="0" y="609600"/>
            <a:ext cx="4572000" cy="6248400"/>
          </a:xfrm>
        </p:spPr>
        <p:txBody>
          <a:bodyPr>
            <a:normAutofit fontScale="92500" lnSpcReduction="10000"/>
          </a:bodyPr>
          <a:lstStyle/>
          <a:p>
            <a:r>
              <a:rPr lang="en-US" dirty="0" smtClean="0"/>
              <a:t>“</a:t>
            </a:r>
            <a:r>
              <a:rPr lang="en-US" dirty="0" smtClean="0">
                <a:hlinkClick r:id="rId2" tooltip="View more translations of Romans 14:1"/>
              </a:rPr>
              <a:t>Him that is weak in the faith receive ye, [but] not to doubtful disputations.</a:t>
            </a:r>
            <a:r>
              <a:rPr lang="en-US" dirty="0" smtClean="0"/>
              <a:t> </a:t>
            </a:r>
            <a:r>
              <a:rPr lang="en-US" dirty="0" smtClean="0">
                <a:hlinkClick r:id="rId3" tooltip="View more translations of Romans 14:2"/>
              </a:rPr>
              <a:t>For one believeth that he may eat all things: another, who is weak, eateth herbs.</a:t>
            </a:r>
            <a:r>
              <a:rPr lang="en-US" dirty="0"/>
              <a:t> </a:t>
            </a:r>
            <a:r>
              <a:rPr lang="en-US" dirty="0" smtClean="0">
                <a:hlinkClick r:id="rId4" tooltip="View more translations of Romans 14:3"/>
              </a:rPr>
              <a:t>Let not him that eateth despise him that eateth not; and let not him which eateth not judge him that eateth: for God hath received him.</a:t>
            </a:r>
            <a:r>
              <a:rPr lang="en-US" dirty="0"/>
              <a:t> </a:t>
            </a:r>
            <a:r>
              <a:rPr lang="en-US" dirty="0" smtClean="0">
                <a:hlinkClick r:id="rId5" tooltip="View more translations of Romans 14:4"/>
              </a:rPr>
              <a:t>Who art thou that judgest another man's servant? to his own master he standeth or falleth. Yea, he shall be holden up: for God is able to make him stand.</a:t>
            </a:r>
            <a:r>
              <a:rPr lang="en-US" dirty="0" smtClean="0"/>
              <a:t>”  Romans 14:1-4</a:t>
            </a:r>
          </a:p>
          <a:p>
            <a:endParaRPr lang="en-US" dirty="0"/>
          </a:p>
        </p:txBody>
      </p:sp>
      <p:sp>
        <p:nvSpPr>
          <p:cNvPr id="4" name="Content Placeholder 3"/>
          <p:cNvSpPr>
            <a:spLocks noGrp="1"/>
          </p:cNvSpPr>
          <p:nvPr>
            <p:ph sz="half" idx="2"/>
          </p:nvPr>
        </p:nvSpPr>
        <p:spPr>
          <a:xfrm>
            <a:off x="4648200" y="533400"/>
            <a:ext cx="4495800" cy="6324600"/>
          </a:xfrm>
        </p:spPr>
        <p:txBody>
          <a:bodyPr>
            <a:noAutofit/>
          </a:bodyPr>
          <a:lstStyle/>
          <a:p>
            <a:r>
              <a:rPr lang="en-US" sz="3200" dirty="0" smtClean="0"/>
              <a:t>Superficial readers of these verses would have Paul telling us that the people who eat vegetables are weak and that the strong folk are the ones who eating everything, clean and unclean meats!  Is this what Paul is talking about?  Is he re-writing all of the Old Testament health laws on diet?</a:t>
            </a:r>
            <a:endParaRPr lang="en-US" sz="32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4114800" cy="1219200"/>
          </a:xfrm>
        </p:spPr>
        <p:txBody>
          <a:bodyPr/>
          <a:lstStyle/>
          <a:p>
            <a:r>
              <a:rPr lang="en-US" u="sng" dirty="0" smtClean="0">
                <a:solidFill>
                  <a:srgbClr val="002060"/>
                </a:solidFill>
              </a:rPr>
              <a:t>Yummy, Pig!?!?!</a:t>
            </a:r>
            <a:endParaRPr lang="en-US" u="sng" dirty="0">
              <a:solidFill>
                <a:srgbClr val="002060"/>
              </a:solidFill>
            </a:endParaRPr>
          </a:p>
        </p:txBody>
      </p:sp>
      <p:sp>
        <p:nvSpPr>
          <p:cNvPr id="4" name="Content Placeholder 3"/>
          <p:cNvSpPr>
            <a:spLocks noGrp="1"/>
          </p:cNvSpPr>
          <p:nvPr>
            <p:ph sz="half" idx="2"/>
          </p:nvPr>
        </p:nvSpPr>
        <p:spPr>
          <a:xfrm>
            <a:off x="4648200" y="0"/>
            <a:ext cx="4495800" cy="6858000"/>
          </a:xfrm>
        </p:spPr>
        <p:txBody>
          <a:bodyPr>
            <a:noAutofit/>
          </a:bodyPr>
          <a:lstStyle/>
          <a:p>
            <a:r>
              <a:rPr lang="en-US" sz="3000" dirty="0" smtClean="0"/>
              <a:t>Acts 15 details a great council in Jerusalem and it looked at the great issues facing the early church and the Gentile converts.  What things from Judaism would remain in the new church?  What things would the Gentiles be encouraged to follow?  What things would pass away?  How quickly/stringently would they be enforced?</a:t>
            </a:r>
            <a:endParaRPr lang="en-US" sz="3000" dirty="0"/>
          </a:p>
        </p:txBody>
      </p:sp>
      <p:pic>
        <p:nvPicPr>
          <p:cNvPr id="1026" name="Picture 2"/>
          <p:cNvPicPr>
            <a:picLocks noGrp="1" noChangeAspect="1" noChangeArrowheads="1"/>
          </p:cNvPicPr>
          <p:nvPr>
            <p:ph sz="half" idx="1"/>
          </p:nvPr>
        </p:nvPicPr>
        <p:blipFill>
          <a:blip r:embed="rId2" cstate="print"/>
          <a:srcRect/>
          <a:stretch>
            <a:fillRect/>
          </a:stretch>
        </p:blipFill>
        <p:spPr bwMode="auto">
          <a:xfrm>
            <a:off x="0" y="1371600"/>
            <a:ext cx="4572000" cy="548640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u="sng" dirty="0" smtClean="0">
                <a:solidFill>
                  <a:srgbClr val="002060"/>
                </a:solidFill>
              </a:rPr>
              <a:t>A Heated Meeting</a:t>
            </a:r>
            <a:endParaRPr lang="en-US" u="sng" dirty="0">
              <a:solidFill>
                <a:srgbClr val="002060"/>
              </a:solidFill>
            </a:endParaRPr>
          </a:p>
        </p:txBody>
      </p:sp>
      <p:sp>
        <p:nvSpPr>
          <p:cNvPr id="3" name="Content Placeholder 2"/>
          <p:cNvSpPr>
            <a:spLocks noGrp="1"/>
          </p:cNvSpPr>
          <p:nvPr>
            <p:ph idx="1"/>
          </p:nvPr>
        </p:nvSpPr>
        <p:spPr>
          <a:xfrm>
            <a:off x="0" y="762000"/>
            <a:ext cx="9144000" cy="6096000"/>
          </a:xfrm>
        </p:spPr>
        <p:txBody>
          <a:bodyPr>
            <a:normAutofit fontScale="77500" lnSpcReduction="20000"/>
          </a:bodyPr>
          <a:lstStyle/>
          <a:p>
            <a:r>
              <a:rPr lang="en-US" dirty="0" smtClean="0"/>
              <a:t>Circumcision?  Yes or No?</a:t>
            </a:r>
          </a:p>
          <a:p>
            <a:r>
              <a:rPr lang="en-US" dirty="0" smtClean="0"/>
              <a:t>Feast days?  Yes or No?</a:t>
            </a:r>
          </a:p>
          <a:p>
            <a:r>
              <a:rPr lang="en-US" dirty="0" smtClean="0"/>
              <a:t>Health laws?  Yes or No?</a:t>
            </a:r>
          </a:p>
          <a:p>
            <a:r>
              <a:rPr lang="en-US" dirty="0" smtClean="0"/>
              <a:t>Sacrifices?  Yes or No?</a:t>
            </a:r>
          </a:p>
          <a:p>
            <a:r>
              <a:rPr lang="en-US" dirty="0" smtClean="0"/>
              <a:t>The ten commandments?  Yes or No?</a:t>
            </a:r>
          </a:p>
          <a:p>
            <a:r>
              <a:rPr lang="en-US" dirty="0" smtClean="0"/>
              <a:t>“This question was warmly discussed in the assembly. Intimately connected with the question of circumcision were several others demanding careful study. One was the problem as to what attitude should be taken toward the use of meats offered to idols. Many of the Gentile converts were living among ignorant and superstitious people who made frequent sacrifices and offerings to idols…The Holy Spirit saw good not to impose the ceremonial law on the Gentile converts, and the mind of the apostles regarding this matter was as the mind of the Spirit of God. James presided at the council, and his final decision was, "Wherefore my sentence is, that we trouble not them, which from among the Gentiles are turned to God." AA, pgs. 191,194</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381000"/>
          </a:xfrm>
        </p:spPr>
        <p:txBody>
          <a:bodyPr>
            <a:normAutofit fontScale="90000"/>
          </a:bodyPr>
          <a:lstStyle/>
          <a:p>
            <a:r>
              <a:rPr lang="en-US" u="sng" dirty="0" smtClean="0">
                <a:solidFill>
                  <a:srgbClr val="FF0000"/>
                </a:solidFill>
              </a:rPr>
              <a:t>Paul and Circumcision/Feast Days</a:t>
            </a:r>
            <a:endParaRPr lang="en-US" u="sng" dirty="0">
              <a:solidFill>
                <a:srgbClr val="FF0000"/>
              </a:solidFill>
            </a:endParaRPr>
          </a:p>
        </p:txBody>
      </p:sp>
      <p:sp>
        <p:nvSpPr>
          <p:cNvPr id="3" name="Content Placeholder 2"/>
          <p:cNvSpPr>
            <a:spLocks noGrp="1"/>
          </p:cNvSpPr>
          <p:nvPr>
            <p:ph sz="half" idx="1"/>
          </p:nvPr>
        </p:nvSpPr>
        <p:spPr>
          <a:xfrm>
            <a:off x="0" y="457200"/>
            <a:ext cx="4572000" cy="6400800"/>
          </a:xfrm>
        </p:spPr>
        <p:txBody>
          <a:bodyPr>
            <a:noAutofit/>
          </a:bodyPr>
          <a:lstStyle/>
          <a:p>
            <a:r>
              <a:rPr lang="en-US" sz="3200" dirty="0" smtClean="0"/>
              <a:t>Paul said that circumcision was worthless.  (1 Corinthians 7:19)  He had Timothy circumcised.  (Acts 16:3)</a:t>
            </a:r>
          </a:p>
          <a:p>
            <a:r>
              <a:rPr lang="en-US" sz="3200" dirty="0" smtClean="0"/>
              <a:t>He said the feast days pointed to Christ and were beggarly elements. (Col. 2:14-17 and Galatians 4:9,10)  However, he kept some of them. (Acts 18:21)</a:t>
            </a:r>
            <a:endParaRPr lang="en-US" sz="3200" dirty="0"/>
          </a:p>
        </p:txBody>
      </p:sp>
      <p:sp>
        <p:nvSpPr>
          <p:cNvPr id="4" name="Content Placeholder 3"/>
          <p:cNvSpPr>
            <a:spLocks noGrp="1"/>
          </p:cNvSpPr>
          <p:nvPr>
            <p:ph sz="half" idx="2"/>
          </p:nvPr>
        </p:nvSpPr>
        <p:spPr>
          <a:xfrm>
            <a:off x="4648200" y="457200"/>
            <a:ext cx="4495800" cy="6400800"/>
          </a:xfrm>
        </p:spPr>
        <p:txBody>
          <a:bodyPr>
            <a:normAutofit fontScale="85000" lnSpcReduction="20000"/>
          </a:bodyPr>
          <a:lstStyle/>
          <a:p>
            <a:r>
              <a:rPr lang="en-US" dirty="0" smtClean="0"/>
              <a:t>How can this be?  Paul was dealing with Pharisaical Jews and heathen, Gentile converts from two extremes.  He didn’t want to be a stumbling block toward anyone and didn’t want critical judgment to be manifest among the believers toward those strong in the faith and toward the weak in the faith.  As people grew in their understanding of God’s will, Paul encouraged tolerance and patience toward one another; not intolerance, rudeness, and cruelty toward those who didn’t see it the way they did. Paul felt this way on non-salvational issues; not on issues relating to Christ and the 10 commandments</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0" y="0"/>
            <a:ext cx="4114800" cy="762000"/>
          </a:xfrm>
        </p:spPr>
        <p:txBody>
          <a:bodyPr>
            <a:normAutofit/>
          </a:bodyPr>
          <a:lstStyle/>
          <a:p>
            <a:r>
              <a:rPr lang="en-US" u="sng" dirty="0" smtClean="0">
                <a:solidFill>
                  <a:srgbClr val="FF0000"/>
                </a:solidFill>
              </a:rPr>
              <a:t>Paul’s Point</a:t>
            </a:r>
            <a:endParaRPr lang="en-US" u="sng" dirty="0">
              <a:solidFill>
                <a:srgbClr val="FF0000"/>
              </a:solidFill>
            </a:endParaRPr>
          </a:p>
        </p:txBody>
      </p:sp>
      <p:sp>
        <p:nvSpPr>
          <p:cNvPr id="3" name="Content Placeholder 2"/>
          <p:cNvSpPr>
            <a:spLocks noGrp="1"/>
          </p:cNvSpPr>
          <p:nvPr>
            <p:ph sz="half" idx="1"/>
          </p:nvPr>
        </p:nvSpPr>
        <p:spPr>
          <a:xfrm>
            <a:off x="0" y="0"/>
            <a:ext cx="4495800" cy="6858000"/>
          </a:xfrm>
        </p:spPr>
        <p:txBody>
          <a:bodyPr>
            <a:normAutofit fontScale="85000" lnSpcReduction="20000"/>
          </a:bodyPr>
          <a:lstStyle/>
          <a:p>
            <a:r>
              <a:rPr lang="en-US" dirty="0" smtClean="0"/>
              <a:t>Those weak in faith should be received even though they may not see all ‘truth’.  For a conscientious newcomer, something may be wrong for them to do, but for one more mature in the faith, the same thing may not be wrong.  The mature one shouldn’t do what could be a stumbling block to the weaker soul and cause him to stumble nor should either person be judgmental of the other.  If a weaker soul use to eat things sacrificed to idols, but now can’t because it would make him fall, Paul tells the more mature brethren not to eat things sacrificed to idols around them, lest it would cause them to stumble and lose their way.  </a:t>
            </a:r>
            <a:endParaRPr lang="en-US" dirty="0"/>
          </a:p>
        </p:txBody>
      </p:sp>
      <p:pic>
        <p:nvPicPr>
          <p:cNvPr id="1026" name="Picture 2"/>
          <p:cNvPicPr>
            <a:picLocks noGrp="1" noChangeAspect="1" noChangeArrowheads="1"/>
          </p:cNvPicPr>
          <p:nvPr>
            <p:ph sz="half" idx="2"/>
          </p:nvPr>
        </p:nvPicPr>
        <p:blipFill>
          <a:blip r:embed="rId2" cstate="print"/>
          <a:srcRect/>
          <a:stretch>
            <a:fillRect/>
          </a:stretch>
        </p:blipFill>
        <p:spPr bwMode="auto">
          <a:xfrm>
            <a:off x="4572000" y="609600"/>
            <a:ext cx="4572000" cy="624840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0" y="0"/>
            <a:ext cx="3657600" cy="1143000"/>
          </a:xfrm>
        </p:spPr>
        <p:txBody>
          <a:bodyPr>
            <a:normAutofit fontScale="90000"/>
          </a:bodyPr>
          <a:lstStyle/>
          <a:p>
            <a:r>
              <a:rPr lang="en-US" u="sng" dirty="0" smtClean="0">
                <a:solidFill>
                  <a:srgbClr val="FF0000"/>
                </a:solidFill>
              </a:rPr>
              <a:t>One Day Above Another</a:t>
            </a:r>
            <a:endParaRPr lang="en-US" u="sng" dirty="0">
              <a:solidFill>
                <a:srgbClr val="FF0000"/>
              </a:solidFill>
            </a:endParaRPr>
          </a:p>
        </p:txBody>
      </p:sp>
      <p:sp>
        <p:nvSpPr>
          <p:cNvPr id="4" name="Content Placeholder 3"/>
          <p:cNvSpPr>
            <a:spLocks noGrp="1"/>
          </p:cNvSpPr>
          <p:nvPr>
            <p:ph sz="half" idx="2"/>
          </p:nvPr>
        </p:nvSpPr>
        <p:spPr>
          <a:xfrm>
            <a:off x="4572000" y="1447800"/>
            <a:ext cx="4572000" cy="5410200"/>
          </a:xfrm>
        </p:spPr>
        <p:txBody>
          <a:bodyPr>
            <a:normAutofit fontScale="92500" lnSpcReduction="20000"/>
          </a:bodyPr>
          <a:lstStyle/>
          <a:p>
            <a:r>
              <a:rPr lang="en-US" dirty="0" smtClean="0"/>
              <a:t>“</a:t>
            </a:r>
            <a:r>
              <a:rPr lang="en-US" dirty="0" smtClean="0">
                <a:hlinkClick r:id="rId2" tooltip="View more translations of Romans 14:5"/>
              </a:rPr>
              <a:t>One man esteemeth one day above another: another esteemeth every day [alike]. Let every man be fully persuaded in his own mind.</a:t>
            </a:r>
            <a:r>
              <a:rPr lang="en-US" dirty="0" smtClean="0"/>
              <a:t>  </a:t>
            </a:r>
            <a:r>
              <a:rPr lang="en-US" dirty="0" smtClean="0">
                <a:hlinkClick r:id="rId3" tooltip="View more translations of Romans 14:6"/>
              </a:rPr>
              <a:t>He that regardeth the day, regardeth [it] unto the Lord; and he that regardeth not the day, to the Lord he doth not regard [it]. He that eateth, eateth to the Lord, for he giveth God thanks; and he that eateth not, to the Lord he eateth not, and giveth God thanks.</a:t>
            </a:r>
            <a:r>
              <a:rPr lang="en-US" dirty="0" smtClean="0"/>
              <a:t>”  Romans 14:5,6</a:t>
            </a:r>
          </a:p>
          <a:p>
            <a:endParaRPr lang="en-US" dirty="0"/>
          </a:p>
        </p:txBody>
      </p:sp>
      <p:pic>
        <p:nvPicPr>
          <p:cNvPr id="2050" name="Picture 2"/>
          <p:cNvPicPr>
            <a:picLocks noGrp="1" noChangeAspect="1" noChangeArrowheads="1"/>
          </p:cNvPicPr>
          <p:nvPr>
            <p:ph sz="half" idx="1"/>
          </p:nvPr>
        </p:nvPicPr>
        <p:blipFill>
          <a:blip r:embed="rId4" cstate="print"/>
          <a:srcRect/>
          <a:stretch>
            <a:fillRect/>
          </a:stretch>
        </p:blipFill>
        <p:spPr bwMode="auto">
          <a:xfrm>
            <a:off x="0" y="0"/>
            <a:ext cx="4953000" cy="685800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normAutofit/>
          </a:bodyPr>
          <a:lstStyle/>
          <a:p>
            <a:r>
              <a:rPr lang="en-US" u="sng" dirty="0" smtClean="0">
                <a:solidFill>
                  <a:srgbClr val="00B050"/>
                </a:solidFill>
              </a:rPr>
              <a:t>Paul’s Struggle and Counsel</a:t>
            </a:r>
            <a:endParaRPr lang="en-US" u="sng" dirty="0">
              <a:solidFill>
                <a:srgbClr val="00B050"/>
              </a:solidFill>
            </a:endParaRPr>
          </a:p>
        </p:txBody>
      </p:sp>
      <p:sp>
        <p:nvSpPr>
          <p:cNvPr id="3" name="Content Placeholder 2"/>
          <p:cNvSpPr>
            <a:spLocks noGrp="1"/>
          </p:cNvSpPr>
          <p:nvPr>
            <p:ph idx="1"/>
          </p:nvPr>
        </p:nvSpPr>
        <p:spPr>
          <a:xfrm>
            <a:off x="0" y="685800"/>
            <a:ext cx="9144000" cy="6172200"/>
          </a:xfrm>
        </p:spPr>
        <p:txBody>
          <a:bodyPr>
            <a:normAutofit fontScale="85000" lnSpcReduction="10000"/>
          </a:bodyPr>
          <a:lstStyle/>
          <a:p>
            <a:r>
              <a:rPr lang="en-US" dirty="0" smtClean="0"/>
              <a:t>Paul wasn’t talking about Sabbath and Sunday in these verses.  The issue in Paul’s day centered around the keeping of the Jewish feast days.  Many Jews still felt these days to be binding.  Connected to each feast day was at least one ceremonial Sabbath. (See Leviticus 23)  Paul knew these to be no longer binding, (Colossians 2:16,17), but admonished the brethren not to be judgmental of those who still kept them or didn’t keep them.  Again, in something like this, Paul advised tolerance and tenderness and not harshness and cruelty.  For those who made the feast days an issue of salvation, Paul came across stronger. “</a:t>
            </a:r>
            <a:r>
              <a:rPr lang="en-US" dirty="0" smtClean="0">
                <a:hlinkClick r:id="rId2" tooltip="View more translations of Galatians 4:9"/>
              </a:rPr>
              <a:t>But now, after that ye have known God, or rather are known of God, how turn ye again to the weak and beggarly elements, whereunto ye desire again to be in bondage?</a:t>
            </a:r>
            <a:r>
              <a:rPr lang="en-US" dirty="0" smtClean="0"/>
              <a:t>  </a:t>
            </a:r>
            <a:r>
              <a:rPr lang="en-US" dirty="0" smtClean="0">
                <a:hlinkClick r:id="rId3" tooltip="View more translations of Galatians 4:10"/>
              </a:rPr>
              <a:t>Ye observe days, and months, and times, and years.</a:t>
            </a:r>
            <a:r>
              <a:rPr lang="en-US" dirty="0" smtClean="0"/>
              <a:t>”  Galatians 4:9,10</a:t>
            </a:r>
          </a:p>
          <a:p>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1506</TotalTime>
  <Words>1993</Words>
  <Application>Microsoft Office PowerPoint</Application>
  <PresentationFormat>On-screen Show (4:3)</PresentationFormat>
  <Paragraphs>58</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Romans, pt. 24</vt:lpstr>
      <vt:lpstr>Review of Romans 13</vt:lpstr>
      <vt:lpstr>Be Gracious</vt:lpstr>
      <vt:lpstr>Yummy, Pig!?!?!</vt:lpstr>
      <vt:lpstr>A Heated Meeting</vt:lpstr>
      <vt:lpstr>Paul and Circumcision/Feast Days</vt:lpstr>
      <vt:lpstr>Paul’s Point</vt:lpstr>
      <vt:lpstr>One Day Above Another</vt:lpstr>
      <vt:lpstr>Paul’s Struggle and Counsel</vt:lpstr>
      <vt:lpstr>Living for Whom?</vt:lpstr>
      <vt:lpstr>Responsibility</vt:lpstr>
      <vt:lpstr>Judgment or Stumbling Block</vt:lpstr>
      <vt:lpstr>My Influence</vt:lpstr>
      <vt:lpstr>Food Was an Issue</vt:lpstr>
      <vt:lpstr>The Issue</vt:lpstr>
      <vt:lpstr>Edify One Another</vt:lpstr>
      <vt:lpstr>Mind /Body Connection</vt:lpstr>
      <vt:lpstr>Be Careful!</vt:lpstr>
      <vt:lpstr>Comment</vt:lpstr>
    </vt:vector>
  </TitlesOfParts>
  <Company>Southern Adventist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Romans, pt. 24</dc:title>
  <dc:creator>Dad</dc:creator>
  <cp:lastModifiedBy>Dad</cp:lastModifiedBy>
  <cp:revision>5</cp:revision>
  <dcterms:created xsi:type="dcterms:W3CDTF">2010-07-21T13:18:55Z</dcterms:created>
  <dcterms:modified xsi:type="dcterms:W3CDTF">2010-07-23T12:54:25Z</dcterms:modified>
</cp:coreProperties>
</file>