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3" r:id="rId7"/>
    <p:sldId id="264" r:id="rId8"/>
    <p:sldId id="262" r:id="rId9"/>
    <p:sldId id="265" r:id="rId10"/>
    <p:sldId id="266" r:id="rId11"/>
    <p:sldId id="267" r:id="rId12"/>
    <p:sldId id="268" r:id="rId13"/>
    <p:sldId id="269" r:id="rId14"/>
    <p:sldId id="270" r:id="rId15"/>
    <p:sldId id="271" r:id="rId16"/>
    <p:sldId id="272" r:id="rId17"/>
    <p:sldId id="273" r:id="rId18"/>
    <p:sldId id="275" r:id="rId19"/>
    <p:sldId id="274" r:id="rId20"/>
    <p:sldId id="276"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p:scale>
          <a:sx n="46" d="100"/>
          <a:sy n="46" d="100"/>
        </p:scale>
        <p:origin x="-594" y="-7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6E0DC0-029E-4BAC-BB1C-438A8C40C10E}" type="datetimeFigureOut">
              <a:rPr lang="en-US" smtClean="0"/>
              <a:pPr/>
              <a:t>9/22/2012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4D701A-A3AE-4DA0-ACF0-0C5FC343F70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6E0DC0-029E-4BAC-BB1C-438A8C40C10E}" type="datetimeFigureOut">
              <a:rPr lang="en-US" smtClean="0"/>
              <a:pPr/>
              <a:t>9/22/2012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4D701A-A3AE-4DA0-ACF0-0C5FC343F70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6E0DC0-029E-4BAC-BB1C-438A8C40C10E}" type="datetimeFigureOut">
              <a:rPr lang="en-US" smtClean="0"/>
              <a:pPr/>
              <a:t>9/22/2012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4D701A-A3AE-4DA0-ACF0-0C5FC343F70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6E0DC0-029E-4BAC-BB1C-438A8C40C10E}" type="datetimeFigureOut">
              <a:rPr lang="en-US" smtClean="0"/>
              <a:pPr/>
              <a:t>9/22/2012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4D701A-A3AE-4DA0-ACF0-0C5FC343F70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6E0DC0-029E-4BAC-BB1C-438A8C40C10E}" type="datetimeFigureOut">
              <a:rPr lang="en-US" smtClean="0"/>
              <a:pPr/>
              <a:t>9/22/2012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4D701A-A3AE-4DA0-ACF0-0C5FC343F70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6E0DC0-029E-4BAC-BB1C-438A8C40C10E}" type="datetimeFigureOut">
              <a:rPr lang="en-US" smtClean="0"/>
              <a:pPr/>
              <a:t>9/22/2012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4D701A-A3AE-4DA0-ACF0-0C5FC343F70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6E0DC0-029E-4BAC-BB1C-438A8C40C10E}" type="datetimeFigureOut">
              <a:rPr lang="en-US" smtClean="0"/>
              <a:pPr/>
              <a:t>9/22/2012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4D701A-A3AE-4DA0-ACF0-0C5FC343F70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6E0DC0-029E-4BAC-BB1C-438A8C40C10E}" type="datetimeFigureOut">
              <a:rPr lang="en-US" smtClean="0"/>
              <a:pPr/>
              <a:t>9/22/2012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4D701A-A3AE-4DA0-ACF0-0C5FC343F70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6E0DC0-029E-4BAC-BB1C-438A8C40C10E}" type="datetimeFigureOut">
              <a:rPr lang="en-US" smtClean="0"/>
              <a:pPr/>
              <a:t>9/22/2012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4D701A-A3AE-4DA0-ACF0-0C5FC343F70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6E0DC0-029E-4BAC-BB1C-438A8C40C10E}" type="datetimeFigureOut">
              <a:rPr lang="en-US" smtClean="0"/>
              <a:pPr/>
              <a:t>9/22/2012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4D701A-A3AE-4DA0-ACF0-0C5FC343F70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6E0DC0-029E-4BAC-BB1C-438A8C40C10E}" type="datetimeFigureOut">
              <a:rPr lang="en-US" smtClean="0"/>
              <a:pPr/>
              <a:t>9/22/2012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4D701A-A3AE-4DA0-ACF0-0C5FC343F70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6E0DC0-029E-4BAC-BB1C-438A8C40C10E}" type="datetimeFigureOut">
              <a:rPr lang="en-US" smtClean="0"/>
              <a:pPr/>
              <a:t>9/22/2012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4D701A-A3AE-4DA0-ACF0-0C5FC343F70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hyperlink" Target="http://www.thetrumpet.com/?q=2283.0.83.0"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en.wikipedia.org/wiki/Embargo" TargetMode="External"/><Relationship Id="rId3" Type="http://schemas.openxmlformats.org/officeDocument/2006/relationships/hyperlink" Target="http://en.wikipedia.org/wiki/Arab" TargetMode="External"/><Relationship Id="rId7" Type="http://schemas.openxmlformats.org/officeDocument/2006/relationships/hyperlink" Target="http://en.wikipedia.org/wiki/Tunisia" TargetMode="External"/><Relationship Id="rId12" Type="http://schemas.openxmlformats.org/officeDocument/2006/relationships/image" Target="../media/image7.png"/><Relationship Id="rId2" Type="http://schemas.openxmlformats.org/officeDocument/2006/relationships/hyperlink" Target="http://en.wikipedia.org/wiki/Organization_of_Arab_Petroleum_Exporting_Countries" TargetMode="External"/><Relationship Id="rId1" Type="http://schemas.openxmlformats.org/officeDocument/2006/relationships/slideLayout" Target="../slideLayouts/slideLayout4.xml"/><Relationship Id="rId6" Type="http://schemas.openxmlformats.org/officeDocument/2006/relationships/hyperlink" Target="http://en.wikipedia.org/wiki/Syria" TargetMode="External"/><Relationship Id="rId11" Type="http://schemas.openxmlformats.org/officeDocument/2006/relationships/hyperlink" Target="http://en.wikipedia.org/wiki/NATO" TargetMode="External"/><Relationship Id="rId5" Type="http://schemas.openxmlformats.org/officeDocument/2006/relationships/hyperlink" Target="http://en.wikipedia.org/wiki/Egypt" TargetMode="External"/><Relationship Id="rId10" Type="http://schemas.openxmlformats.org/officeDocument/2006/relationships/hyperlink" Target="http://en.wikipedia.org/wiki/1973_oil_crisis#cite_note-USstate2ndCrisis-0" TargetMode="External"/><Relationship Id="rId4" Type="http://schemas.openxmlformats.org/officeDocument/2006/relationships/hyperlink" Target="http://en.wikipedia.org/wiki/OPEC" TargetMode="External"/><Relationship Id="rId9" Type="http://schemas.openxmlformats.org/officeDocument/2006/relationships/hyperlink" Target="http://en.wikipedia.org/wiki/Yom_Kippur_War"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humanevents.com/article.php?id=25964"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humanevents.com/article.php?id=25964"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kingjamesbibleonline.org/Daniel-3-18/" TargetMode="External"/><Relationship Id="rId2" Type="http://schemas.openxmlformats.org/officeDocument/2006/relationships/hyperlink" Target="http://www.kingjamesbibleonline.org/Daniel-3-17/" TargetMode="Externa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hyperlink" Target="http://www.kingjamesbibleonline.org/Daniel-3-25/"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cbn.com/cbnnews/411301.aspx"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hyperlink" Target="http://www.cbn.com/cbnnews/world/2008/October/Inside-Iran-Signs-of-the-Apocalypse-/"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hyperlink" Target="http://www.hooked.net/hooked/users/aquarian/"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u="sng" dirty="0" smtClean="0">
                <a:solidFill>
                  <a:srgbClr val="002060"/>
                </a:solidFill>
                <a:latin typeface="Algerian" pitchFamily="82" charset="0"/>
              </a:rPr>
              <a:t>Crisis in the Middle East</a:t>
            </a:r>
            <a:endParaRPr lang="en-US" u="sng" dirty="0">
              <a:solidFill>
                <a:srgbClr val="002060"/>
              </a:solidFill>
              <a:latin typeface="Algerian" pitchFamily="82" charset="0"/>
            </a:endParaRPr>
          </a:p>
        </p:txBody>
      </p:sp>
      <p:sp>
        <p:nvSpPr>
          <p:cNvPr id="3" name="Subtitle 2"/>
          <p:cNvSpPr>
            <a:spLocks noGrp="1"/>
          </p:cNvSpPr>
          <p:nvPr>
            <p:ph type="subTitle" idx="1"/>
          </p:nvPr>
        </p:nvSpPr>
        <p:spPr/>
        <p:txBody>
          <a:bodyPr/>
          <a:lstStyle/>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4114800" cy="609600"/>
          </a:xfrm>
        </p:spPr>
        <p:txBody>
          <a:bodyPr>
            <a:normAutofit fontScale="90000"/>
          </a:bodyPr>
          <a:lstStyle/>
          <a:p>
            <a:r>
              <a:rPr lang="en-US" u="sng" dirty="0" smtClean="0">
                <a:solidFill>
                  <a:srgbClr val="7030A0"/>
                </a:solidFill>
              </a:rPr>
              <a:t>The Peacemaker</a:t>
            </a:r>
            <a:endParaRPr lang="en-US" u="sng" dirty="0">
              <a:solidFill>
                <a:srgbClr val="7030A0"/>
              </a:solidFill>
            </a:endParaRPr>
          </a:p>
        </p:txBody>
      </p:sp>
      <p:pic>
        <p:nvPicPr>
          <p:cNvPr id="5122" name="Picture 2"/>
          <p:cNvPicPr>
            <a:picLocks noGrp="1" noChangeAspect="1" noChangeArrowheads="1"/>
          </p:cNvPicPr>
          <p:nvPr>
            <p:ph sz="half" idx="1"/>
          </p:nvPr>
        </p:nvPicPr>
        <p:blipFill>
          <a:blip r:embed="rId2" cstate="print"/>
          <a:srcRect/>
          <a:stretch>
            <a:fillRect/>
          </a:stretch>
        </p:blipFill>
        <p:spPr bwMode="auto">
          <a:xfrm>
            <a:off x="0" y="685800"/>
            <a:ext cx="4572000" cy="6172200"/>
          </a:xfrm>
          <a:prstGeom prst="rect">
            <a:avLst/>
          </a:prstGeom>
          <a:noFill/>
          <a:ln w="9525">
            <a:noFill/>
            <a:miter lim="800000"/>
            <a:headEnd/>
            <a:tailEnd/>
          </a:ln>
        </p:spPr>
      </p:pic>
      <p:pic>
        <p:nvPicPr>
          <p:cNvPr id="5123" name="Picture 3"/>
          <p:cNvPicPr>
            <a:picLocks noGrp="1" noChangeAspect="1" noChangeArrowheads="1"/>
          </p:cNvPicPr>
          <p:nvPr>
            <p:ph sz="half" idx="2"/>
          </p:nvPr>
        </p:nvPicPr>
        <p:blipFill>
          <a:blip r:embed="rId3" cstate="print"/>
          <a:srcRect/>
          <a:stretch>
            <a:fillRect/>
          </a:stretch>
        </p:blipFill>
        <p:spPr bwMode="auto">
          <a:xfrm>
            <a:off x="4572000" y="304800"/>
            <a:ext cx="4572000" cy="655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u="sng" dirty="0" smtClean="0">
                <a:solidFill>
                  <a:srgbClr val="7030A0"/>
                </a:solidFill>
              </a:rPr>
              <a:t>An Unfulfilled Dream</a:t>
            </a:r>
            <a:endParaRPr lang="en-US" u="sng" dirty="0">
              <a:solidFill>
                <a:srgbClr val="7030A0"/>
              </a:solidFill>
            </a:endParaRPr>
          </a:p>
        </p:txBody>
      </p:sp>
      <p:sp>
        <p:nvSpPr>
          <p:cNvPr id="3" name="Content Placeholder 2"/>
          <p:cNvSpPr>
            <a:spLocks noGrp="1"/>
          </p:cNvSpPr>
          <p:nvPr>
            <p:ph idx="1"/>
          </p:nvPr>
        </p:nvSpPr>
        <p:spPr>
          <a:xfrm>
            <a:off x="0" y="746918"/>
            <a:ext cx="9144000" cy="6111082"/>
          </a:xfrm>
        </p:spPr>
        <p:txBody>
          <a:bodyPr>
            <a:normAutofit fontScale="92500" lnSpcReduction="20000"/>
          </a:bodyPr>
          <a:lstStyle/>
          <a:p>
            <a:r>
              <a:rPr lang="en-US" dirty="0" smtClean="0"/>
              <a:t>“In </a:t>
            </a:r>
            <a:r>
              <a:rPr lang="en-US" dirty="0"/>
              <a:t>stark contrast to John Paul’s apology, the Vatican has now sponsored a conference that “portrays the Crusades as wars fought with the ‘noble aim’ of regaining the Holy Land for Christianity” (</a:t>
            </a:r>
            <a:r>
              <a:rPr lang="en-US" i="1" dirty="0"/>
              <a:t>Times,</a:t>
            </a:r>
            <a:r>
              <a:rPr lang="en-US" dirty="0"/>
              <a:t> London, March 20). One speaker at the mid-March symposium held at a pontifical university in Rome asserted that the crusaders were “inflamed by an ardor for charity and a love of God” (</a:t>
            </a:r>
            <a:r>
              <a:rPr lang="en-US" cap="small" dirty="0"/>
              <a:t>ansa</a:t>
            </a:r>
            <a:r>
              <a:rPr lang="en-US" dirty="0"/>
              <a:t>, March 20</a:t>
            </a:r>
            <a:r>
              <a:rPr lang="en-US" dirty="0" smtClean="0"/>
              <a:t>).</a:t>
            </a:r>
          </a:p>
          <a:p>
            <a:r>
              <a:rPr lang="en-US" dirty="0"/>
              <a:t>It is important to understand the Vatican’s view of these Crusades for two reasons: 1) The Crusades showed the Catholic desire to control Christianity as a whole. 2) The Crusades showed this Catholic-branded form of Christianity’s desire to rule the world </a:t>
            </a:r>
            <a:r>
              <a:rPr lang="en-US" i="1" dirty="0"/>
              <a:t>from Jerusalem</a:t>
            </a:r>
            <a:r>
              <a:rPr lang="en-US" dirty="0" smtClean="0"/>
              <a:t>.” </a:t>
            </a:r>
            <a:r>
              <a:rPr lang="en-US" dirty="0" smtClean="0">
                <a:hlinkClick r:id="rId2"/>
              </a:rPr>
              <a:t>http://www.thetrumpet.com/?q=2283.0.83.0</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u="sng" dirty="0" smtClean="0">
                <a:solidFill>
                  <a:srgbClr val="FF0000"/>
                </a:solidFill>
                <a:latin typeface="Algerian" pitchFamily="82" charset="0"/>
              </a:rPr>
              <a:t>Coveting Jerusalem</a:t>
            </a:r>
            <a:endParaRPr lang="en-US" u="sng" dirty="0">
              <a:solidFill>
                <a:srgbClr val="FF0000"/>
              </a:solidFill>
              <a:latin typeface="Algerian" pitchFamily="82" charset="0"/>
            </a:endParaRPr>
          </a:p>
        </p:txBody>
      </p:sp>
      <p:sp>
        <p:nvSpPr>
          <p:cNvPr id="3" name="Content Placeholder 2"/>
          <p:cNvSpPr>
            <a:spLocks noGrp="1"/>
          </p:cNvSpPr>
          <p:nvPr>
            <p:ph idx="1"/>
          </p:nvPr>
        </p:nvSpPr>
        <p:spPr>
          <a:xfrm>
            <a:off x="0" y="762000"/>
            <a:ext cx="9144000" cy="6096000"/>
          </a:xfrm>
        </p:spPr>
        <p:txBody>
          <a:bodyPr>
            <a:normAutofit/>
          </a:bodyPr>
          <a:lstStyle/>
          <a:p>
            <a:r>
              <a:rPr lang="en-US" b="1" dirty="0" smtClean="0"/>
              <a:t>“A </a:t>
            </a:r>
            <a:r>
              <a:rPr lang="en-US" b="1" dirty="0"/>
              <a:t>Jesuit cardinal named Augustine Bea showed us how desperately the Roman Catholics wanted Jerusalem at the end of the third century.</a:t>
            </a:r>
            <a:br>
              <a:rPr lang="en-US" b="1" dirty="0"/>
            </a:br>
            <a:r>
              <a:rPr lang="en-US" b="1" dirty="0" smtClean="0"/>
              <a:t>Because </a:t>
            </a:r>
            <a:r>
              <a:rPr lang="en-US" b="1" dirty="0"/>
              <a:t>of its religious history and its strategic location, the Holy City was considered a priceless treasure. A scheme had to be developed to make Jerusalem a Roman Catholic </a:t>
            </a:r>
            <a:r>
              <a:rPr lang="en-US" b="1" dirty="0" smtClean="0"/>
              <a:t>city…</a:t>
            </a:r>
            <a:r>
              <a:rPr lang="en-US" b="1" dirty="0"/>
              <a:t>The Vatican desperately wanted Jerusalem because of its religious significance, but was blocked by the Jews</a:t>
            </a:r>
            <a:r>
              <a:rPr lang="en-US" b="1" dirty="0" smtClean="0"/>
              <a:t>.”  Alberto Rivera’s ‘The Prophet’</a:t>
            </a:r>
            <a:r>
              <a:rPr lang="en-US" b="1" dirty="0"/>
              <a:t/>
            </a:r>
            <a:br>
              <a:rPr lang="en-US" b="1" dirty="0"/>
            </a:b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u="sng" dirty="0" smtClean="0">
                <a:solidFill>
                  <a:srgbClr val="FF0000"/>
                </a:solidFill>
              </a:rPr>
              <a:t>Dependence on Oil-Since 1973!!</a:t>
            </a:r>
            <a:endParaRPr lang="en-US" u="sng" dirty="0">
              <a:solidFill>
                <a:srgbClr val="FF0000"/>
              </a:solidFill>
            </a:endParaRPr>
          </a:p>
        </p:txBody>
      </p:sp>
      <p:sp>
        <p:nvSpPr>
          <p:cNvPr id="4" name="Content Placeholder 3"/>
          <p:cNvSpPr>
            <a:spLocks noGrp="1"/>
          </p:cNvSpPr>
          <p:nvPr>
            <p:ph sz="half" idx="2"/>
          </p:nvPr>
        </p:nvSpPr>
        <p:spPr>
          <a:xfrm>
            <a:off x="4648200" y="685800"/>
            <a:ext cx="4495800" cy="6172200"/>
          </a:xfrm>
        </p:spPr>
        <p:txBody>
          <a:bodyPr>
            <a:normAutofit fontScale="85000" lnSpcReduction="20000"/>
          </a:bodyPr>
          <a:lstStyle/>
          <a:p>
            <a:r>
              <a:rPr lang="en-US" dirty="0" smtClean="0"/>
              <a:t>“The</a:t>
            </a:r>
            <a:r>
              <a:rPr lang="en-US" dirty="0"/>
              <a:t> </a:t>
            </a:r>
            <a:r>
              <a:rPr lang="en-US" b="1" dirty="0"/>
              <a:t>1973 oil crisis</a:t>
            </a:r>
            <a:r>
              <a:rPr lang="en-US" dirty="0"/>
              <a:t> started in October 1973, when the members of </a:t>
            </a:r>
            <a:r>
              <a:rPr lang="en-US" dirty="0">
                <a:hlinkClick r:id="rId2"/>
              </a:rPr>
              <a:t>Organization of Arab Petroleum Exporting Countries</a:t>
            </a:r>
            <a:r>
              <a:rPr lang="en-US" dirty="0"/>
              <a:t> or the OAPEC (consisting of the </a:t>
            </a:r>
            <a:r>
              <a:rPr lang="en-US" dirty="0" smtClean="0">
                <a:hlinkClick r:id="rId3" tooltip="Arab"/>
              </a:rPr>
              <a:t>Arab</a:t>
            </a:r>
            <a:r>
              <a:rPr lang="en-US" dirty="0" smtClean="0"/>
              <a:t> members </a:t>
            </a:r>
            <a:r>
              <a:rPr lang="en-US" dirty="0"/>
              <a:t>of </a:t>
            </a:r>
            <a:r>
              <a:rPr lang="en-US" dirty="0">
                <a:hlinkClick r:id="rId4"/>
              </a:rPr>
              <a:t>OPEC</a:t>
            </a:r>
            <a:r>
              <a:rPr lang="en-US" dirty="0"/>
              <a:t>, plus </a:t>
            </a:r>
            <a:r>
              <a:rPr lang="en-US" dirty="0">
                <a:hlinkClick r:id="rId5"/>
              </a:rPr>
              <a:t>Egypt</a:t>
            </a:r>
            <a:r>
              <a:rPr lang="en-US" dirty="0"/>
              <a:t>, </a:t>
            </a:r>
            <a:r>
              <a:rPr lang="en-US" dirty="0">
                <a:hlinkClick r:id="rId6"/>
              </a:rPr>
              <a:t>Syria</a:t>
            </a:r>
            <a:r>
              <a:rPr lang="en-US" dirty="0"/>
              <a:t> and </a:t>
            </a:r>
            <a:r>
              <a:rPr lang="en-US" dirty="0">
                <a:hlinkClick r:id="rId7"/>
              </a:rPr>
              <a:t>Tunisia</a:t>
            </a:r>
            <a:r>
              <a:rPr lang="en-US" dirty="0"/>
              <a:t>) proclaimed an oil </a:t>
            </a:r>
            <a:r>
              <a:rPr lang="en-US" dirty="0">
                <a:hlinkClick r:id="rId8"/>
              </a:rPr>
              <a:t>embargo</a:t>
            </a:r>
            <a:r>
              <a:rPr lang="en-US" dirty="0"/>
              <a:t> "in response to the U.S. decision to re-supply the Israeli military" during the </a:t>
            </a:r>
            <a:r>
              <a:rPr lang="en-US" dirty="0">
                <a:hlinkClick r:id="rId9"/>
              </a:rPr>
              <a:t>Yom Kippur war</a:t>
            </a:r>
            <a:r>
              <a:rPr lang="en-US" dirty="0"/>
              <a:t>; it lasted until March 1974.</a:t>
            </a:r>
            <a:r>
              <a:rPr lang="en-US" baseline="30000" dirty="0">
                <a:hlinkClick r:id="rId10"/>
              </a:rPr>
              <a:t>[1]</a:t>
            </a:r>
            <a:r>
              <a:rPr lang="en-US" dirty="0"/>
              <a:t>With the US actions seen as initiating the oil embargo and the long term possibility of high oil prices, disrupted supply and recession, a strong rift was created within </a:t>
            </a:r>
            <a:r>
              <a:rPr lang="en-US" dirty="0">
                <a:hlinkClick r:id="rId11"/>
              </a:rPr>
              <a:t>NATO</a:t>
            </a:r>
            <a:r>
              <a:rPr lang="en-US" dirty="0" smtClean="0"/>
              <a:t>.”  Wikipedia</a:t>
            </a:r>
            <a:endParaRPr lang="en-US" dirty="0"/>
          </a:p>
        </p:txBody>
      </p:sp>
      <p:pic>
        <p:nvPicPr>
          <p:cNvPr id="6146" name="Picture 2"/>
          <p:cNvPicPr>
            <a:picLocks noGrp="1" noChangeAspect="1" noChangeArrowheads="1"/>
          </p:cNvPicPr>
          <p:nvPr>
            <p:ph sz="half" idx="1"/>
          </p:nvPr>
        </p:nvPicPr>
        <p:blipFill>
          <a:blip r:embed="rId12" cstate="print"/>
          <a:srcRect/>
          <a:stretch>
            <a:fillRect/>
          </a:stretch>
        </p:blipFill>
        <p:spPr bwMode="auto">
          <a:xfrm>
            <a:off x="0" y="685800"/>
            <a:ext cx="4572000"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u="sng" dirty="0" smtClean="0">
                <a:solidFill>
                  <a:srgbClr val="00B0F0"/>
                </a:solidFill>
                <a:latin typeface="Algerian" pitchFamily="82" charset="0"/>
              </a:rPr>
              <a:t>1973, 1979, 1990, and 2008</a:t>
            </a:r>
            <a:endParaRPr lang="en-US" u="sng" dirty="0">
              <a:solidFill>
                <a:srgbClr val="00B0F0"/>
              </a:solidFill>
              <a:latin typeface="Algerian" pitchFamily="82" charset="0"/>
            </a:endParaRPr>
          </a:p>
        </p:txBody>
      </p:sp>
      <p:sp>
        <p:nvSpPr>
          <p:cNvPr id="3" name="Content Placeholder 2"/>
          <p:cNvSpPr>
            <a:spLocks noGrp="1"/>
          </p:cNvSpPr>
          <p:nvPr>
            <p:ph sz="half" idx="1"/>
          </p:nvPr>
        </p:nvSpPr>
        <p:spPr>
          <a:xfrm>
            <a:off x="0" y="762000"/>
            <a:ext cx="4495800" cy="6096000"/>
          </a:xfrm>
        </p:spPr>
        <p:txBody>
          <a:bodyPr>
            <a:normAutofit/>
          </a:bodyPr>
          <a:lstStyle/>
          <a:p>
            <a:r>
              <a:rPr lang="en-US" sz="3200" dirty="0" smtClean="0"/>
              <a:t>Long gas lines at the pump and skyrocketing of prices for a gallon of gas have characterized every oil crisis.  With the rise of oil costs comes the inevitable rise in costs of every other commodity we buy.  What will the rise in oil costs mean this time?</a:t>
            </a:r>
            <a:endParaRPr lang="en-US" sz="3200" dirty="0"/>
          </a:p>
        </p:txBody>
      </p:sp>
      <p:pic>
        <p:nvPicPr>
          <p:cNvPr id="7170" name="Picture 2"/>
          <p:cNvPicPr>
            <a:picLocks noGrp="1" noChangeAspect="1" noChangeArrowheads="1"/>
          </p:cNvPicPr>
          <p:nvPr>
            <p:ph sz="half" idx="2"/>
          </p:nvPr>
        </p:nvPicPr>
        <p:blipFill>
          <a:blip r:embed="rId2" cstate="print"/>
          <a:srcRect/>
          <a:stretch>
            <a:fillRect/>
          </a:stretch>
        </p:blipFill>
        <p:spPr bwMode="auto">
          <a:xfrm>
            <a:off x="4343400" y="838200"/>
            <a:ext cx="48006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0"/>
            <a:ext cx="4114800" cy="1371600"/>
          </a:xfrm>
        </p:spPr>
        <p:txBody>
          <a:bodyPr>
            <a:normAutofit fontScale="90000"/>
          </a:bodyPr>
          <a:lstStyle/>
          <a:p>
            <a:r>
              <a:rPr lang="en-US" u="sng" dirty="0" smtClean="0">
                <a:solidFill>
                  <a:srgbClr val="7030A0"/>
                </a:solidFill>
                <a:latin typeface="Algerian" pitchFamily="82" charset="0"/>
              </a:rPr>
              <a:t>Doesn’t Have to Be!!</a:t>
            </a:r>
            <a:endParaRPr lang="en-US" u="sng" dirty="0">
              <a:solidFill>
                <a:srgbClr val="7030A0"/>
              </a:solidFill>
              <a:latin typeface="Algerian" pitchFamily="82" charset="0"/>
            </a:endParaRPr>
          </a:p>
        </p:txBody>
      </p:sp>
      <p:sp>
        <p:nvSpPr>
          <p:cNvPr id="3" name="Content Placeholder 2"/>
          <p:cNvSpPr>
            <a:spLocks noGrp="1"/>
          </p:cNvSpPr>
          <p:nvPr>
            <p:ph sz="half" idx="1"/>
          </p:nvPr>
        </p:nvSpPr>
        <p:spPr>
          <a:xfrm>
            <a:off x="0" y="0"/>
            <a:ext cx="4876800" cy="7239000"/>
          </a:xfrm>
        </p:spPr>
        <p:txBody>
          <a:bodyPr>
            <a:normAutofit fontScale="85000" lnSpcReduction="20000"/>
          </a:bodyPr>
          <a:lstStyle/>
          <a:p>
            <a:r>
              <a:rPr lang="en-US" dirty="0"/>
              <a:t>How much more pain must Americans endure before our masters in Washington let oil companies punch a few holes in the Alaskan tundra? Must we shiver pennilessly in the dark before we may extract new domestic petroleum deposits? Or shall we simply keep buying $111 barrels of oil from people who want us dead</a:t>
            </a:r>
            <a:r>
              <a:rPr lang="en-US" dirty="0" smtClean="0"/>
              <a:t>?...</a:t>
            </a:r>
            <a:r>
              <a:rPr lang="en-US" dirty="0"/>
              <a:t> Approve new Alaskan oil drilling already. The Arctic National Wildlife Refuge’s pertinent parcel covers just 2,000 acres -- a veritable raindrop in the Olympic swimming pool that is Alaska’s 365-million-acre territory. ANWR’s estimated 10.4 billion barrels could match or replace for 19 years the 1.5 million barrels of Saudi oil that America imports </a:t>
            </a:r>
            <a:r>
              <a:rPr lang="en-US" dirty="0" err="1" smtClean="0"/>
              <a:t>daily.”</a:t>
            </a:r>
            <a:r>
              <a:rPr lang="en-US" dirty="0" err="1" smtClean="0">
                <a:hlinkClick r:id="rId2"/>
              </a:rPr>
              <a:t>http</a:t>
            </a:r>
            <a:r>
              <a:rPr lang="en-US" dirty="0" smtClean="0">
                <a:hlinkClick r:id="rId2"/>
              </a:rPr>
              <a:t>://www.humanevents.com/article.php?id=25964</a:t>
            </a:r>
            <a:endParaRPr lang="en-US" dirty="0"/>
          </a:p>
          <a:p>
            <a:endParaRPr lang="en-US" dirty="0"/>
          </a:p>
        </p:txBody>
      </p:sp>
      <p:pic>
        <p:nvPicPr>
          <p:cNvPr id="8194" name="Picture 2"/>
          <p:cNvPicPr>
            <a:picLocks noGrp="1" noChangeAspect="1" noChangeArrowheads="1"/>
          </p:cNvPicPr>
          <p:nvPr>
            <p:ph sz="half" idx="2"/>
          </p:nvPr>
        </p:nvPicPr>
        <p:blipFill>
          <a:blip r:embed="rId3" cstate="print"/>
          <a:srcRect/>
          <a:stretch>
            <a:fillRect/>
          </a:stretch>
        </p:blipFill>
        <p:spPr bwMode="auto">
          <a:xfrm>
            <a:off x="4800600" y="1295400"/>
            <a:ext cx="4343400"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0"/>
            <a:ext cx="4114800" cy="609600"/>
          </a:xfrm>
        </p:spPr>
        <p:txBody>
          <a:bodyPr>
            <a:normAutofit fontScale="90000"/>
          </a:bodyPr>
          <a:lstStyle/>
          <a:p>
            <a:r>
              <a:rPr lang="en-US" u="sng" dirty="0" smtClean="0">
                <a:solidFill>
                  <a:srgbClr val="7030A0"/>
                </a:solidFill>
              </a:rPr>
              <a:t>Prices Rising!</a:t>
            </a:r>
            <a:endParaRPr lang="en-US" u="sng" dirty="0">
              <a:solidFill>
                <a:srgbClr val="7030A0"/>
              </a:solidFill>
            </a:endParaRPr>
          </a:p>
        </p:txBody>
      </p:sp>
      <p:sp>
        <p:nvSpPr>
          <p:cNvPr id="4" name="Content Placeholder 3"/>
          <p:cNvSpPr>
            <a:spLocks noGrp="1"/>
          </p:cNvSpPr>
          <p:nvPr>
            <p:ph sz="half" idx="2"/>
          </p:nvPr>
        </p:nvSpPr>
        <p:spPr>
          <a:xfrm>
            <a:off x="4572000" y="609600"/>
            <a:ext cx="4572000" cy="6248400"/>
          </a:xfrm>
        </p:spPr>
        <p:txBody>
          <a:bodyPr>
            <a:normAutofit fontScale="92500" lnSpcReduction="10000"/>
          </a:bodyPr>
          <a:lstStyle/>
          <a:p>
            <a:r>
              <a:rPr lang="en-US" dirty="0"/>
              <a:t/>
            </a:r>
            <a:br>
              <a:rPr lang="en-US" dirty="0"/>
            </a:br>
            <a:r>
              <a:rPr lang="en-US" dirty="0" smtClean="0"/>
              <a:t>“Independent </a:t>
            </a:r>
            <a:r>
              <a:rPr lang="en-US" dirty="0"/>
              <a:t>truckers have staged work stoppages to showcase their plight. Typical big-rig drivers who spent $837 to fill 250-gallon fuel tanks a year ago pay $1,189 today -- up 42 </a:t>
            </a:r>
            <a:r>
              <a:rPr lang="en-US" dirty="0" smtClean="0"/>
              <a:t>percent.  As </a:t>
            </a:r>
            <a:r>
              <a:rPr lang="en-US" dirty="0"/>
              <a:t>of Monday, automobile drivers paid a record average of $3.33 per gallon for self-serve gasoline, up 53 cents in 12 months, according to the federal Energy Information Administration</a:t>
            </a:r>
            <a:r>
              <a:rPr lang="en-US" dirty="0" smtClean="0"/>
              <a:t>.” </a:t>
            </a:r>
            <a:r>
              <a:rPr lang="en-US" dirty="0" smtClean="0">
                <a:hlinkClick r:id="rId2"/>
              </a:rPr>
              <a:t>http://www.humanevents.com/article.php?id=25964</a:t>
            </a:r>
            <a:endParaRPr lang="en-US" dirty="0"/>
          </a:p>
          <a:p>
            <a:endParaRPr lang="en-US" dirty="0"/>
          </a:p>
        </p:txBody>
      </p:sp>
      <p:pic>
        <p:nvPicPr>
          <p:cNvPr id="9218" name="Picture 2"/>
          <p:cNvPicPr>
            <a:picLocks noGrp="1" noChangeAspect="1" noChangeArrowheads="1"/>
          </p:cNvPicPr>
          <p:nvPr>
            <p:ph sz="half" idx="1"/>
          </p:nvPr>
        </p:nvPicPr>
        <p:blipFill>
          <a:blip r:embed="rId3" cstate="print"/>
          <a:srcRect/>
          <a:stretch>
            <a:fillRect/>
          </a:stretch>
        </p:blipFill>
        <p:spPr bwMode="auto">
          <a:xfrm>
            <a:off x="0" y="0"/>
            <a:ext cx="48768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u="sng" dirty="0" smtClean="0">
                <a:solidFill>
                  <a:srgbClr val="C00000"/>
                </a:solidFill>
              </a:rPr>
              <a:t>Coming Soon to a Town Near YOU!!</a:t>
            </a:r>
            <a:endParaRPr lang="en-US" u="sng" dirty="0">
              <a:solidFill>
                <a:srgbClr val="C00000"/>
              </a:solidFill>
            </a:endParaRPr>
          </a:p>
        </p:txBody>
      </p:sp>
      <p:sp>
        <p:nvSpPr>
          <p:cNvPr id="3" name="Content Placeholder 2"/>
          <p:cNvSpPr>
            <a:spLocks noGrp="1"/>
          </p:cNvSpPr>
          <p:nvPr>
            <p:ph sz="half" idx="1"/>
          </p:nvPr>
        </p:nvSpPr>
        <p:spPr>
          <a:xfrm>
            <a:off x="0" y="762000"/>
            <a:ext cx="4495800" cy="6096000"/>
          </a:xfrm>
        </p:spPr>
        <p:txBody>
          <a:bodyPr>
            <a:normAutofit/>
          </a:bodyPr>
          <a:lstStyle/>
          <a:p>
            <a:r>
              <a:rPr lang="en-US" dirty="0" smtClean="0"/>
              <a:t>Chaos is being created throughout the world.  We think it could never come to America.  Think again!!  It will come to America.  People are getting totally fed up with corruption, greed, and injustice across this nation and world.  Reminds me of a German philosopher;  Hegel was his name!!  The Hegelian dialectic it is called!!!</a:t>
            </a:r>
            <a:endParaRPr lang="en-US" dirty="0"/>
          </a:p>
        </p:txBody>
      </p:sp>
      <p:pic>
        <p:nvPicPr>
          <p:cNvPr id="10242" name="Picture 2"/>
          <p:cNvPicPr>
            <a:picLocks noGrp="1" noChangeAspect="1" noChangeArrowheads="1"/>
          </p:cNvPicPr>
          <p:nvPr>
            <p:ph sz="half" idx="2"/>
          </p:nvPr>
        </p:nvPicPr>
        <p:blipFill>
          <a:blip r:embed="rId2" cstate="print"/>
          <a:srcRect/>
          <a:stretch>
            <a:fillRect/>
          </a:stretch>
        </p:blipFill>
        <p:spPr bwMode="auto">
          <a:xfrm>
            <a:off x="4572000" y="838200"/>
            <a:ext cx="45720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4114800" cy="762000"/>
          </a:xfrm>
        </p:spPr>
        <p:txBody>
          <a:bodyPr>
            <a:normAutofit fontScale="90000"/>
          </a:bodyPr>
          <a:lstStyle/>
          <a:p>
            <a:r>
              <a:rPr lang="en-US" u="sng" dirty="0" smtClean="0">
                <a:solidFill>
                  <a:srgbClr val="C00000"/>
                </a:solidFill>
              </a:rPr>
              <a:t>Hegelian Dialectic</a:t>
            </a:r>
            <a:endParaRPr lang="en-US" u="sng" dirty="0">
              <a:solidFill>
                <a:srgbClr val="C00000"/>
              </a:solidFill>
            </a:endParaRPr>
          </a:p>
        </p:txBody>
      </p:sp>
      <p:sp>
        <p:nvSpPr>
          <p:cNvPr id="4" name="Content Placeholder 3"/>
          <p:cNvSpPr>
            <a:spLocks noGrp="1"/>
          </p:cNvSpPr>
          <p:nvPr>
            <p:ph sz="half" idx="2"/>
          </p:nvPr>
        </p:nvSpPr>
        <p:spPr>
          <a:xfrm>
            <a:off x="4648200" y="0"/>
            <a:ext cx="4495800" cy="6858000"/>
          </a:xfrm>
        </p:spPr>
        <p:txBody>
          <a:bodyPr>
            <a:normAutofit fontScale="85000" lnSpcReduction="20000"/>
          </a:bodyPr>
          <a:lstStyle/>
          <a:p>
            <a:r>
              <a:rPr lang="en-US" dirty="0" smtClean="0">
                <a:latin typeface="Arial" pitchFamily="34" charset="0"/>
                <a:cs typeface="Arial" pitchFamily="34" charset="0"/>
              </a:rPr>
              <a:t>Hegel’s ideas are very simple.  You have an objective or something you want to accomplish.  The way to achieve it is to create trouble bad enough so that people will start looking for a solution.  When the troubles get bad enough, then you start offering the solution that you had in mind all along.  Thus, you get what you want and the people have no idea that was what you wanted in the first place. The people are the pawns, moving exactly the way planned by the mastermind!  We are Watching it work in the Middle East right now……………………..</a:t>
            </a:r>
          </a:p>
          <a:p>
            <a:endParaRPr lang="en-US" dirty="0">
              <a:latin typeface="Arial" pitchFamily="34" charset="0"/>
              <a:cs typeface="Arial" pitchFamily="34" charset="0"/>
            </a:endParaRPr>
          </a:p>
        </p:txBody>
      </p:sp>
      <p:pic>
        <p:nvPicPr>
          <p:cNvPr id="11266" name="Picture 2"/>
          <p:cNvPicPr>
            <a:picLocks noGrp="1" noChangeAspect="1" noChangeArrowheads="1"/>
          </p:cNvPicPr>
          <p:nvPr>
            <p:ph sz="half" idx="1"/>
          </p:nvPr>
        </p:nvPicPr>
        <p:blipFill>
          <a:blip r:embed="rId2" cstate="print"/>
          <a:srcRect/>
          <a:stretch>
            <a:fillRect/>
          </a:stretch>
        </p:blipFill>
        <p:spPr bwMode="auto">
          <a:xfrm>
            <a:off x="0" y="685800"/>
            <a:ext cx="4953000"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fontScale="90000"/>
          </a:bodyPr>
          <a:lstStyle/>
          <a:p>
            <a:r>
              <a:rPr lang="en-US" u="sng" dirty="0" smtClean="0">
                <a:solidFill>
                  <a:srgbClr val="C00000"/>
                </a:solidFill>
              </a:rPr>
              <a:t>The Solution in America-Back to God!!!</a:t>
            </a:r>
            <a:endParaRPr lang="en-US" u="sng" dirty="0">
              <a:solidFill>
                <a:srgbClr val="C00000"/>
              </a:solidFill>
            </a:endParaRPr>
          </a:p>
        </p:txBody>
      </p:sp>
      <p:sp>
        <p:nvSpPr>
          <p:cNvPr id="3" name="Content Placeholder 2"/>
          <p:cNvSpPr>
            <a:spLocks noGrp="1"/>
          </p:cNvSpPr>
          <p:nvPr>
            <p:ph idx="1"/>
          </p:nvPr>
        </p:nvSpPr>
        <p:spPr>
          <a:xfrm>
            <a:off x="0" y="685800"/>
            <a:ext cx="9144000" cy="6172200"/>
          </a:xfrm>
        </p:spPr>
        <p:txBody>
          <a:bodyPr>
            <a:normAutofit lnSpcReduction="10000"/>
          </a:bodyPr>
          <a:lstStyle/>
          <a:p>
            <a:r>
              <a:rPr lang="en-US" dirty="0" smtClean="0"/>
              <a:t>“Political </a:t>
            </a:r>
            <a:r>
              <a:rPr lang="en-US" dirty="0"/>
              <a:t>corruption is destroying love of justice and regard for truth; and even in free America, rulers and legislators, in order to secure public favor, will yield to the popular demand for a law enforcing Sunday observance. Liberty of conscience, which has cost so great a sacrifice, will no longer be respected. In the soon-coming conflict we shall see exemplified the prophet's words: "The dragon was wroth with the woman, and went to make war with the remnant of her seed, which keep the commandments of God, and have the testimony of Jesus Christ." Revelation 12:17</a:t>
            </a:r>
            <a:r>
              <a:rPr lang="en-US" dirty="0" smtClean="0"/>
              <a:t>.”</a:t>
            </a:r>
          </a:p>
          <a:p>
            <a:r>
              <a:rPr lang="en-US" dirty="0" smtClean="0"/>
              <a:t>GC, pg. 592</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sng" dirty="0" smtClean="0">
                <a:solidFill>
                  <a:srgbClr val="C00000"/>
                </a:solidFill>
                <a:latin typeface="Algerian" pitchFamily="82" charset="0"/>
              </a:rPr>
              <a:t>What does it mean?  Many Angles!!!!</a:t>
            </a:r>
            <a:endParaRPr lang="en-US" u="sng" dirty="0">
              <a:solidFill>
                <a:srgbClr val="C00000"/>
              </a:solidFill>
              <a:latin typeface="Algerian" pitchFamily="82" charset="0"/>
            </a:endParaRPr>
          </a:p>
        </p:txBody>
      </p:sp>
      <p:sp>
        <p:nvSpPr>
          <p:cNvPr id="3" name="Content Placeholder 2"/>
          <p:cNvSpPr>
            <a:spLocks noGrp="1"/>
          </p:cNvSpPr>
          <p:nvPr>
            <p:ph idx="1"/>
          </p:nvPr>
        </p:nvSpPr>
        <p:spPr>
          <a:xfrm>
            <a:off x="0" y="1600200"/>
            <a:ext cx="9144000" cy="5257800"/>
          </a:xfrm>
        </p:spPr>
        <p:txBody>
          <a:bodyPr>
            <a:normAutofit/>
          </a:bodyPr>
          <a:lstStyle/>
          <a:p>
            <a:r>
              <a:rPr lang="en-US" sz="4400" dirty="0" smtClean="0"/>
              <a:t>1.  Crisis- forerunner to their Messiah.</a:t>
            </a:r>
          </a:p>
          <a:p>
            <a:r>
              <a:rPr lang="en-US" sz="4400" dirty="0" smtClean="0"/>
              <a:t>2.  Evangelibellies and a false Armageddon.</a:t>
            </a:r>
          </a:p>
          <a:p>
            <a:r>
              <a:rPr lang="en-US" sz="4400" dirty="0" smtClean="0"/>
              <a:t>3.  A 1,700 year dream come true.</a:t>
            </a:r>
          </a:p>
          <a:p>
            <a:r>
              <a:rPr lang="en-US" sz="4400" dirty="0" smtClean="0"/>
              <a:t>4.  American ‘dependence 'on oil.</a:t>
            </a:r>
          </a:p>
          <a:p>
            <a:r>
              <a:rPr lang="en-US" sz="4400" dirty="0" smtClean="0"/>
              <a:t>5.  Order from chaos spells  Sunday!!</a:t>
            </a:r>
            <a:endParaRPr lang="en-US" sz="4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0"/>
            <a:ext cx="4114800" cy="990600"/>
          </a:xfrm>
        </p:spPr>
        <p:txBody>
          <a:bodyPr>
            <a:normAutofit fontScale="90000"/>
          </a:bodyPr>
          <a:lstStyle/>
          <a:p>
            <a:r>
              <a:rPr lang="en-US" u="sng" dirty="0" smtClean="0">
                <a:solidFill>
                  <a:srgbClr val="C00000"/>
                </a:solidFill>
              </a:rPr>
              <a:t>Christ Walks in Fire!!</a:t>
            </a:r>
            <a:endParaRPr lang="en-US" u="sng" dirty="0">
              <a:solidFill>
                <a:srgbClr val="C00000"/>
              </a:solidFill>
            </a:endParaRPr>
          </a:p>
        </p:txBody>
      </p:sp>
      <p:sp>
        <p:nvSpPr>
          <p:cNvPr id="3" name="Content Placeholder 2"/>
          <p:cNvSpPr>
            <a:spLocks noGrp="1"/>
          </p:cNvSpPr>
          <p:nvPr>
            <p:ph sz="half" idx="1"/>
          </p:nvPr>
        </p:nvSpPr>
        <p:spPr>
          <a:xfrm>
            <a:off x="0" y="0"/>
            <a:ext cx="4495800" cy="6858000"/>
          </a:xfrm>
        </p:spPr>
        <p:txBody>
          <a:bodyPr>
            <a:normAutofit lnSpcReduction="10000"/>
          </a:bodyPr>
          <a:lstStyle/>
          <a:p>
            <a:r>
              <a:rPr lang="en-US" dirty="0">
                <a:hlinkClick r:id="rId2" tooltip="View more translations of Daniel 3:17"/>
              </a:rPr>
              <a:t>If it be </a:t>
            </a:r>
            <a:r>
              <a:rPr lang="en-US" dirty="0" smtClean="0">
                <a:hlinkClick r:id="rId2" tooltip="View more translations of Daniel 3:17"/>
              </a:rPr>
              <a:t>so, </a:t>
            </a:r>
            <a:r>
              <a:rPr lang="en-US" dirty="0">
                <a:hlinkClick r:id="rId2" tooltip="View more translations of Daniel 3:17"/>
              </a:rPr>
              <a:t>our God whom we serve is able to deliver us from the burning fiery furnace, and he will deliver </a:t>
            </a:r>
            <a:r>
              <a:rPr lang="en-US" dirty="0" smtClean="0">
                <a:hlinkClick r:id="rId2" tooltip="View more translations of Daniel 3:17"/>
              </a:rPr>
              <a:t>us </a:t>
            </a:r>
            <a:r>
              <a:rPr lang="en-US" dirty="0">
                <a:hlinkClick r:id="rId2" tooltip="View more translations of Daniel 3:17"/>
              </a:rPr>
              <a:t>out of thine hand, O </a:t>
            </a:r>
            <a:r>
              <a:rPr lang="en-US" dirty="0" smtClean="0">
                <a:hlinkClick r:id="rId2" tooltip="View more translations of Daniel 3:17"/>
              </a:rPr>
              <a:t>king.</a:t>
            </a:r>
            <a:r>
              <a:rPr lang="en-US" dirty="0" smtClean="0"/>
              <a:t> </a:t>
            </a:r>
            <a:r>
              <a:rPr lang="en-US" dirty="0" smtClean="0">
                <a:hlinkClick r:id="rId3" tooltip="View more translations of Daniel 3:18"/>
              </a:rPr>
              <a:t>But </a:t>
            </a:r>
            <a:r>
              <a:rPr lang="en-US" dirty="0">
                <a:hlinkClick r:id="rId3" tooltip="View more translations of Daniel 3:18"/>
              </a:rPr>
              <a:t>if not, be it known unto thee, O king, that we will not serve thy gods, nor worship the golden image which thou hast set </a:t>
            </a:r>
            <a:r>
              <a:rPr lang="en-US" dirty="0" smtClean="0">
                <a:hlinkClick r:id="rId3" tooltip="View more translations of Daniel 3:18"/>
              </a:rPr>
              <a:t>up</a:t>
            </a:r>
            <a:r>
              <a:rPr lang="en-US" dirty="0" smtClean="0"/>
              <a:t>…</a:t>
            </a:r>
            <a:r>
              <a:rPr lang="en-US" u="sng" dirty="0">
                <a:hlinkClick r:id="rId4" tooltip="View more translations of Daniel 3:25"/>
              </a:rPr>
              <a:t>He answered and said, Lo, I see four men loose, walking in the midst of the fire, and they have no hurt; and the form of the fourth is like the Son of God</a:t>
            </a:r>
            <a:r>
              <a:rPr lang="en-US" u="sng" dirty="0" smtClean="0">
                <a:hlinkClick r:id="rId4" tooltip="View more translations of Daniel 3:25"/>
              </a:rPr>
              <a:t>.</a:t>
            </a:r>
            <a:r>
              <a:rPr lang="en-US" u="sng" dirty="0" smtClean="0"/>
              <a:t>”  Daniel 3:17, 18,25</a:t>
            </a:r>
            <a:endParaRPr lang="en-US" dirty="0"/>
          </a:p>
          <a:p>
            <a:endParaRPr lang="en-US" dirty="0"/>
          </a:p>
        </p:txBody>
      </p:sp>
      <p:pic>
        <p:nvPicPr>
          <p:cNvPr id="12290" name="Picture 2"/>
          <p:cNvPicPr>
            <a:picLocks noGrp="1" noChangeAspect="1" noChangeArrowheads="1"/>
          </p:cNvPicPr>
          <p:nvPr>
            <p:ph sz="half" idx="2"/>
          </p:nvPr>
        </p:nvPicPr>
        <p:blipFill>
          <a:blip r:embed="rId5" cstate="print"/>
          <a:srcRect/>
          <a:stretch>
            <a:fillRect/>
          </a:stretch>
        </p:blipFill>
        <p:spPr bwMode="auto">
          <a:xfrm>
            <a:off x="4572000" y="1066800"/>
            <a:ext cx="4572000"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0"/>
            <a:ext cx="4572000" cy="1219200"/>
          </a:xfrm>
        </p:spPr>
        <p:txBody>
          <a:bodyPr>
            <a:normAutofit fontScale="90000"/>
          </a:bodyPr>
          <a:lstStyle/>
          <a:p>
            <a:r>
              <a:rPr lang="en-US" u="sng" dirty="0" smtClean="0">
                <a:solidFill>
                  <a:srgbClr val="0070C0"/>
                </a:solidFill>
                <a:latin typeface="Algerian" pitchFamily="82" charset="0"/>
              </a:rPr>
              <a:t>Crisis </a:t>
            </a:r>
            <a:r>
              <a:rPr lang="en-US" u="sng" dirty="0" smtClean="0">
                <a:solidFill>
                  <a:srgbClr val="0070C0"/>
                </a:solidFill>
                <a:latin typeface="Algerian" pitchFamily="82" charset="0"/>
              </a:rPr>
              <a:t>is necessary</a:t>
            </a:r>
            <a:endParaRPr lang="en-US" u="sng" dirty="0">
              <a:solidFill>
                <a:srgbClr val="0070C0"/>
              </a:solidFill>
              <a:latin typeface="Algerian" pitchFamily="82" charset="0"/>
            </a:endParaRPr>
          </a:p>
        </p:txBody>
      </p:sp>
      <p:sp>
        <p:nvSpPr>
          <p:cNvPr id="3" name="Content Placeholder 2"/>
          <p:cNvSpPr>
            <a:spLocks noGrp="1"/>
          </p:cNvSpPr>
          <p:nvPr>
            <p:ph sz="half" idx="1"/>
          </p:nvPr>
        </p:nvSpPr>
        <p:spPr>
          <a:xfrm>
            <a:off x="0" y="0"/>
            <a:ext cx="4572000" cy="6858000"/>
          </a:xfrm>
        </p:spPr>
        <p:txBody>
          <a:bodyPr>
            <a:normAutofit fontScale="85000" lnSpcReduction="10000"/>
          </a:bodyPr>
          <a:lstStyle/>
          <a:p>
            <a:r>
              <a:rPr lang="en-US" dirty="0" smtClean="0"/>
              <a:t>“Iran's </a:t>
            </a:r>
            <a:r>
              <a:rPr lang="en-US" dirty="0"/>
              <a:t>president believes Allah has chosen him to prepare the world for the coming of an Islamic 'savior' called the Mahdi.</a:t>
            </a:r>
          </a:p>
          <a:p>
            <a:r>
              <a:rPr lang="en-US" dirty="0"/>
              <a:t>But before the Mahdi's return, Mahmoud Ahmadinejad believes there must be global chaos - even if he has to create it himself.</a:t>
            </a:r>
          </a:p>
          <a:p>
            <a:r>
              <a:rPr lang="en-US" dirty="0"/>
              <a:t>Whether it's his belief that Israel should be wiped off the map, denials of the Holocaust, obsession with going nuclear, or support for radical Islamic terrorist groups, Mahmoud Ahmadinejad is a man on a divine mission</a:t>
            </a:r>
            <a:r>
              <a:rPr lang="en-US" dirty="0" smtClean="0"/>
              <a:t>.” </a:t>
            </a:r>
            <a:r>
              <a:rPr lang="en-US" dirty="0" smtClean="0">
                <a:hlinkClick r:id="rId2"/>
              </a:rPr>
              <a:t>http://www.cbn.com/cbnnews/411301.aspx</a:t>
            </a:r>
            <a:endParaRPr lang="en-US" dirty="0"/>
          </a:p>
          <a:p>
            <a:endParaRPr lang="en-US" dirty="0"/>
          </a:p>
        </p:txBody>
      </p:sp>
      <p:pic>
        <p:nvPicPr>
          <p:cNvPr id="1026" name="Picture 2"/>
          <p:cNvPicPr>
            <a:picLocks noGrp="1" noChangeAspect="1" noChangeArrowheads="1"/>
          </p:cNvPicPr>
          <p:nvPr>
            <p:ph sz="half" idx="2"/>
          </p:nvPr>
        </p:nvPicPr>
        <p:blipFill>
          <a:blip r:embed="rId3" cstate="print"/>
          <a:srcRect/>
          <a:stretch>
            <a:fillRect/>
          </a:stretch>
        </p:blipFill>
        <p:spPr bwMode="auto">
          <a:xfrm>
            <a:off x="4572000" y="1219200"/>
            <a:ext cx="4572000"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u="sng" dirty="0" smtClean="0">
                <a:solidFill>
                  <a:srgbClr val="0070C0"/>
                </a:solidFill>
                <a:latin typeface="Algerian" pitchFamily="82" charset="0"/>
              </a:rPr>
              <a:t>They Will Create it!!!</a:t>
            </a:r>
            <a:endParaRPr lang="en-US" u="sng" dirty="0">
              <a:solidFill>
                <a:srgbClr val="0070C0"/>
              </a:solidFill>
              <a:latin typeface="Algerian" pitchFamily="82" charset="0"/>
            </a:endParaRPr>
          </a:p>
        </p:txBody>
      </p:sp>
      <p:sp>
        <p:nvSpPr>
          <p:cNvPr id="3" name="Content Placeholder 2"/>
          <p:cNvSpPr>
            <a:spLocks noGrp="1"/>
          </p:cNvSpPr>
          <p:nvPr>
            <p:ph idx="1"/>
          </p:nvPr>
        </p:nvSpPr>
        <p:spPr>
          <a:xfrm>
            <a:off x="0" y="990600"/>
            <a:ext cx="9144000" cy="5867400"/>
          </a:xfrm>
        </p:spPr>
        <p:txBody>
          <a:bodyPr>
            <a:noAutofit/>
          </a:bodyPr>
          <a:lstStyle/>
          <a:p>
            <a:r>
              <a:rPr lang="en-US" sz="2400" dirty="0" smtClean="0"/>
              <a:t>“Ahmadinejad </a:t>
            </a:r>
            <a:r>
              <a:rPr lang="en-US" sz="2400" dirty="0"/>
              <a:t>is reportedly tied to a radical Islamic society in Iran that believes man can hasten the appearance of the Mahdi by creating chaos in the world.</a:t>
            </a:r>
          </a:p>
          <a:p>
            <a:r>
              <a:rPr lang="en-US" sz="2400" dirty="0"/>
              <a:t>"Ahmadinejad has stated that this chaos must take place before the Mahdi can come on the scene," Cantrell said.</a:t>
            </a:r>
          </a:p>
          <a:p>
            <a:r>
              <a:rPr lang="en-US" sz="2400" dirty="0"/>
              <a:t>Shiite eschatology says the Madhi's second coming will be marked by apocalyptic times.  Wars, famines and floods will ravage the earth.  Followed by </a:t>
            </a:r>
            <a:r>
              <a:rPr lang="en-US" sz="2400" dirty="0" smtClean="0"/>
              <a:t>judgment </a:t>
            </a:r>
            <a:r>
              <a:rPr lang="en-US" sz="2400" dirty="0"/>
              <a:t>day and a battle between good and evil</a:t>
            </a:r>
            <a:r>
              <a:rPr lang="en-US" sz="2400" dirty="0" smtClean="0"/>
              <a:t>. "</a:t>
            </a:r>
            <a:r>
              <a:rPr lang="en-US" sz="2400" dirty="0"/>
              <a:t>These will all come true under the rule of the perfect man, the last divine source on earth, the Mahdi, who will re-emerge, and Jesus Christ and other noble men will accompany him," Ahmadinejad once </a:t>
            </a:r>
            <a:r>
              <a:rPr lang="en-US" sz="2400" dirty="0" smtClean="0"/>
              <a:t>said. But </a:t>
            </a:r>
            <a:r>
              <a:rPr lang="en-US" sz="2400" dirty="0"/>
              <a:t>until that day comes, Ahmadinejad, who sees himself as a kind of John the Baptist figure, is telling the world to prepare</a:t>
            </a:r>
            <a:r>
              <a:rPr lang="en-US" sz="2400" dirty="0" smtClean="0"/>
              <a:t>.” </a:t>
            </a:r>
            <a:r>
              <a:rPr lang="en-US" sz="2400" dirty="0" smtClean="0">
                <a:hlinkClick r:id="rId2"/>
              </a:rPr>
              <a:t>http://www.cbn.com/cbnnews/world/2008/October/Inside-Iran-Signs-of-the-Apocalypse-/</a:t>
            </a:r>
            <a:endParaRPr lang="en-US" sz="2400" dirty="0"/>
          </a:p>
          <a:p>
            <a:endParaRPr lang="en-US" sz="2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u="sng" dirty="0" smtClean="0">
                <a:solidFill>
                  <a:srgbClr val="C00000"/>
                </a:solidFill>
              </a:rPr>
              <a:t>A False Armageddon Must Happen</a:t>
            </a:r>
            <a:endParaRPr lang="en-US" u="sng" dirty="0">
              <a:solidFill>
                <a:srgbClr val="C00000"/>
              </a:solidFill>
            </a:endParaRPr>
          </a:p>
        </p:txBody>
      </p:sp>
      <p:sp>
        <p:nvSpPr>
          <p:cNvPr id="3" name="Content Placeholder 2"/>
          <p:cNvSpPr>
            <a:spLocks noGrp="1"/>
          </p:cNvSpPr>
          <p:nvPr>
            <p:ph sz="half" idx="1"/>
          </p:nvPr>
        </p:nvSpPr>
        <p:spPr>
          <a:xfrm>
            <a:off x="0" y="609600"/>
            <a:ext cx="4572000" cy="6248400"/>
          </a:xfrm>
        </p:spPr>
        <p:txBody>
          <a:bodyPr>
            <a:normAutofit/>
          </a:bodyPr>
          <a:lstStyle/>
          <a:p>
            <a:r>
              <a:rPr lang="en-US" dirty="0"/>
              <a:t>All armies of the world, including the Tribulation Force, head for the Middle East to engage in one massive battle, as the world becomes even more dangerous to live in with death, mistrust, and treachery all around</a:t>
            </a:r>
            <a:r>
              <a:rPr lang="en-US" dirty="0" smtClean="0"/>
              <a:t>.  Tim La Haye, considered one of the 25 most influential evangelicals, has been teaching this for decades.</a:t>
            </a:r>
            <a:endParaRPr lang="en-US" dirty="0"/>
          </a:p>
        </p:txBody>
      </p:sp>
      <p:pic>
        <p:nvPicPr>
          <p:cNvPr id="2050" name="Picture 2"/>
          <p:cNvPicPr>
            <a:picLocks noGrp="1" noChangeAspect="1" noChangeArrowheads="1"/>
          </p:cNvPicPr>
          <p:nvPr>
            <p:ph sz="half" idx="2"/>
          </p:nvPr>
        </p:nvPicPr>
        <p:blipFill>
          <a:blip r:embed="rId2" cstate="print"/>
          <a:srcRect/>
          <a:stretch>
            <a:fillRect/>
          </a:stretch>
        </p:blipFill>
        <p:spPr bwMode="auto">
          <a:xfrm>
            <a:off x="4572000" y="609600"/>
            <a:ext cx="4572000" cy="624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u="sng" dirty="0" smtClean="0">
                <a:solidFill>
                  <a:srgbClr val="C00000"/>
                </a:solidFill>
              </a:rPr>
              <a:t>The Counterfeit</a:t>
            </a:r>
            <a:endParaRPr lang="en-US" u="sng" dirty="0">
              <a:solidFill>
                <a:srgbClr val="C00000"/>
              </a:solidFill>
            </a:endParaRPr>
          </a:p>
        </p:txBody>
      </p:sp>
      <p:sp>
        <p:nvSpPr>
          <p:cNvPr id="4" name="Content Placeholder 3"/>
          <p:cNvSpPr>
            <a:spLocks noGrp="1"/>
          </p:cNvSpPr>
          <p:nvPr>
            <p:ph sz="half" idx="2"/>
          </p:nvPr>
        </p:nvSpPr>
        <p:spPr>
          <a:xfrm>
            <a:off x="4648200" y="609600"/>
            <a:ext cx="4495800" cy="6248400"/>
          </a:xfrm>
        </p:spPr>
        <p:txBody>
          <a:bodyPr>
            <a:normAutofit/>
          </a:bodyPr>
          <a:lstStyle/>
          <a:p>
            <a:r>
              <a:rPr lang="en-US" sz="3000" dirty="0" smtClean="0"/>
              <a:t>Before the </a:t>
            </a:r>
            <a:r>
              <a:rPr lang="en-US" sz="3000" dirty="0" err="1" smtClean="0"/>
              <a:t>mahdi</a:t>
            </a:r>
            <a:r>
              <a:rPr lang="en-US" sz="3000" smtClean="0"/>
              <a:t> (the Islamic messiah) </a:t>
            </a:r>
            <a:r>
              <a:rPr lang="en-US" sz="3000" dirty="0" smtClean="0"/>
              <a:t>can appear, chaos must come.  This chaos will culminate in a false Armageddon where the powers of earth converge on the Middle East for battle.  Only after this counterfeit battle takes place can the devil come, impersonating Christ.</a:t>
            </a:r>
            <a:endParaRPr lang="en-US" sz="3000" dirty="0"/>
          </a:p>
        </p:txBody>
      </p:sp>
      <p:pic>
        <p:nvPicPr>
          <p:cNvPr id="3074" name="Picture 2"/>
          <p:cNvPicPr>
            <a:picLocks noGrp="1" noChangeAspect="1" noChangeArrowheads="1"/>
          </p:cNvPicPr>
          <p:nvPr>
            <p:ph sz="half" idx="1"/>
          </p:nvPr>
        </p:nvPicPr>
        <p:blipFill>
          <a:blip r:embed="rId2" cstate="print"/>
          <a:srcRect/>
          <a:stretch>
            <a:fillRect/>
          </a:stretch>
        </p:blipFill>
        <p:spPr bwMode="auto">
          <a:xfrm>
            <a:off x="0" y="685800"/>
            <a:ext cx="5029200"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sng" dirty="0" smtClean="0">
                <a:solidFill>
                  <a:srgbClr val="C00000"/>
                </a:solidFill>
                <a:latin typeface="Algerian" pitchFamily="82" charset="0"/>
              </a:rPr>
              <a:t>All Religions Looking for Messiah</a:t>
            </a:r>
            <a:endParaRPr lang="en-US" u="sng" dirty="0">
              <a:solidFill>
                <a:srgbClr val="C00000"/>
              </a:solidFill>
              <a:latin typeface="Algerian" pitchFamily="82" charset="0"/>
            </a:endParaRPr>
          </a:p>
        </p:txBody>
      </p:sp>
      <p:sp>
        <p:nvSpPr>
          <p:cNvPr id="3" name="Content Placeholder 2"/>
          <p:cNvSpPr>
            <a:spLocks noGrp="1"/>
          </p:cNvSpPr>
          <p:nvPr>
            <p:ph idx="1"/>
          </p:nvPr>
        </p:nvSpPr>
        <p:spPr>
          <a:xfrm>
            <a:off x="0" y="1447800"/>
            <a:ext cx="9144000" cy="5410200"/>
          </a:xfrm>
        </p:spPr>
        <p:txBody>
          <a:bodyPr>
            <a:normAutofit fontScale="77500" lnSpcReduction="20000"/>
          </a:bodyPr>
          <a:lstStyle/>
          <a:p>
            <a:r>
              <a:rPr lang="en-US" u="sng" dirty="0" smtClean="0"/>
              <a:t>Islam</a:t>
            </a:r>
            <a:r>
              <a:rPr lang="en-US" dirty="0" smtClean="0"/>
              <a:t>-Mahdi</a:t>
            </a:r>
          </a:p>
          <a:p>
            <a:r>
              <a:rPr lang="en-US" dirty="0" smtClean="0"/>
              <a:t>Buddhism-</a:t>
            </a:r>
            <a:r>
              <a:rPr lang="en-US" dirty="0" err="1">
                <a:hlinkClick r:id="rId2"/>
              </a:rPr>
              <a:t>Maitreya</a:t>
            </a:r>
            <a:r>
              <a:rPr lang="en-US" dirty="0"/>
              <a:t>: Meaning either 'The World Unifier' or simply 'The </a:t>
            </a:r>
            <a:r>
              <a:rPr lang="en-US" dirty="0" smtClean="0"/>
              <a:t>Friend’</a:t>
            </a:r>
          </a:p>
          <a:p>
            <a:r>
              <a:rPr lang="en-US" b="1" u="sng" dirty="0" smtClean="0"/>
              <a:t>The </a:t>
            </a:r>
            <a:r>
              <a:rPr lang="en-US" b="1" u="sng" dirty="0"/>
              <a:t>Aztec/Mayan Messiah</a:t>
            </a:r>
            <a:r>
              <a:rPr lang="en-US" b="1" dirty="0"/>
              <a:t>:</a:t>
            </a:r>
            <a:r>
              <a:rPr lang="en-US" dirty="0"/>
              <a:t> The return of Quetzalcoatl -- an olive-skinned man with a white beard and followers in red</a:t>
            </a:r>
            <a:r>
              <a:rPr lang="en-US" dirty="0" smtClean="0"/>
              <a:t>.</a:t>
            </a:r>
          </a:p>
          <a:p>
            <a:r>
              <a:rPr lang="en-US" b="1" u="sng" dirty="0"/>
              <a:t>The Hindu Messiah:</a:t>
            </a:r>
            <a:r>
              <a:rPr lang="en-US" dirty="0"/>
              <a:t> Kalki or Javada: The ninth and last Avatar of this yuga cycle. His final incarnation will appear from the West</a:t>
            </a:r>
            <a:r>
              <a:rPr lang="en-US" dirty="0" smtClean="0"/>
              <a:t>.</a:t>
            </a:r>
          </a:p>
          <a:p>
            <a:r>
              <a:rPr lang="en-US" b="1" u="sng" dirty="0"/>
              <a:t>The Messiah of Central Asian nomads</a:t>
            </a:r>
            <a:r>
              <a:rPr lang="en-US" b="1" dirty="0"/>
              <a:t>:</a:t>
            </a:r>
            <a:r>
              <a:rPr lang="en-US" dirty="0"/>
              <a:t> The White Burkhan. He will come when the people of the steppes have abandoned their ancient gods (Communist Russia was atheist). He will come to offer them and the entire human race a spiritual rebirth</a:t>
            </a:r>
            <a:r>
              <a:rPr lang="en-US" dirty="0" smtClean="0"/>
              <a:t>.</a:t>
            </a:r>
          </a:p>
          <a:p>
            <a:r>
              <a:rPr lang="en-US" u="sng" dirty="0" smtClean="0"/>
              <a:t>The  Christian Tradition</a:t>
            </a:r>
            <a:r>
              <a:rPr lang="en-US" dirty="0" smtClean="0"/>
              <a:t>-Jesus will come.</a:t>
            </a:r>
          </a:p>
          <a:p>
            <a:r>
              <a:rPr lang="en-US" dirty="0" smtClean="0"/>
              <a:t>All religions await a Messiah figure.  All whose names aren’t written in the Lamb’s book of life will see in the devil’s personating of Christ their messiah.</a:t>
            </a:r>
          </a:p>
          <a:p>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u="sng" dirty="0" smtClean="0">
                <a:solidFill>
                  <a:srgbClr val="002060"/>
                </a:solidFill>
              </a:rPr>
              <a:t>The Crowning Act</a:t>
            </a:r>
            <a:endParaRPr lang="en-US" u="sng" dirty="0">
              <a:solidFill>
                <a:srgbClr val="002060"/>
              </a:solidFill>
            </a:endParaRPr>
          </a:p>
        </p:txBody>
      </p:sp>
      <p:sp>
        <p:nvSpPr>
          <p:cNvPr id="3" name="Content Placeholder 2"/>
          <p:cNvSpPr>
            <a:spLocks noGrp="1"/>
          </p:cNvSpPr>
          <p:nvPr>
            <p:ph idx="1"/>
          </p:nvPr>
        </p:nvSpPr>
        <p:spPr>
          <a:xfrm>
            <a:off x="0" y="914400"/>
            <a:ext cx="9144000" cy="5943600"/>
          </a:xfrm>
        </p:spPr>
        <p:txBody>
          <a:bodyPr>
            <a:normAutofit fontScale="92500" lnSpcReduction="20000"/>
          </a:bodyPr>
          <a:lstStyle/>
          <a:p>
            <a:r>
              <a:rPr lang="en-US" dirty="0" smtClean="0"/>
              <a:t>“As </a:t>
            </a:r>
            <a:r>
              <a:rPr lang="en-US" dirty="0"/>
              <a:t>the crowning act in the great drama of deception, Satan himself will personate Christ. The church has long professed to look to the Saviour's advent as the consummation of her hopes. Now the great deceiver will make it appear that Christ has come. In different parts of the earth, Satan will manifest himself among men as a majestic being of dazzling brightness, resembling the description of the Son of God given by John in the Revelation. Revelation 1:13-15. The glory that surrounds him is unsurpassed by anything that mortal eyes have yet beheld. The shout of triumph rings out upon the air: "Christ has come! Christ has come!" The people prostrate themselves in adoration before him, while he lifts up his hands and pronounces a blessing upon them, as Christ blessed His disciples when He was upon the earth</a:t>
            </a:r>
            <a:r>
              <a:rPr lang="en-US" dirty="0" smtClean="0"/>
              <a:t>.”  GC, pg. 624</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sng" dirty="0" smtClean="0">
                <a:solidFill>
                  <a:srgbClr val="FF0000"/>
                </a:solidFill>
              </a:rPr>
              <a:t>Havoc Breeds the Demand for a Peacemaker</a:t>
            </a:r>
            <a:endParaRPr lang="en-US" u="sng" dirty="0">
              <a:solidFill>
                <a:srgbClr val="FF0000"/>
              </a:solidFill>
            </a:endParaRPr>
          </a:p>
        </p:txBody>
      </p:sp>
      <p:sp>
        <p:nvSpPr>
          <p:cNvPr id="3" name="Content Placeholder 2"/>
          <p:cNvSpPr>
            <a:spLocks noGrp="1"/>
          </p:cNvSpPr>
          <p:nvPr>
            <p:ph sz="half" idx="1"/>
          </p:nvPr>
        </p:nvSpPr>
        <p:spPr>
          <a:xfrm>
            <a:off x="0" y="1371600"/>
            <a:ext cx="4572000" cy="5486400"/>
          </a:xfrm>
        </p:spPr>
        <p:txBody>
          <a:bodyPr>
            <a:normAutofit fontScale="92500" lnSpcReduction="20000"/>
          </a:bodyPr>
          <a:lstStyle/>
          <a:p>
            <a:r>
              <a:rPr lang="en-US" dirty="0" smtClean="0"/>
              <a:t>As chaos possesses the Middle East, with each country seemingly following a similar pattern:</a:t>
            </a:r>
          </a:p>
          <a:p>
            <a:r>
              <a:rPr lang="en-US" dirty="0" smtClean="0"/>
              <a:t>1. unrest</a:t>
            </a:r>
          </a:p>
          <a:p>
            <a:r>
              <a:rPr lang="en-US" dirty="0" smtClean="0"/>
              <a:t>2. protests and riots</a:t>
            </a:r>
          </a:p>
          <a:p>
            <a:r>
              <a:rPr lang="en-US" dirty="0" smtClean="0"/>
              <a:t>3. killing/armies called out</a:t>
            </a:r>
          </a:p>
          <a:p>
            <a:r>
              <a:rPr lang="en-US" dirty="0" smtClean="0"/>
              <a:t>4. demand for leader’s removal</a:t>
            </a:r>
          </a:p>
          <a:p>
            <a:r>
              <a:rPr lang="en-US" dirty="0" smtClean="0"/>
              <a:t>5.  replaced with someone like him/ all under the Jesuits control</a:t>
            </a:r>
          </a:p>
          <a:p>
            <a:r>
              <a:rPr lang="en-US" dirty="0" smtClean="0"/>
              <a:t>A cry will come for someone to bring peace!!</a:t>
            </a:r>
            <a:endParaRPr lang="en-US" dirty="0"/>
          </a:p>
        </p:txBody>
      </p:sp>
      <p:pic>
        <p:nvPicPr>
          <p:cNvPr id="4098" name="Picture 2"/>
          <p:cNvPicPr>
            <a:picLocks noGrp="1" noChangeAspect="1" noChangeArrowheads="1"/>
          </p:cNvPicPr>
          <p:nvPr>
            <p:ph sz="half" idx="2"/>
          </p:nvPr>
        </p:nvPicPr>
        <p:blipFill>
          <a:blip r:embed="rId2" cstate="print"/>
          <a:srcRect/>
          <a:stretch>
            <a:fillRect/>
          </a:stretch>
        </p:blipFill>
        <p:spPr bwMode="auto">
          <a:xfrm>
            <a:off x="4572000" y="1447800"/>
            <a:ext cx="4572000"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918</TotalTime>
  <Words>1235</Words>
  <Application>Microsoft Office PowerPoint</Application>
  <PresentationFormat>On-screen Show (4:3)</PresentationFormat>
  <Paragraphs>60</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Crisis in the Middle East</vt:lpstr>
      <vt:lpstr>What does it mean?  Many Angles!!!!</vt:lpstr>
      <vt:lpstr>Crisis is necessary</vt:lpstr>
      <vt:lpstr>They Will Create it!!!</vt:lpstr>
      <vt:lpstr>A False Armageddon Must Happen</vt:lpstr>
      <vt:lpstr>The Counterfeit</vt:lpstr>
      <vt:lpstr>All Religions Looking for Messiah</vt:lpstr>
      <vt:lpstr>The Crowning Act</vt:lpstr>
      <vt:lpstr>Havoc Breeds the Demand for a Peacemaker</vt:lpstr>
      <vt:lpstr>The Peacemaker</vt:lpstr>
      <vt:lpstr>An Unfulfilled Dream</vt:lpstr>
      <vt:lpstr>Coveting Jerusalem</vt:lpstr>
      <vt:lpstr>Dependence on Oil-Since 1973!!</vt:lpstr>
      <vt:lpstr>1973, 1979, 1990, and 2008</vt:lpstr>
      <vt:lpstr>Doesn’t Have to Be!!</vt:lpstr>
      <vt:lpstr>Prices Rising!</vt:lpstr>
      <vt:lpstr>Coming Soon to a Town Near YOU!!</vt:lpstr>
      <vt:lpstr>Hegelian Dialectic</vt:lpstr>
      <vt:lpstr>The Solution in America-Back to God!!!</vt:lpstr>
      <vt:lpstr>Christ Walks in Fire!!</vt:lpstr>
    </vt:vector>
  </TitlesOfParts>
  <Company>Southern Adventist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Crisis in the Middle East</dc:title>
  <dc:creator>Dad</dc:creator>
  <cp:lastModifiedBy>Dad</cp:lastModifiedBy>
  <cp:revision>11</cp:revision>
  <dcterms:created xsi:type="dcterms:W3CDTF">2011-02-27T12:21:17Z</dcterms:created>
  <dcterms:modified xsi:type="dcterms:W3CDTF">2012-09-22T18:47:24Z</dcterms:modified>
</cp:coreProperties>
</file>