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2" r:id="rId7"/>
    <p:sldId id="263" r:id="rId8"/>
    <p:sldId id="265" r:id="rId9"/>
    <p:sldId id="269" r:id="rId10"/>
    <p:sldId id="261" r:id="rId11"/>
    <p:sldId id="264" r:id="rId12"/>
    <p:sldId id="272" r:id="rId13"/>
    <p:sldId id="270" r:id="rId14"/>
    <p:sldId id="271" r:id="rId15"/>
    <p:sldId id="266" r:id="rId16"/>
    <p:sldId id="273" r:id="rId17"/>
    <p:sldId id="267" r:id="rId18"/>
    <p:sldId id="268" r:id="rId19"/>
    <p:sldId id="274"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210"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354C1BD-601B-4F8D-9C7F-0B4AEC611994}" type="datetimeFigureOut">
              <a:rPr lang="en-US" smtClean="0"/>
              <a:t>4/9/2015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3492356-D0B9-4C03-925C-E06DFF68C012}" type="slidenum">
              <a:rPr lang="en-US" smtClean="0"/>
              <a:t>‹#›</a:t>
            </a:fld>
            <a:endParaRPr lang="en-US" dirty="0"/>
          </a:p>
        </p:txBody>
      </p:sp>
    </p:spTree>
    <p:extLst>
      <p:ext uri="{BB962C8B-B14F-4D97-AF65-F5344CB8AC3E}">
        <p14:creationId xmlns:p14="http://schemas.microsoft.com/office/powerpoint/2010/main" val="19635513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54C1BD-601B-4F8D-9C7F-0B4AEC611994}" type="datetimeFigureOut">
              <a:rPr lang="en-US" smtClean="0"/>
              <a:t>4/9/2015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3492356-D0B9-4C03-925C-E06DFF68C012}" type="slidenum">
              <a:rPr lang="en-US" smtClean="0"/>
              <a:t>‹#›</a:t>
            </a:fld>
            <a:endParaRPr lang="en-US" dirty="0"/>
          </a:p>
        </p:txBody>
      </p:sp>
    </p:spTree>
    <p:extLst>
      <p:ext uri="{BB962C8B-B14F-4D97-AF65-F5344CB8AC3E}">
        <p14:creationId xmlns:p14="http://schemas.microsoft.com/office/powerpoint/2010/main" val="25128929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54C1BD-601B-4F8D-9C7F-0B4AEC611994}" type="datetimeFigureOut">
              <a:rPr lang="en-US" smtClean="0"/>
              <a:t>4/9/2015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3492356-D0B9-4C03-925C-E06DFF68C012}" type="slidenum">
              <a:rPr lang="en-US" smtClean="0"/>
              <a:t>‹#›</a:t>
            </a:fld>
            <a:endParaRPr lang="en-US" dirty="0"/>
          </a:p>
        </p:txBody>
      </p:sp>
    </p:spTree>
    <p:extLst>
      <p:ext uri="{BB962C8B-B14F-4D97-AF65-F5344CB8AC3E}">
        <p14:creationId xmlns:p14="http://schemas.microsoft.com/office/powerpoint/2010/main" val="1510952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54C1BD-601B-4F8D-9C7F-0B4AEC611994}" type="datetimeFigureOut">
              <a:rPr lang="en-US" smtClean="0"/>
              <a:t>4/9/2015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3492356-D0B9-4C03-925C-E06DFF68C012}" type="slidenum">
              <a:rPr lang="en-US" smtClean="0"/>
              <a:t>‹#›</a:t>
            </a:fld>
            <a:endParaRPr lang="en-US" dirty="0"/>
          </a:p>
        </p:txBody>
      </p:sp>
    </p:spTree>
    <p:extLst>
      <p:ext uri="{BB962C8B-B14F-4D97-AF65-F5344CB8AC3E}">
        <p14:creationId xmlns:p14="http://schemas.microsoft.com/office/powerpoint/2010/main" val="41376225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354C1BD-601B-4F8D-9C7F-0B4AEC611994}" type="datetimeFigureOut">
              <a:rPr lang="en-US" smtClean="0"/>
              <a:t>4/9/2015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3492356-D0B9-4C03-925C-E06DFF68C012}" type="slidenum">
              <a:rPr lang="en-US" smtClean="0"/>
              <a:t>‹#›</a:t>
            </a:fld>
            <a:endParaRPr lang="en-US" dirty="0"/>
          </a:p>
        </p:txBody>
      </p:sp>
    </p:spTree>
    <p:extLst>
      <p:ext uri="{BB962C8B-B14F-4D97-AF65-F5344CB8AC3E}">
        <p14:creationId xmlns:p14="http://schemas.microsoft.com/office/powerpoint/2010/main" val="33176037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354C1BD-601B-4F8D-9C7F-0B4AEC611994}" type="datetimeFigureOut">
              <a:rPr lang="en-US" smtClean="0"/>
              <a:t>4/9/2015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3492356-D0B9-4C03-925C-E06DFF68C012}" type="slidenum">
              <a:rPr lang="en-US" smtClean="0"/>
              <a:t>‹#›</a:t>
            </a:fld>
            <a:endParaRPr lang="en-US" dirty="0"/>
          </a:p>
        </p:txBody>
      </p:sp>
    </p:spTree>
    <p:extLst>
      <p:ext uri="{BB962C8B-B14F-4D97-AF65-F5344CB8AC3E}">
        <p14:creationId xmlns:p14="http://schemas.microsoft.com/office/powerpoint/2010/main" val="37206187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354C1BD-601B-4F8D-9C7F-0B4AEC611994}" type="datetimeFigureOut">
              <a:rPr lang="en-US" smtClean="0"/>
              <a:t>4/9/2015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C3492356-D0B9-4C03-925C-E06DFF68C012}" type="slidenum">
              <a:rPr lang="en-US" smtClean="0"/>
              <a:t>‹#›</a:t>
            </a:fld>
            <a:endParaRPr lang="en-US" dirty="0"/>
          </a:p>
        </p:txBody>
      </p:sp>
    </p:spTree>
    <p:extLst>
      <p:ext uri="{BB962C8B-B14F-4D97-AF65-F5344CB8AC3E}">
        <p14:creationId xmlns:p14="http://schemas.microsoft.com/office/powerpoint/2010/main" val="4418827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354C1BD-601B-4F8D-9C7F-0B4AEC611994}" type="datetimeFigureOut">
              <a:rPr lang="en-US" smtClean="0"/>
              <a:t>4/9/2015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C3492356-D0B9-4C03-925C-E06DFF68C012}" type="slidenum">
              <a:rPr lang="en-US" smtClean="0"/>
              <a:t>‹#›</a:t>
            </a:fld>
            <a:endParaRPr lang="en-US" dirty="0"/>
          </a:p>
        </p:txBody>
      </p:sp>
    </p:spTree>
    <p:extLst>
      <p:ext uri="{BB962C8B-B14F-4D97-AF65-F5344CB8AC3E}">
        <p14:creationId xmlns:p14="http://schemas.microsoft.com/office/powerpoint/2010/main" val="10595698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54C1BD-601B-4F8D-9C7F-0B4AEC611994}" type="datetimeFigureOut">
              <a:rPr lang="en-US" smtClean="0"/>
              <a:t>4/9/2015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C3492356-D0B9-4C03-925C-E06DFF68C012}" type="slidenum">
              <a:rPr lang="en-US" smtClean="0"/>
              <a:t>‹#›</a:t>
            </a:fld>
            <a:endParaRPr lang="en-US" dirty="0"/>
          </a:p>
        </p:txBody>
      </p:sp>
    </p:spTree>
    <p:extLst>
      <p:ext uri="{BB962C8B-B14F-4D97-AF65-F5344CB8AC3E}">
        <p14:creationId xmlns:p14="http://schemas.microsoft.com/office/powerpoint/2010/main" val="34571389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354C1BD-601B-4F8D-9C7F-0B4AEC611994}" type="datetimeFigureOut">
              <a:rPr lang="en-US" smtClean="0"/>
              <a:t>4/9/2015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3492356-D0B9-4C03-925C-E06DFF68C012}" type="slidenum">
              <a:rPr lang="en-US" smtClean="0"/>
              <a:t>‹#›</a:t>
            </a:fld>
            <a:endParaRPr lang="en-US" dirty="0"/>
          </a:p>
        </p:txBody>
      </p:sp>
    </p:spTree>
    <p:extLst>
      <p:ext uri="{BB962C8B-B14F-4D97-AF65-F5344CB8AC3E}">
        <p14:creationId xmlns:p14="http://schemas.microsoft.com/office/powerpoint/2010/main" val="12044300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354C1BD-601B-4F8D-9C7F-0B4AEC611994}" type="datetimeFigureOut">
              <a:rPr lang="en-US" smtClean="0"/>
              <a:t>4/9/2015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3492356-D0B9-4C03-925C-E06DFF68C012}" type="slidenum">
              <a:rPr lang="en-US" smtClean="0"/>
              <a:t>‹#›</a:t>
            </a:fld>
            <a:endParaRPr lang="en-US" dirty="0"/>
          </a:p>
        </p:txBody>
      </p:sp>
    </p:spTree>
    <p:extLst>
      <p:ext uri="{BB962C8B-B14F-4D97-AF65-F5344CB8AC3E}">
        <p14:creationId xmlns:p14="http://schemas.microsoft.com/office/powerpoint/2010/main" val="18395251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354C1BD-601B-4F8D-9C7F-0B4AEC611994}" type="datetimeFigureOut">
              <a:rPr lang="en-US" smtClean="0"/>
              <a:t>4/9/2015</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3492356-D0B9-4C03-925C-E06DFF68C012}" type="slidenum">
              <a:rPr lang="en-US" smtClean="0"/>
              <a:t>‹#›</a:t>
            </a:fld>
            <a:endParaRPr lang="en-US" dirty="0"/>
          </a:p>
        </p:txBody>
      </p:sp>
    </p:spTree>
    <p:extLst>
      <p:ext uri="{BB962C8B-B14F-4D97-AF65-F5344CB8AC3E}">
        <p14:creationId xmlns:p14="http://schemas.microsoft.com/office/powerpoint/2010/main" val="28690054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i="1" u="sng" dirty="0" smtClean="0">
                <a:solidFill>
                  <a:srgbClr val="FF0000"/>
                </a:solidFill>
              </a:rPr>
              <a:t>Prophecy Arise, pt. 5</a:t>
            </a:r>
            <a:endParaRPr lang="en-US" b="1" i="1" u="sng" dirty="0">
              <a:solidFill>
                <a:srgbClr val="FF0000"/>
              </a:solidFill>
            </a:endParaRPr>
          </a:p>
        </p:txBody>
      </p:sp>
      <p:sp>
        <p:nvSpPr>
          <p:cNvPr id="3" name="Subtitle 2"/>
          <p:cNvSpPr>
            <a:spLocks noGrp="1"/>
          </p:cNvSpPr>
          <p:nvPr>
            <p:ph type="subTitle" idx="1"/>
          </p:nvPr>
        </p:nvSpPr>
        <p:spPr/>
        <p:txBody>
          <a:bodyPr>
            <a:normAutofit/>
          </a:bodyPr>
          <a:lstStyle/>
          <a:p>
            <a:r>
              <a:rPr lang="en-US" sz="4400" b="1" i="1" u="sng" dirty="0" smtClean="0">
                <a:solidFill>
                  <a:srgbClr val="0070C0"/>
                </a:solidFill>
              </a:rPr>
              <a:t>Indiana, Arizona, and Sunday Law!</a:t>
            </a:r>
            <a:endParaRPr lang="en-US" sz="4400" b="1" i="1" u="sng" dirty="0">
              <a:solidFill>
                <a:srgbClr val="0070C0"/>
              </a:solidFill>
            </a:endParaRPr>
          </a:p>
        </p:txBody>
      </p:sp>
    </p:spTree>
    <p:extLst>
      <p:ext uri="{BB962C8B-B14F-4D97-AF65-F5344CB8AC3E}">
        <p14:creationId xmlns:p14="http://schemas.microsoft.com/office/powerpoint/2010/main" val="5486075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85800"/>
          </a:xfrm>
        </p:spPr>
        <p:txBody>
          <a:bodyPr>
            <a:normAutofit fontScale="90000"/>
          </a:bodyPr>
          <a:lstStyle/>
          <a:p>
            <a:r>
              <a:rPr lang="en-US" b="1" i="1" u="sng" dirty="0" smtClean="0">
                <a:solidFill>
                  <a:srgbClr val="FF0000"/>
                </a:solidFill>
              </a:rPr>
              <a:t>Old Stuff!</a:t>
            </a:r>
            <a:endParaRPr lang="en-US" b="1" i="1" u="sng" dirty="0">
              <a:solidFill>
                <a:srgbClr val="FF0000"/>
              </a:solidFill>
            </a:endParaRPr>
          </a:p>
        </p:txBody>
      </p:sp>
      <p:sp>
        <p:nvSpPr>
          <p:cNvPr id="3" name="Content Placeholder 2"/>
          <p:cNvSpPr>
            <a:spLocks noGrp="1"/>
          </p:cNvSpPr>
          <p:nvPr>
            <p:ph idx="1"/>
          </p:nvPr>
        </p:nvSpPr>
        <p:spPr>
          <a:xfrm>
            <a:off x="25400" y="609600"/>
            <a:ext cx="9144000" cy="6248400"/>
          </a:xfrm>
        </p:spPr>
        <p:txBody>
          <a:bodyPr>
            <a:normAutofit fontScale="70000" lnSpcReduction="20000"/>
          </a:bodyPr>
          <a:lstStyle/>
          <a:p>
            <a:r>
              <a:rPr lang="en-US" dirty="0" smtClean="0"/>
              <a:t>“Here </a:t>
            </a:r>
            <a:r>
              <a:rPr lang="en-US" dirty="0"/>
              <a:t>is the back story: In Employment Division v. Smith (1990), two American Indians who worked as private drug rehab counselors ingested peyote as part of religious ceremonies conducted by the Native American Church, and they were subsequently fired. The U.S. Supreme Court upheld the firing, with Justice Antonin Scalia saying that using a religious exemption in conflict of a valid law “would open the prospect of constitutionally required exemptions from civic obligations of almost every conceivable kind</a:t>
            </a:r>
            <a:r>
              <a:rPr lang="en-US" dirty="0" smtClean="0"/>
              <a:t>.” A </a:t>
            </a:r>
            <a:r>
              <a:rPr lang="en-US" dirty="0"/>
              <a:t>near unanimous Congress passed RFRA in 1993 and President Bill Clinton signed the law. RFRA said that “governments should not substantially burden religious exercise without compelling justification” and “the compelling interest test as set forth in prior Federal court rulings is a workable test for striking sensible balances between religious liberty and competing prior governmental interests</a:t>
            </a:r>
            <a:r>
              <a:rPr lang="en-US" dirty="0" smtClean="0"/>
              <a:t>.” </a:t>
            </a:r>
          </a:p>
          <a:p>
            <a:r>
              <a:rPr lang="en-US" dirty="0"/>
              <a:t> </a:t>
            </a:r>
            <a:r>
              <a:rPr lang="en-US" dirty="0" smtClean="0"/>
              <a:t> </a:t>
            </a:r>
            <a:r>
              <a:rPr lang="en-US" dirty="0"/>
              <a:t>Scalia declared</a:t>
            </a:r>
            <a:r>
              <a:rPr lang="en-US" dirty="0" smtClean="0"/>
              <a:t>, </a:t>
            </a:r>
            <a:r>
              <a:rPr lang="en-US" dirty="0"/>
              <a:t>"we cannot afford the luxury" of striking down laws just because they limit someone's religious </a:t>
            </a:r>
            <a:r>
              <a:rPr lang="en-US" dirty="0" smtClean="0"/>
              <a:t>practices. Although </a:t>
            </a:r>
            <a:r>
              <a:rPr lang="en-US" dirty="0"/>
              <a:t>Justice Harry A. Blackmun dissented by saying the majority opinion changed religious liberty from "an essential element" to a "luxury," Scalia asserted that the justices "have never held that an individual's religious beliefs excuse him from compliance with an otherwise valid law prohibiting the conduct that the state is free to regulate."</a:t>
            </a:r>
          </a:p>
        </p:txBody>
      </p:sp>
    </p:spTree>
    <p:extLst>
      <p:ext uri="{BB962C8B-B14F-4D97-AF65-F5344CB8AC3E}">
        <p14:creationId xmlns:p14="http://schemas.microsoft.com/office/powerpoint/2010/main" val="263804327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lstStyle/>
          <a:p>
            <a:r>
              <a:rPr lang="en-US" b="1" i="1" u="sng" dirty="0" smtClean="0">
                <a:solidFill>
                  <a:srgbClr val="00B0F0"/>
                </a:solidFill>
              </a:rPr>
              <a:t>Catholic Scalia</a:t>
            </a:r>
            <a:endParaRPr lang="en-US" b="1" i="1" u="sng" dirty="0">
              <a:solidFill>
                <a:srgbClr val="00B0F0"/>
              </a:solidFill>
            </a:endParaRPr>
          </a:p>
        </p:txBody>
      </p:sp>
      <p:sp>
        <p:nvSpPr>
          <p:cNvPr id="3" name="Content Placeholder 2"/>
          <p:cNvSpPr>
            <a:spLocks noGrp="1"/>
          </p:cNvSpPr>
          <p:nvPr>
            <p:ph sz="half" idx="1"/>
          </p:nvPr>
        </p:nvSpPr>
        <p:spPr>
          <a:xfrm>
            <a:off x="0" y="685800"/>
            <a:ext cx="4495800" cy="6172199"/>
          </a:xfrm>
        </p:spPr>
        <p:txBody>
          <a:bodyPr/>
          <a:lstStyle/>
          <a:p>
            <a:r>
              <a:rPr lang="en-US" dirty="0" smtClean="0"/>
              <a:t>Scalia, since the Smith case in 1990, has claimed that first amendment rights, the religious freedom clause, is a luxury and is only a guarantee when it serves the interests of the government!  It was on this decision that Indiana has come along 25 years later and taken away gay rights under that previous decision!</a:t>
            </a:r>
            <a:endParaRPr lang="en-US" dirty="0"/>
          </a:p>
        </p:txBody>
      </p:sp>
      <p:sp>
        <p:nvSpPr>
          <p:cNvPr id="4" name="Content Placeholder 3"/>
          <p:cNvSpPr>
            <a:spLocks noGrp="1"/>
          </p:cNvSpPr>
          <p:nvPr>
            <p:ph sz="half" idx="2"/>
          </p:nvPr>
        </p:nvSpPr>
        <p:spPr/>
        <p:txBody>
          <a:bodyPr/>
          <a:lstStyle/>
          <a:p>
            <a:endParaRPr lang="en-US" dirty="0"/>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95800" y="685800"/>
            <a:ext cx="4648200" cy="617219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60185331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a:lstStyle/>
          <a:p>
            <a:r>
              <a:rPr lang="en-US" b="1" i="1" u="sng" dirty="0" smtClean="0">
                <a:solidFill>
                  <a:srgbClr val="C00000"/>
                </a:solidFill>
              </a:rPr>
              <a:t>First Amendment Slain!</a:t>
            </a:r>
            <a:endParaRPr lang="en-US" b="1" i="1" u="sng" dirty="0">
              <a:solidFill>
                <a:srgbClr val="C00000"/>
              </a:solidFill>
            </a:endParaRPr>
          </a:p>
        </p:txBody>
      </p:sp>
      <p:sp>
        <p:nvSpPr>
          <p:cNvPr id="3" name="Content Placeholder 2"/>
          <p:cNvSpPr>
            <a:spLocks noGrp="1"/>
          </p:cNvSpPr>
          <p:nvPr>
            <p:ph idx="1"/>
          </p:nvPr>
        </p:nvSpPr>
        <p:spPr>
          <a:xfrm>
            <a:off x="0" y="762000"/>
            <a:ext cx="9144000" cy="6096000"/>
          </a:xfrm>
        </p:spPr>
        <p:txBody>
          <a:bodyPr>
            <a:normAutofit fontScale="92500"/>
          </a:bodyPr>
          <a:lstStyle/>
          <a:p>
            <a:r>
              <a:rPr lang="en-US" dirty="0" smtClean="0"/>
              <a:t>“ </a:t>
            </a:r>
            <a:r>
              <a:rPr lang="en-US" dirty="0"/>
              <a:t>Later in the opinion, Scalia admitted that the ruling will </a:t>
            </a:r>
            <a:r>
              <a:rPr lang="en-US" dirty="0" smtClean="0"/>
              <a:t>force minority    religious  </a:t>
            </a:r>
            <a:r>
              <a:rPr lang="en-US" dirty="0"/>
              <a:t>groups to  seek  relief from  oppressive  laws </a:t>
            </a:r>
            <a:r>
              <a:rPr lang="en-US" dirty="0" smtClean="0"/>
              <a:t>by  </a:t>
            </a:r>
            <a:r>
              <a:rPr lang="en-US" dirty="0"/>
              <a:t>lobbying elected officials, and some may fail in their efforts. But </a:t>
            </a:r>
            <a:r>
              <a:rPr lang="en-US" dirty="0" smtClean="0"/>
              <a:t>he excused </a:t>
            </a:r>
            <a:r>
              <a:rPr lang="en-US" dirty="0"/>
              <a:t>this as unavoidable. "It may fairly be said," observed Scalia</a:t>
            </a:r>
            <a:r>
              <a:rPr lang="en-US" dirty="0" smtClean="0"/>
              <a:t>, "</a:t>
            </a:r>
            <a:r>
              <a:rPr lang="en-US" dirty="0"/>
              <a:t>that leaving accommodation to  the political process will place  at </a:t>
            </a:r>
            <a:r>
              <a:rPr lang="en-US" dirty="0" smtClean="0"/>
              <a:t>a relative </a:t>
            </a:r>
            <a:r>
              <a:rPr lang="en-US" dirty="0"/>
              <a:t>disadvantage  those religious  practices that are  not </a:t>
            </a:r>
            <a:r>
              <a:rPr lang="en-US" dirty="0" smtClean="0"/>
              <a:t>widely </a:t>
            </a:r>
            <a:r>
              <a:rPr lang="en-US" dirty="0"/>
              <a:t>engaged in; but that  unavoidable consequence of </a:t>
            </a:r>
            <a:r>
              <a:rPr lang="en-US" dirty="0" smtClean="0"/>
              <a:t>democratic government </a:t>
            </a:r>
            <a:r>
              <a:rPr lang="en-US" dirty="0"/>
              <a:t>must be preferred to a  system in which each conscience is  a law </a:t>
            </a:r>
            <a:r>
              <a:rPr lang="en-US" dirty="0" smtClean="0"/>
              <a:t>unto </a:t>
            </a:r>
            <a:r>
              <a:rPr lang="en-US" dirty="0"/>
              <a:t>itself  or in  which judges  weigh the  social importance of  all </a:t>
            </a:r>
            <a:r>
              <a:rPr lang="en-US" dirty="0" smtClean="0"/>
              <a:t>laws against </a:t>
            </a:r>
            <a:r>
              <a:rPr lang="en-US" dirty="0"/>
              <a:t>the centrality of all religious beliefs."</a:t>
            </a:r>
          </a:p>
        </p:txBody>
      </p:sp>
    </p:spTree>
    <p:extLst>
      <p:ext uri="{BB962C8B-B14F-4D97-AF65-F5344CB8AC3E}">
        <p14:creationId xmlns:p14="http://schemas.microsoft.com/office/powerpoint/2010/main" val="38585282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normAutofit/>
          </a:bodyPr>
          <a:lstStyle/>
          <a:p>
            <a:r>
              <a:rPr lang="en-US" i="1" u="sng" dirty="0" smtClean="0">
                <a:solidFill>
                  <a:srgbClr val="FF0000"/>
                </a:solidFill>
              </a:rPr>
              <a:t>Speaking Like a Dragon!</a:t>
            </a:r>
            <a:endParaRPr lang="en-US" i="1" u="sng" dirty="0">
              <a:solidFill>
                <a:srgbClr val="FF0000"/>
              </a:solidFill>
            </a:endParaRPr>
          </a:p>
        </p:txBody>
      </p:sp>
      <p:sp>
        <p:nvSpPr>
          <p:cNvPr id="3" name="Content Placeholder 2"/>
          <p:cNvSpPr>
            <a:spLocks noGrp="1"/>
          </p:cNvSpPr>
          <p:nvPr>
            <p:ph idx="1"/>
          </p:nvPr>
        </p:nvSpPr>
        <p:spPr>
          <a:xfrm>
            <a:off x="0" y="1066800"/>
            <a:ext cx="9144000" cy="5791200"/>
          </a:xfrm>
        </p:spPr>
        <p:txBody>
          <a:bodyPr>
            <a:normAutofit/>
          </a:bodyPr>
          <a:lstStyle/>
          <a:p>
            <a:r>
              <a:rPr lang="en-US" dirty="0"/>
              <a:t>Smith relegated our national commitment to the free </a:t>
            </a:r>
            <a:r>
              <a:rPr lang="en-US" dirty="0" smtClean="0"/>
              <a:t>exercise of </a:t>
            </a:r>
            <a:r>
              <a:rPr lang="en-US" dirty="0"/>
              <a:t>religion to the sub-basement of constitutional </a:t>
            </a:r>
            <a:r>
              <a:rPr lang="en-US" dirty="0" smtClean="0"/>
              <a:t>values. Indeed</a:t>
            </a:r>
            <a:r>
              <a:rPr lang="en-US" dirty="0"/>
              <a:t>, the majority declared that treating the free exercise </a:t>
            </a:r>
            <a:r>
              <a:rPr lang="en-US" dirty="0" smtClean="0"/>
              <a:t>of religion </a:t>
            </a:r>
            <a:r>
              <a:rPr lang="en-US" dirty="0"/>
              <a:t>as a fundamental constitutional freedom gave it too </a:t>
            </a:r>
            <a:r>
              <a:rPr lang="en-US" dirty="0" smtClean="0"/>
              <a:t>high a </a:t>
            </a:r>
            <a:r>
              <a:rPr lang="en-US" dirty="0"/>
              <a:t>standard of legal protection; the free exercise of religion </a:t>
            </a:r>
            <a:r>
              <a:rPr lang="en-US" dirty="0" smtClean="0"/>
              <a:t>was a </a:t>
            </a:r>
            <a:r>
              <a:rPr lang="en-US" dirty="0"/>
              <a:t>"luxury</a:t>
            </a:r>
            <a:r>
              <a:rPr lang="en-US" dirty="0" smtClean="0"/>
              <a:t>" </a:t>
            </a:r>
            <a:r>
              <a:rPr lang="en-US" dirty="0"/>
              <a:t>our nation could no longer afford</a:t>
            </a:r>
            <a:r>
              <a:rPr lang="en-US" dirty="0" smtClean="0"/>
              <a:t>.”  Scalia’s comments declared that religious freedom is a luxury and not an inherent right under the Constitution!</a:t>
            </a:r>
            <a:endParaRPr lang="en-US" dirty="0"/>
          </a:p>
        </p:txBody>
      </p:sp>
    </p:spTree>
    <p:extLst>
      <p:ext uri="{BB962C8B-B14F-4D97-AF65-F5344CB8AC3E}">
        <p14:creationId xmlns:p14="http://schemas.microsoft.com/office/powerpoint/2010/main" val="33596574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lstStyle/>
          <a:p>
            <a:r>
              <a:rPr lang="en-US" b="1" i="1" u="sng" dirty="0" smtClean="0">
                <a:solidFill>
                  <a:srgbClr val="C00000"/>
                </a:solidFill>
              </a:rPr>
              <a:t>Foretold 2000 years ago!</a:t>
            </a:r>
            <a:endParaRPr lang="en-US" b="1" i="1" u="sng" dirty="0">
              <a:solidFill>
                <a:srgbClr val="C00000"/>
              </a:solidFill>
            </a:endParaRPr>
          </a:p>
        </p:txBody>
      </p:sp>
      <p:sp>
        <p:nvSpPr>
          <p:cNvPr id="3" name="Content Placeholder 2"/>
          <p:cNvSpPr>
            <a:spLocks noGrp="1"/>
          </p:cNvSpPr>
          <p:nvPr>
            <p:ph sz="half" idx="1"/>
          </p:nvPr>
        </p:nvSpPr>
        <p:spPr/>
        <p:txBody>
          <a:bodyPr>
            <a:normAutofit fontScale="85000" lnSpcReduction="20000"/>
          </a:bodyPr>
          <a:lstStyle/>
          <a:p>
            <a:endParaRPr lang="en-US" dirty="0"/>
          </a:p>
        </p:txBody>
      </p:sp>
      <p:sp>
        <p:nvSpPr>
          <p:cNvPr id="4" name="Content Placeholder 3"/>
          <p:cNvSpPr>
            <a:spLocks noGrp="1"/>
          </p:cNvSpPr>
          <p:nvPr>
            <p:ph sz="half" idx="2"/>
          </p:nvPr>
        </p:nvSpPr>
        <p:spPr>
          <a:xfrm>
            <a:off x="4648200" y="685800"/>
            <a:ext cx="4495800" cy="6172200"/>
          </a:xfrm>
        </p:spPr>
        <p:txBody>
          <a:bodyPr>
            <a:normAutofit fontScale="85000" lnSpcReduction="20000"/>
          </a:bodyPr>
          <a:lstStyle/>
          <a:p>
            <a:r>
              <a:rPr lang="en-US" dirty="0"/>
              <a:t> And he exerciseth all the power of the first beast before him, and causeth the earth and them which dwell therein to worship the first beast, whose deadly wound was healed</a:t>
            </a:r>
            <a:r>
              <a:rPr lang="en-US" dirty="0" smtClean="0"/>
              <a:t>.  </a:t>
            </a:r>
            <a:r>
              <a:rPr lang="en-US" dirty="0"/>
              <a:t>And he doeth great wonders, so that he maketh fire come down from heaven on the earth in the sight of men</a:t>
            </a:r>
            <a:r>
              <a:rPr lang="en-US" dirty="0" smtClean="0"/>
              <a:t>,  </a:t>
            </a:r>
            <a:r>
              <a:rPr lang="en-US" dirty="0"/>
              <a:t>And deceiveth them that dwell on the earth by the means of those miracles which he had power to do in the sight of the beast; saying to them that dwell on the earth, that they should make an image to the beast, which had the wound by a sword, and did live</a:t>
            </a:r>
            <a:r>
              <a:rPr lang="en-US" dirty="0" smtClean="0"/>
              <a:t>.”  Rev. 13: 12-14</a:t>
            </a:r>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762000"/>
            <a:ext cx="4571999" cy="6096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204526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lstStyle/>
          <a:p>
            <a:r>
              <a:rPr lang="en-US" u="sng" dirty="0" smtClean="0">
                <a:solidFill>
                  <a:srgbClr val="00B0F0"/>
                </a:solidFill>
              </a:rPr>
              <a:t>The War Continues Until…</a:t>
            </a:r>
            <a:endParaRPr lang="en-US" u="sng" dirty="0">
              <a:solidFill>
                <a:srgbClr val="00B0F0"/>
              </a:solidFill>
            </a:endParaRPr>
          </a:p>
        </p:txBody>
      </p:sp>
      <p:sp>
        <p:nvSpPr>
          <p:cNvPr id="3" name="Content Placeholder 2"/>
          <p:cNvSpPr>
            <a:spLocks noGrp="1"/>
          </p:cNvSpPr>
          <p:nvPr>
            <p:ph idx="1"/>
          </p:nvPr>
        </p:nvSpPr>
        <p:spPr>
          <a:xfrm>
            <a:off x="0" y="685800"/>
            <a:ext cx="9144000" cy="6172200"/>
          </a:xfrm>
        </p:spPr>
        <p:txBody>
          <a:bodyPr>
            <a:noAutofit/>
          </a:bodyPr>
          <a:lstStyle/>
          <a:p>
            <a:r>
              <a:rPr lang="en-US" sz="2400" dirty="0"/>
              <a:t> </a:t>
            </a:r>
            <a:r>
              <a:rPr lang="en-US" sz="2400" dirty="0" smtClean="0"/>
              <a:t>“God </a:t>
            </a:r>
            <a:r>
              <a:rPr lang="en-US" sz="2400" dirty="0"/>
              <a:t>never forces the will or the conscience; but Satan's constant resort--to gain control of those whom he cannot otherwise seduce--is compulsion by </a:t>
            </a:r>
            <a:r>
              <a:rPr lang="en-US" sz="2400" dirty="0" smtClean="0"/>
              <a:t>cruelty…Those </a:t>
            </a:r>
            <a:r>
              <a:rPr lang="en-US" sz="2400" dirty="0"/>
              <a:t>who honor the Bible Sabbath will be denounced as enemies of law and order, as breaking down the moral restraints of society, causing anarchy and corruption, and calling down the judgments of God upon the earth. Their conscientious scruples will be pronounced obstinacy, stubbornness, and contempt of authority. They will be accused of disaffection toward the government. Ministers who deny the obligation of the divine law will present from the pulpit the duty of yielding obedience to the civil authorities as ordained of God. In legislative halls and courts of justice, commandment keepers will be misrepresented and condemned. A false coloring will be given to their words; the worst construction will be put upon their </a:t>
            </a:r>
            <a:r>
              <a:rPr lang="en-US" sz="2400" dirty="0" smtClean="0"/>
              <a:t>motives. As </a:t>
            </a:r>
            <a:r>
              <a:rPr lang="en-US" sz="2400" dirty="0"/>
              <a:t>the Protestant churches reject the clear, Scriptural arguments in defense of God's law, they will long to silence those whose faith they cannot overthrow by the Bible</a:t>
            </a:r>
            <a:r>
              <a:rPr lang="en-US" sz="2400" dirty="0" smtClean="0"/>
              <a:t>.”  GC, pgs. 591, 592</a:t>
            </a:r>
            <a:endParaRPr lang="en-US" sz="2400" dirty="0"/>
          </a:p>
        </p:txBody>
      </p:sp>
    </p:spTree>
    <p:extLst>
      <p:ext uri="{BB962C8B-B14F-4D97-AF65-F5344CB8AC3E}">
        <p14:creationId xmlns:p14="http://schemas.microsoft.com/office/powerpoint/2010/main" val="337369066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normAutofit/>
          </a:bodyPr>
          <a:lstStyle/>
          <a:p>
            <a:r>
              <a:rPr lang="en-US" b="1" i="1" u="sng" dirty="0" smtClean="0">
                <a:solidFill>
                  <a:srgbClr val="FF0000"/>
                </a:solidFill>
                <a:latin typeface="Arial Narrow" pitchFamily="34" charset="0"/>
              </a:rPr>
              <a:t>Arizona-2</a:t>
            </a:r>
            <a:r>
              <a:rPr lang="en-US" b="1" i="1" u="sng" baseline="30000" dirty="0" smtClean="0">
                <a:solidFill>
                  <a:srgbClr val="FF0000"/>
                </a:solidFill>
                <a:latin typeface="Arial Narrow" pitchFamily="34" charset="0"/>
              </a:rPr>
              <a:t>nd</a:t>
            </a:r>
            <a:r>
              <a:rPr lang="en-US" b="1" i="1" u="sng" dirty="0" smtClean="0">
                <a:solidFill>
                  <a:srgbClr val="FF0000"/>
                </a:solidFill>
                <a:latin typeface="Arial Narrow" pitchFamily="34" charset="0"/>
              </a:rPr>
              <a:t> Prong of Satan’s Attack!</a:t>
            </a:r>
            <a:endParaRPr lang="en-US" b="1" i="1" u="sng" dirty="0">
              <a:solidFill>
                <a:srgbClr val="FF0000"/>
              </a:solidFill>
              <a:latin typeface="Arial Narrow" pitchFamily="34" charset="0"/>
            </a:endParaRPr>
          </a:p>
        </p:txBody>
      </p:sp>
      <p:sp>
        <p:nvSpPr>
          <p:cNvPr id="3" name="Content Placeholder 2"/>
          <p:cNvSpPr>
            <a:spLocks noGrp="1"/>
          </p:cNvSpPr>
          <p:nvPr>
            <p:ph sz="half" idx="1"/>
          </p:nvPr>
        </p:nvSpPr>
        <p:spPr>
          <a:xfrm>
            <a:off x="0" y="762000"/>
            <a:ext cx="4648200" cy="6095999"/>
          </a:xfrm>
        </p:spPr>
        <p:txBody>
          <a:bodyPr>
            <a:normAutofit/>
          </a:bodyPr>
          <a:lstStyle/>
          <a:p>
            <a:r>
              <a:rPr lang="en-US" dirty="0" smtClean="0"/>
              <a:t>The first assault came from Indiana and has since spread across America.  20 other states, plus 9 more, are looking to do the same thing.  The other attack came in much more quietly.  It came when Arizona lawmakers were talking about gun control.  It came from a Mormon.  It came from a lady.</a:t>
            </a:r>
            <a:endParaRPr lang="en-US" dirty="0"/>
          </a:p>
        </p:txBody>
      </p:sp>
      <p:sp>
        <p:nvSpPr>
          <p:cNvPr id="4" name="Content Placeholder 3"/>
          <p:cNvSpPr>
            <a:spLocks noGrp="1"/>
          </p:cNvSpPr>
          <p:nvPr>
            <p:ph sz="half" idx="2"/>
          </p:nvPr>
        </p:nvSpPr>
        <p:spPr/>
        <p:txBody>
          <a:bodyPr>
            <a:normAutofit/>
          </a:bodyPr>
          <a:lstStyle/>
          <a:p>
            <a:endParaRPr lang="en-US"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48200" y="762000"/>
            <a:ext cx="4495800" cy="609599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2585185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4648199" cy="838200"/>
          </a:xfrm>
        </p:spPr>
        <p:txBody>
          <a:bodyPr>
            <a:normAutofit/>
          </a:bodyPr>
          <a:lstStyle/>
          <a:p>
            <a:r>
              <a:rPr lang="en-US" b="1" i="1" u="sng" dirty="0" smtClean="0">
                <a:solidFill>
                  <a:srgbClr val="00B050"/>
                </a:solidFill>
              </a:rPr>
              <a:t>A Spade is a Spade</a:t>
            </a:r>
            <a:endParaRPr lang="en-US" b="1" i="1" u="sng" dirty="0">
              <a:solidFill>
                <a:srgbClr val="00B050"/>
              </a:solidFill>
            </a:endParaRPr>
          </a:p>
        </p:txBody>
      </p:sp>
      <p:sp>
        <p:nvSpPr>
          <p:cNvPr id="3" name="Content Placeholder 2"/>
          <p:cNvSpPr>
            <a:spLocks noGrp="1"/>
          </p:cNvSpPr>
          <p:nvPr>
            <p:ph sz="half" idx="1"/>
          </p:nvPr>
        </p:nvSpPr>
        <p:spPr/>
        <p:txBody>
          <a:bodyPr>
            <a:normAutofit fontScale="70000" lnSpcReduction="20000"/>
          </a:bodyPr>
          <a:lstStyle/>
          <a:p>
            <a:endParaRPr lang="en-US" dirty="0"/>
          </a:p>
        </p:txBody>
      </p:sp>
      <p:sp>
        <p:nvSpPr>
          <p:cNvPr id="4" name="Content Placeholder 3"/>
          <p:cNvSpPr>
            <a:spLocks noGrp="1"/>
          </p:cNvSpPr>
          <p:nvPr>
            <p:ph sz="half" idx="2"/>
          </p:nvPr>
        </p:nvSpPr>
        <p:spPr>
          <a:xfrm>
            <a:off x="4648200" y="0"/>
            <a:ext cx="4495800" cy="6858000"/>
          </a:xfrm>
        </p:spPr>
        <p:txBody>
          <a:bodyPr>
            <a:noAutofit/>
          </a:bodyPr>
          <a:lstStyle/>
          <a:p>
            <a:r>
              <a:rPr lang="en-US" sz="2000" dirty="0" smtClean="0"/>
              <a:t>“Arizonans </a:t>
            </a:r>
            <a:r>
              <a:rPr lang="en-US" sz="2000" dirty="0"/>
              <a:t>should put on their Sunday best and head to church -- at least if Arizona Sen. Sylvia Allen has her way. Church attendance should be mandatory, the senator said during a debate about permitting concealed guns in public </a:t>
            </a:r>
            <a:r>
              <a:rPr lang="en-US" sz="2000" dirty="0" smtClean="0"/>
              <a:t>buildings. "I </a:t>
            </a:r>
            <a:r>
              <a:rPr lang="en-US" sz="2000" dirty="0"/>
              <a:t>believe what's happening to our country is that there's a moral erosion of the soul of America," she said. "It's the soul that is corrupt. How we get back to a moral rebirth I don't know. Since we are slowly eroding religion at every opportunity we have. Probably we should be debating a bill requiring every American to attend a church of their choice on Sunday to see if we can get back to having a moral rebirth</a:t>
            </a:r>
            <a:r>
              <a:rPr lang="en-US" sz="2000" dirty="0" smtClean="0"/>
              <a:t>.“  Int. Business Times, 4-8-2015</a:t>
            </a:r>
            <a:endParaRPr lang="en-US" sz="2000" dirty="0"/>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85800"/>
            <a:ext cx="4648199" cy="617220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24615814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u="sng" dirty="0" smtClean="0">
                <a:solidFill>
                  <a:srgbClr val="00B050"/>
                </a:solidFill>
              </a:rPr>
              <a:t>Sylvia Allen, Latter Day Saint</a:t>
            </a:r>
            <a:endParaRPr lang="en-US" b="1" i="1" u="sng" dirty="0">
              <a:solidFill>
                <a:srgbClr val="00B050"/>
              </a:solidFill>
            </a:endParaRPr>
          </a:p>
        </p:txBody>
      </p:sp>
      <p:sp>
        <p:nvSpPr>
          <p:cNvPr id="3" name="Content Placeholder 2"/>
          <p:cNvSpPr>
            <a:spLocks noGrp="1"/>
          </p:cNvSpPr>
          <p:nvPr>
            <p:ph idx="1"/>
          </p:nvPr>
        </p:nvSpPr>
        <p:spPr>
          <a:xfrm>
            <a:off x="0" y="1143000"/>
            <a:ext cx="9144000" cy="5715000"/>
          </a:xfrm>
        </p:spPr>
        <p:txBody>
          <a:bodyPr>
            <a:normAutofit fontScale="85000" lnSpcReduction="20000"/>
          </a:bodyPr>
          <a:lstStyle/>
          <a:p>
            <a:r>
              <a:rPr lang="en-US" dirty="0"/>
              <a:t>"I believe what's happening to our country is that there's a moral erosion of the soul of America," she said.</a:t>
            </a:r>
          </a:p>
          <a:p>
            <a:endParaRPr lang="en-US" dirty="0"/>
          </a:p>
          <a:p>
            <a:r>
              <a:rPr lang="en-US" dirty="0"/>
              <a:t>Allen later told the Arizona Capitol Times that she wished things were more like they were in the 1950s.</a:t>
            </a:r>
          </a:p>
          <a:p>
            <a:endParaRPr lang="en-US" dirty="0"/>
          </a:p>
          <a:p>
            <a:r>
              <a:rPr lang="en-US" dirty="0"/>
              <a:t>(Again, I know what you're thinking: Civil rights problems. Women's rights problems. Voting rights problems. Segregated schools.)</a:t>
            </a:r>
          </a:p>
          <a:p>
            <a:endParaRPr lang="en-US" dirty="0"/>
          </a:p>
          <a:p>
            <a:r>
              <a:rPr lang="en-US" dirty="0"/>
              <a:t>Allen told the Times, "People prayed, people went to church. I remember on Sundays the stores were closed. The biggest thing is religion was kicked out of our public places, out of our schools</a:t>
            </a:r>
            <a:r>
              <a:rPr lang="en-US" dirty="0" smtClean="0"/>
              <a:t>.“  The Republic, 3-26-15</a:t>
            </a:r>
            <a:endParaRPr lang="en-US" dirty="0"/>
          </a:p>
        </p:txBody>
      </p:sp>
    </p:spTree>
    <p:extLst>
      <p:ext uri="{BB962C8B-B14F-4D97-AF65-F5344CB8AC3E}">
        <p14:creationId xmlns:p14="http://schemas.microsoft.com/office/powerpoint/2010/main" val="169509003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a:lstStyle/>
          <a:p>
            <a:r>
              <a:rPr lang="en-US" b="1" i="1" u="sng" dirty="0" smtClean="0">
                <a:solidFill>
                  <a:srgbClr val="FF0000"/>
                </a:solidFill>
                <a:latin typeface="Algerian" pitchFamily="82" charset="0"/>
              </a:rPr>
              <a:t>Change of Face Forever!</a:t>
            </a:r>
            <a:endParaRPr lang="en-US" b="1" i="1" u="sng" dirty="0">
              <a:solidFill>
                <a:srgbClr val="FF0000"/>
              </a:solidFill>
              <a:latin typeface="Algerian" pitchFamily="82" charset="0"/>
            </a:endParaRPr>
          </a:p>
        </p:txBody>
      </p:sp>
      <p:sp>
        <p:nvSpPr>
          <p:cNvPr id="3" name="Content Placeholder 2"/>
          <p:cNvSpPr>
            <a:spLocks noGrp="1"/>
          </p:cNvSpPr>
          <p:nvPr>
            <p:ph idx="1"/>
          </p:nvPr>
        </p:nvSpPr>
        <p:spPr>
          <a:xfrm>
            <a:off x="0" y="762000"/>
            <a:ext cx="9144000" cy="6096000"/>
          </a:xfrm>
        </p:spPr>
        <p:txBody>
          <a:bodyPr>
            <a:normAutofit lnSpcReduction="10000"/>
          </a:bodyPr>
          <a:lstStyle/>
          <a:p>
            <a:r>
              <a:rPr lang="en-US" dirty="0" smtClean="0"/>
              <a:t>Americans are mad!  Americans are disgusted with seeing homosexuals flaunting their behavior across the media!  Americans are fighting back with the Religious Freedom Restoration Act.  With this, Americans can tell homosexuals they can’t eat in their restaurant, shop in their stores.  Soon, if Sylvia </a:t>
            </a:r>
            <a:r>
              <a:rPr lang="en-US" smtClean="0"/>
              <a:t>Allen has </a:t>
            </a:r>
            <a:r>
              <a:rPr lang="en-US" dirty="0" smtClean="0"/>
              <a:t>her way, Americans will be telling Americans, “If you do not go to church on Sunday, you can’t buy my food and I will not sell to you.”  John saw it all 2000 years ago.  The </a:t>
            </a:r>
            <a:r>
              <a:rPr lang="en-US" dirty="0"/>
              <a:t>promise remains, </a:t>
            </a:r>
            <a:r>
              <a:rPr lang="en-US" dirty="0" smtClean="0"/>
              <a:t>“ </a:t>
            </a:r>
            <a:r>
              <a:rPr lang="en-US" dirty="0"/>
              <a:t>For I the LORD thy God will hold thy right hand, saying unto thee, Fear not; I will help thee</a:t>
            </a:r>
            <a:r>
              <a:rPr lang="en-US" dirty="0" smtClean="0"/>
              <a:t>.”  Isa. 41:13</a:t>
            </a:r>
            <a:endParaRPr lang="en-US" dirty="0"/>
          </a:p>
        </p:txBody>
      </p:sp>
    </p:spTree>
    <p:extLst>
      <p:ext uri="{BB962C8B-B14F-4D97-AF65-F5344CB8AC3E}">
        <p14:creationId xmlns:p14="http://schemas.microsoft.com/office/powerpoint/2010/main" val="14749778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a:lstStyle/>
          <a:p>
            <a:r>
              <a:rPr lang="en-US" b="1" i="1" u="sng" dirty="0" smtClean="0">
                <a:solidFill>
                  <a:srgbClr val="0070C0"/>
                </a:solidFill>
              </a:rPr>
              <a:t>Ripe Setting</a:t>
            </a:r>
            <a:endParaRPr lang="en-US" b="1" i="1" u="sng" dirty="0">
              <a:solidFill>
                <a:srgbClr val="0070C0"/>
              </a:solidFill>
            </a:endParaRPr>
          </a:p>
        </p:txBody>
      </p:sp>
      <p:sp>
        <p:nvSpPr>
          <p:cNvPr id="3" name="Content Placeholder 2"/>
          <p:cNvSpPr>
            <a:spLocks noGrp="1"/>
          </p:cNvSpPr>
          <p:nvPr>
            <p:ph idx="1"/>
          </p:nvPr>
        </p:nvSpPr>
        <p:spPr>
          <a:xfrm>
            <a:off x="0" y="685800"/>
            <a:ext cx="9144000" cy="6172200"/>
          </a:xfrm>
        </p:spPr>
        <p:txBody>
          <a:bodyPr>
            <a:normAutofit/>
          </a:bodyPr>
          <a:lstStyle/>
          <a:p>
            <a:r>
              <a:rPr lang="en-US" sz="4000" dirty="0" smtClean="0"/>
              <a:t>As America continues its free fall to moral degradation and oblivion, some rather ‘strange’ things are happening.  Strange, because they do not fit the moral collapse, but an obvious backlash that would have to come to combat this filth!  The backlash came from Indiana and Arizona!</a:t>
            </a:r>
            <a:endParaRPr lang="en-US" sz="4000" dirty="0"/>
          </a:p>
        </p:txBody>
      </p:sp>
    </p:spTree>
    <p:extLst>
      <p:ext uri="{BB962C8B-B14F-4D97-AF65-F5344CB8AC3E}">
        <p14:creationId xmlns:p14="http://schemas.microsoft.com/office/powerpoint/2010/main" val="38985118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lstStyle/>
          <a:p>
            <a:r>
              <a:rPr lang="en-US" b="1" i="1" u="sng" dirty="0" smtClean="0">
                <a:solidFill>
                  <a:srgbClr val="0070C0"/>
                </a:solidFill>
              </a:rPr>
              <a:t>Well, well, well!</a:t>
            </a:r>
            <a:endParaRPr lang="en-US" b="1" i="1" u="sng" dirty="0">
              <a:solidFill>
                <a:srgbClr val="0070C0"/>
              </a:solidFill>
            </a:endParaRPr>
          </a:p>
        </p:txBody>
      </p:sp>
      <p:sp>
        <p:nvSpPr>
          <p:cNvPr id="3" name="Content Placeholder 2"/>
          <p:cNvSpPr>
            <a:spLocks noGrp="1"/>
          </p:cNvSpPr>
          <p:nvPr>
            <p:ph idx="1"/>
          </p:nvPr>
        </p:nvSpPr>
        <p:spPr>
          <a:xfrm>
            <a:off x="0" y="685800"/>
            <a:ext cx="9144000" cy="6172200"/>
          </a:xfrm>
        </p:spPr>
        <p:txBody>
          <a:bodyPr>
            <a:normAutofit fontScale="92500" lnSpcReduction="20000"/>
          </a:bodyPr>
          <a:lstStyle/>
          <a:p>
            <a:r>
              <a:rPr lang="en-US" dirty="0" smtClean="0"/>
              <a:t> “The dignitaries of church and state will unite to bribe, persuade, or compel all classes to honor the Sunday. The lack of divine authority will be supplied by oppressive enactments. Political corruption is destroying love of justice and regard for truth; and even in free America, rulers and legislators, in order to secure public favor, will yield to the popular demand for a law enforcing Sunday observance. Liberty of conscience, which has cost so great a sacrifice, will no longer be respected. In the soon-coming conflict we shall see exemplified the prophet's words: "The dragon was wroth with the woman, and went to make war with the remnant of her seed, which keep the commandments of God, and have the testimony of Jesus Christ." Revelation 12:17.”  GC, pg. 592</a:t>
            </a:r>
          </a:p>
          <a:p>
            <a:endParaRPr lang="en-US" dirty="0" smtClean="0"/>
          </a:p>
          <a:p>
            <a:endParaRPr lang="en-US" dirty="0"/>
          </a:p>
        </p:txBody>
      </p:sp>
    </p:spTree>
    <p:extLst>
      <p:ext uri="{BB962C8B-B14F-4D97-AF65-F5344CB8AC3E}">
        <p14:creationId xmlns:p14="http://schemas.microsoft.com/office/powerpoint/2010/main" val="24271307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lstStyle/>
          <a:p>
            <a:r>
              <a:rPr lang="en-US" b="1" u="sng" dirty="0" smtClean="0">
                <a:solidFill>
                  <a:srgbClr val="0070C0"/>
                </a:solidFill>
              </a:rPr>
              <a:t>Indiana Passes a Law</a:t>
            </a:r>
            <a:endParaRPr lang="en-US" b="1" u="sng" dirty="0">
              <a:solidFill>
                <a:srgbClr val="0070C0"/>
              </a:solidFill>
            </a:endParaRPr>
          </a:p>
        </p:txBody>
      </p:sp>
      <p:sp>
        <p:nvSpPr>
          <p:cNvPr id="3" name="Content Placeholder 2"/>
          <p:cNvSpPr>
            <a:spLocks noGrp="1"/>
          </p:cNvSpPr>
          <p:nvPr>
            <p:ph idx="1"/>
          </p:nvPr>
        </p:nvSpPr>
        <p:spPr>
          <a:xfrm>
            <a:off x="0" y="685800"/>
            <a:ext cx="9144000" cy="6172200"/>
          </a:xfrm>
        </p:spPr>
        <p:txBody>
          <a:bodyPr>
            <a:noAutofit/>
          </a:bodyPr>
          <a:lstStyle/>
          <a:p>
            <a:r>
              <a:rPr lang="en-US" sz="2000" smtClean="0"/>
              <a:t>“If </a:t>
            </a:r>
            <a:r>
              <a:rPr lang="en-US" sz="2000" dirty="0" smtClean="0"/>
              <a:t>you’ve been following the controversy over Indiana’s new religious freedom law, you might be confused about what it really says and what it will actually do. Some people describe the law as a “sword” that would allow discrimination against same-sex couples. Others say it’s a “shield” that would give people more freedom to follow the dictates of their faith. Some say the law would give businesses more leeway to pick and choose which customers to serve. Others say it won’t make much difference -- that even with the law in place, virtually all businesses will end up behaving just as they would have before.  Some say the statute represents a significant change in the legal landscape, enacted at the behest of the Republican Party’s most conservative supporters. Others say it is strikingly similar to existing laws, including one that Congress passed with overwhelming bipartisan majorities and that a Democratic president, Bill Clinton, happily signed more than two decades ago…. To be clear, there’s no real mystery about the purpose of the “Religious Freedom Restoration Act,” which Republican Gov. Mike Pence signed last week. The goal is to give business owners a stronger legal defense if they refuse to serve lesbian, gay, bisexual and transgender customers and want to cite their faith as justification for their actions. That is why groups representing religious conservatives support it, standing behind Gov. Mike Pence as he signed the bill last weekend. That is also why groups advocating for LGBT rights, along with a slew of corporations and celebrities, have protested the law’s enactment.”  Huff Post</a:t>
            </a:r>
            <a:endParaRPr lang="en-US" sz="2000" dirty="0"/>
          </a:p>
        </p:txBody>
      </p:sp>
    </p:spTree>
    <p:extLst>
      <p:ext uri="{BB962C8B-B14F-4D97-AF65-F5344CB8AC3E}">
        <p14:creationId xmlns:p14="http://schemas.microsoft.com/office/powerpoint/2010/main" val="8987117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lstStyle/>
          <a:p>
            <a:r>
              <a:rPr lang="en-US" b="1" i="1" u="sng" dirty="0" smtClean="0">
                <a:solidFill>
                  <a:srgbClr val="FF0000"/>
                </a:solidFill>
                <a:latin typeface="Algerian" pitchFamily="82" charset="0"/>
              </a:rPr>
              <a:t>What it Said</a:t>
            </a:r>
            <a:endParaRPr lang="en-US" b="1" i="1" u="sng" dirty="0">
              <a:solidFill>
                <a:srgbClr val="FF0000"/>
              </a:solidFill>
              <a:latin typeface="Algerian" pitchFamily="82" charset="0"/>
            </a:endParaRPr>
          </a:p>
        </p:txBody>
      </p:sp>
      <p:sp>
        <p:nvSpPr>
          <p:cNvPr id="3" name="Content Placeholder 2"/>
          <p:cNvSpPr>
            <a:spLocks noGrp="1"/>
          </p:cNvSpPr>
          <p:nvPr>
            <p:ph sz="half" idx="1"/>
          </p:nvPr>
        </p:nvSpPr>
        <p:spPr>
          <a:xfrm>
            <a:off x="0" y="685800"/>
            <a:ext cx="4572000" cy="6172200"/>
          </a:xfrm>
        </p:spPr>
        <p:txBody>
          <a:bodyPr>
            <a:normAutofit/>
          </a:bodyPr>
          <a:lstStyle/>
          <a:p>
            <a:r>
              <a:rPr lang="en-US" dirty="0" smtClean="0"/>
              <a:t>If you own a business and someone comes in your store and requests something, you can deny them what they want if you feel that their behavior denies something you believe.  If two homosexuals request something, you do not have to give it to them because you do not agree with them.  The Indiana law allows you to do that!</a:t>
            </a:r>
            <a:endParaRPr lang="en-US" dirty="0"/>
          </a:p>
        </p:txBody>
      </p:sp>
      <p:sp>
        <p:nvSpPr>
          <p:cNvPr id="4" name="Content Placeholder 3"/>
          <p:cNvSpPr>
            <a:spLocks noGrp="1"/>
          </p:cNvSpPr>
          <p:nvPr>
            <p:ph sz="half" idx="2"/>
          </p:nvPr>
        </p:nvSpPr>
        <p:spPr/>
        <p:txBody>
          <a:bodyPr>
            <a:normAutofit/>
          </a:bodyPr>
          <a:lstStyle/>
          <a:p>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48200" y="685800"/>
            <a:ext cx="4495800" cy="6172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9930486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85800"/>
          </a:xfrm>
        </p:spPr>
        <p:txBody>
          <a:bodyPr>
            <a:normAutofit fontScale="90000"/>
          </a:bodyPr>
          <a:lstStyle/>
          <a:p>
            <a:r>
              <a:rPr lang="en-US" b="1" i="1" u="sng" dirty="0" smtClean="0">
                <a:solidFill>
                  <a:srgbClr val="FF0000"/>
                </a:solidFill>
                <a:latin typeface="Algerian" pitchFamily="82" charset="0"/>
              </a:rPr>
              <a:t>Change is in the Air!</a:t>
            </a:r>
            <a:endParaRPr lang="en-US" b="1" i="1" u="sng" dirty="0">
              <a:solidFill>
                <a:srgbClr val="FF0000"/>
              </a:solidFill>
              <a:latin typeface="Algerian" pitchFamily="82" charset="0"/>
            </a:endParaRPr>
          </a:p>
        </p:txBody>
      </p:sp>
      <p:sp>
        <p:nvSpPr>
          <p:cNvPr id="3" name="Content Placeholder 2"/>
          <p:cNvSpPr>
            <a:spLocks noGrp="1"/>
          </p:cNvSpPr>
          <p:nvPr>
            <p:ph sz="half" idx="1"/>
          </p:nvPr>
        </p:nvSpPr>
        <p:spPr/>
        <p:txBody>
          <a:bodyPr>
            <a:normAutofit fontScale="92500" lnSpcReduction="20000"/>
          </a:bodyPr>
          <a:lstStyle/>
          <a:p>
            <a:endParaRPr lang="en-US" dirty="0"/>
          </a:p>
        </p:txBody>
      </p:sp>
      <p:sp>
        <p:nvSpPr>
          <p:cNvPr id="4" name="Content Placeholder 3"/>
          <p:cNvSpPr>
            <a:spLocks noGrp="1"/>
          </p:cNvSpPr>
          <p:nvPr>
            <p:ph sz="half" idx="2"/>
          </p:nvPr>
        </p:nvSpPr>
        <p:spPr>
          <a:xfrm>
            <a:off x="4648200" y="609600"/>
            <a:ext cx="4495800" cy="6248400"/>
          </a:xfrm>
        </p:spPr>
        <p:txBody>
          <a:bodyPr>
            <a:normAutofit fontScale="92500" lnSpcReduction="20000"/>
          </a:bodyPr>
          <a:lstStyle/>
          <a:p>
            <a:r>
              <a:rPr lang="en-US" dirty="0" smtClean="0"/>
              <a:t>“But </a:t>
            </a:r>
            <a:r>
              <a:rPr lang="en-US" dirty="0"/>
              <a:t>this historic week made one thing clear: There is a new American coalition for equality emerging. It crosses party lines. It touches all sectors of society — from businesses, to faith leaders, to elected officials. It is fundamentally reshaping our national politics. And no state legislator peddling a two-bit piece of bigoted legislation is going to fly in this country anymore, regardless of who your state voted for in the last presidential election</a:t>
            </a:r>
            <a:r>
              <a:rPr lang="en-US" dirty="0" smtClean="0"/>
              <a:t>.”  USA Today, April 7, 2015</a:t>
            </a:r>
            <a:endParaRPr lang="en-US"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 y="685800"/>
            <a:ext cx="4876799" cy="594359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33206863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a:lstStyle/>
          <a:p>
            <a:r>
              <a:rPr lang="en-US" b="1" i="1" u="sng" dirty="0" smtClean="0">
                <a:solidFill>
                  <a:srgbClr val="0070C0"/>
                </a:solidFill>
                <a:latin typeface="Algerian" pitchFamily="82" charset="0"/>
              </a:rPr>
              <a:t>Do You Smell a Rat?</a:t>
            </a:r>
            <a:endParaRPr lang="en-US" b="1" i="1" u="sng" dirty="0">
              <a:solidFill>
                <a:srgbClr val="0070C0"/>
              </a:solidFill>
              <a:latin typeface="Algerian" pitchFamily="82" charset="0"/>
            </a:endParaRPr>
          </a:p>
        </p:txBody>
      </p:sp>
      <p:sp>
        <p:nvSpPr>
          <p:cNvPr id="3" name="Content Placeholder 2"/>
          <p:cNvSpPr>
            <a:spLocks noGrp="1"/>
          </p:cNvSpPr>
          <p:nvPr>
            <p:ph sz="half" idx="1"/>
          </p:nvPr>
        </p:nvSpPr>
        <p:spPr>
          <a:xfrm>
            <a:off x="0" y="762000"/>
            <a:ext cx="4572000" cy="6096000"/>
          </a:xfrm>
        </p:spPr>
        <p:txBody>
          <a:bodyPr>
            <a:normAutofit fontScale="92500" lnSpcReduction="10000"/>
          </a:bodyPr>
          <a:lstStyle/>
          <a:p>
            <a:pPr marL="0" indent="0">
              <a:buNone/>
            </a:pPr>
            <a:r>
              <a:rPr lang="en-US" dirty="0" smtClean="0"/>
              <a:t>  “And </a:t>
            </a:r>
            <a:r>
              <a:rPr lang="en-US" dirty="0"/>
              <a:t>he had power to give life unto the image of the beast, that the image of the beast should both speak, and cause that as many as would not worship the image of the beast should be </a:t>
            </a:r>
            <a:r>
              <a:rPr lang="en-US" dirty="0" smtClean="0"/>
              <a:t>killed. And </a:t>
            </a:r>
            <a:r>
              <a:rPr lang="en-US" dirty="0"/>
              <a:t>he causeth all, both small and great, rich and poor, free and bond, to receive a mark in their right hand, or in their foreheads</a:t>
            </a:r>
            <a:r>
              <a:rPr lang="en-US" dirty="0" smtClean="0"/>
              <a:t>: </a:t>
            </a:r>
            <a:r>
              <a:rPr lang="en-US" dirty="0"/>
              <a:t>And that no man might buy or sell, save he that had the mark, or the name of the beast, or the number of his name</a:t>
            </a:r>
            <a:r>
              <a:rPr lang="en-US" dirty="0" smtClean="0"/>
              <a:t>.”  Rev. 13:15-17   </a:t>
            </a:r>
            <a:endParaRPr lang="en-US" dirty="0"/>
          </a:p>
        </p:txBody>
      </p:sp>
      <p:sp>
        <p:nvSpPr>
          <p:cNvPr id="4" name="Content Placeholder 3"/>
          <p:cNvSpPr>
            <a:spLocks noGrp="1"/>
          </p:cNvSpPr>
          <p:nvPr>
            <p:ph sz="half" idx="2"/>
          </p:nvPr>
        </p:nvSpPr>
        <p:spPr/>
        <p:txBody>
          <a:bodyPr>
            <a:normAutofit fontScale="92500" lnSpcReduction="10000"/>
          </a:bodyPr>
          <a:lstStyle/>
          <a:p>
            <a:endParaRPr lang="en-US"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48200" y="838200"/>
            <a:ext cx="4495800" cy="601979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716233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a:lstStyle/>
          <a:p>
            <a:r>
              <a:rPr lang="en-US" i="1" u="sng" dirty="0" smtClean="0">
                <a:solidFill>
                  <a:srgbClr val="FF0000"/>
                </a:solidFill>
                <a:latin typeface="Algerian" pitchFamily="82" charset="0"/>
              </a:rPr>
              <a:t>The Pendulum is Swinging!</a:t>
            </a:r>
            <a:endParaRPr lang="en-US" i="1" u="sng" dirty="0">
              <a:solidFill>
                <a:srgbClr val="FF0000"/>
              </a:solidFill>
              <a:latin typeface="Algerian" pitchFamily="82" charset="0"/>
            </a:endParaRPr>
          </a:p>
        </p:txBody>
      </p:sp>
      <p:sp>
        <p:nvSpPr>
          <p:cNvPr id="3" name="Content Placeholder 2"/>
          <p:cNvSpPr>
            <a:spLocks noGrp="1"/>
          </p:cNvSpPr>
          <p:nvPr>
            <p:ph sz="half" idx="1"/>
          </p:nvPr>
        </p:nvSpPr>
        <p:spPr/>
        <p:txBody>
          <a:bodyPr/>
          <a:lstStyle/>
          <a:p>
            <a:endParaRPr lang="en-US" dirty="0"/>
          </a:p>
        </p:txBody>
      </p:sp>
      <p:sp>
        <p:nvSpPr>
          <p:cNvPr id="4" name="Content Placeholder 3"/>
          <p:cNvSpPr>
            <a:spLocks noGrp="1"/>
          </p:cNvSpPr>
          <p:nvPr>
            <p:ph sz="half" idx="2"/>
          </p:nvPr>
        </p:nvSpPr>
        <p:spPr>
          <a:xfrm>
            <a:off x="4648200" y="762000"/>
            <a:ext cx="4495800" cy="6096000"/>
          </a:xfrm>
        </p:spPr>
        <p:txBody>
          <a:bodyPr/>
          <a:lstStyle/>
          <a:p>
            <a:r>
              <a:rPr lang="en-US" dirty="0" smtClean="0"/>
              <a:t>Conservative religious groups; the tea party, the religious right, are watching the most disgusting and extreme immoral act, throwing it in America’s face, and now fighting back.  How far they will fight, only the Bible can tell!</a:t>
            </a:r>
            <a:endParaRPr lang="en-US" dirty="0"/>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762000"/>
            <a:ext cx="4495800" cy="6096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36274138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a:lstStyle/>
          <a:p>
            <a:r>
              <a:rPr lang="en-US" i="1" u="sng" dirty="0" smtClean="0">
                <a:solidFill>
                  <a:srgbClr val="FF0000"/>
                </a:solidFill>
                <a:latin typeface="Algerian" pitchFamily="82" charset="0"/>
              </a:rPr>
              <a:t>It is Coming!  Quickly!</a:t>
            </a:r>
            <a:endParaRPr lang="en-US" i="1" u="sng" dirty="0">
              <a:solidFill>
                <a:srgbClr val="FF0000"/>
              </a:solidFill>
              <a:latin typeface="Algerian" pitchFamily="82" charset="0"/>
            </a:endParaRPr>
          </a:p>
        </p:txBody>
      </p:sp>
      <p:sp>
        <p:nvSpPr>
          <p:cNvPr id="3" name="Content Placeholder 2"/>
          <p:cNvSpPr>
            <a:spLocks noGrp="1"/>
          </p:cNvSpPr>
          <p:nvPr>
            <p:ph idx="1"/>
          </p:nvPr>
        </p:nvSpPr>
        <p:spPr>
          <a:xfrm>
            <a:off x="0" y="762000"/>
            <a:ext cx="9144000" cy="6172200"/>
          </a:xfrm>
        </p:spPr>
        <p:txBody>
          <a:bodyPr>
            <a:normAutofit/>
          </a:bodyPr>
          <a:lstStyle/>
          <a:p>
            <a:r>
              <a:rPr lang="en-US" sz="3600" dirty="0" smtClean="0"/>
              <a:t>“Human enactments, laws manufactured by satanic agencies under a plea of goodness and restriction of evil, will be exalted, while God’s holy commandments are despised and trampled underfoot.  And all who prove their loyalty by obedience to the law of Jehovah must be prepared to be arrested, to be brought before councils that have not for their standard the high and holy law of God.” RH, 12-26-1899</a:t>
            </a:r>
            <a:endParaRPr lang="en-US" sz="3600" dirty="0"/>
          </a:p>
        </p:txBody>
      </p:sp>
    </p:spTree>
    <p:extLst>
      <p:ext uri="{BB962C8B-B14F-4D97-AF65-F5344CB8AC3E}">
        <p14:creationId xmlns:p14="http://schemas.microsoft.com/office/powerpoint/2010/main" val="34436460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152</TotalTime>
  <Words>2232</Words>
  <Application>Microsoft Office PowerPoint</Application>
  <PresentationFormat>On-screen Show (4:3)</PresentationFormat>
  <Paragraphs>45</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Prophecy Arise, pt. 5</vt:lpstr>
      <vt:lpstr>Ripe Setting</vt:lpstr>
      <vt:lpstr>Well, well, well!</vt:lpstr>
      <vt:lpstr>Indiana Passes a Law</vt:lpstr>
      <vt:lpstr>What it Said</vt:lpstr>
      <vt:lpstr>Change is in the Air!</vt:lpstr>
      <vt:lpstr>Do You Smell a Rat?</vt:lpstr>
      <vt:lpstr>The Pendulum is Swinging!</vt:lpstr>
      <vt:lpstr>It is Coming!  Quickly!</vt:lpstr>
      <vt:lpstr>Old Stuff!</vt:lpstr>
      <vt:lpstr>Catholic Scalia</vt:lpstr>
      <vt:lpstr>First Amendment Slain!</vt:lpstr>
      <vt:lpstr>Speaking Like a Dragon!</vt:lpstr>
      <vt:lpstr>Foretold 2000 years ago!</vt:lpstr>
      <vt:lpstr>The War Continues Until…</vt:lpstr>
      <vt:lpstr>Arizona-2nd Prong of Satan’s Attack!</vt:lpstr>
      <vt:lpstr>A Spade is a Spade</vt:lpstr>
      <vt:lpstr>Sylvia Allen, Latter Day Saint</vt:lpstr>
      <vt:lpstr>Change of Face Forever!</vt:lpstr>
    </vt:vector>
  </TitlesOfParts>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Prophecy Arise, pt. 5</dc:title>
  <dc:creator>.</dc:creator>
  <cp:lastModifiedBy>.</cp:lastModifiedBy>
  <cp:revision>15</cp:revision>
  <dcterms:created xsi:type="dcterms:W3CDTF">2015-04-08T15:44:01Z</dcterms:created>
  <dcterms:modified xsi:type="dcterms:W3CDTF">2015-04-09T18:11:50Z</dcterms:modified>
</cp:coreProperties>
</file>