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71" r:id="rId15"/>
    <p:sldId id="272" r:id="rId16"/>
    <p:sldId id="274" r:id="rId17"/>
    <p:sldId id="275" r:id="rId18"/>
    <p:sldId id="270" r:id="rId19"/>
    <p:sldId id="269" r:id="rId20"/>
    <p:sldId id="277" r:id="rId21"/>
    <p:sldId id="273"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8" y="10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0CA1C5-B4AA-40EA-9CD3-16158E5DEEFD}"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91EB7-AE81-45AF-963A-593E181F7ED1}" type="slidenum">
              <a:rPr lang="en-US" smtClean="0"/>
              <a:t>‹#›</a:t>
            </a:fld>
            <a:endParaRPr lang="en-US"/>
          </a:p>
        </p:txBody>
      </p:sp>
    </p:spTree>
    <p:extLst>
      <p:ext uri="{BB962C8B-B14F-4D97-AF65-F5344CB8AC3E}">
        <p14:creationId xmlns:p14="http://schemas.microsoft.com/office/powerpoint/2010/main" val="420816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CA1C5-B4AA-40EA-9CD3-16158E5DEEFD}"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91EB7-AE81-45AF-963A-593E181F7ED1}" type="slidenum">
              <a:rPr lang="en-US" smtClean="0"/>
              <a:t>‹#›</a:t>
            </a:fld>
            <a:endParaRPr lang="en-US"/>
          </a:p>
        </p:txBody>
      </p:sp>
    </p:spTree>
    <p:extLst>
      <p:ext uri="{BB962C8B-B14F-4D97-AF65-F5344CB8AC3E}">
        <p14:creationId xmlns:p14="http://schemas.microsoft.com/office/powerpoint/2010/main" val="30473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CA1C5-B4AA-40EA-9CD3-16158E5DEEFD}"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91EB7-AE81-45AF-963A-593E181F7ED1}" type="slidenum">
              <a:rPr lang="en-US" smtClean="0"/>
              <a:t>‹#›</a:t>
            </a:fld>
            <a:endParaRPr lang="en-US"/>
          </a:p>
        </p:txBody>
      </p:sp>
    </p:spTree>
    <p:extLst>
      <p:ext uri="{BB962C8B-B14F-4D97-AF65-F5344CB8AC3E}">
        <p14:creationId xmlns:p14="http://schemas.microsoft.com/office/powerpoint/2010/main" val="34605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CA1C5-B4AA-40EA-9CD3-16158E5DEEFD}"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91EB7-AE81-45AF-963A-593E181F7ED1}" type="slidenum">
              <a:rPr lang="en-US" smtClean="0"/>
              <a:t>‹#›</a:t>
            </a:fld>
            <a:endParaRPr lang="en-US"/>
          </a:p>
        </p:txBody>
      </p:sp>
    </p:spTree>
    <p:extLst>
      <p:ext uri="{BB962C8B-B14F-4D97-AF65-F5344CB8AC3E}">
        <p14:creationId xmlns:p14="http://schemas.microsoft.com/office/powerpoint/2010/main" val="158298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CA1C5-B4AA-40EA-9CD3-16158E5DEEFD}"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91EB7-AE81-45AF-963A-593E181F7ED1}" type="slidenum">
              <a:rPr lang="en-US" smtClean="0"/>
              <a:t>‹#›</a:t>
            </a:fld>
            <a:endParaRPr lang="en-US"/>
          </a:p>
        </p:txBody>
      </p:sp>
    </p:spTree>
    <p:extLst>
      <p:ext uri="{BB962C8B-B14F-4D97-AF65-F5344CB8AC3E}">
        <p14:creationId xmlns:p14="http://schemas.microsoft.com/office/powerpoint/2010/main" val="83469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0CA1C5-B4AA-40EA-9CD3-16158E5DEEFD}"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91EB7-AE81-45AF-963A-593E181F7ED1}" type="slidenum">
              <a:rPr lang="en-US" smtClean="0"/>
              <a:t>‹#›</a:t>
            </a:fld>
            <a:endParaRPr lang="en-US"/>
          </a:p>
        </p:txBody>
      </p:sp>
    </p:spTree>
    <p:extLst>
      <p:ext uri="{BB962C8B-B14F-4D97-AF65-F5344CB8AC3E}">
        <p14:creationId xmlns:p14="http://schemas.microsoft.com/office/powerpoint/2010/main" val="332873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0CA1C5-B4AA-40EA-9CD3-16158E5DEEFD}"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491EB7-AE81-45AF-963A-593E181F7ED1}" type="slidenum">
              <a:rPr lang="en-US" smtClean="0"/>
              <a:t>‹#›</a:t>
            </a:fld>
            <a:endParaRPr lang="en-US"/>
          </a:p>
        </p:txBody>
      </p:sp>
    </p:spTree>
    <p:extLst>
      <p:ext uri="{BB962C8B-B14F-4D97-AF65-F5344CB8AC3E}">
        <p14:creationId xmlns:p14="http://schemas.microsoft.com/office/powerpoint/2010/main" val="93902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0CA1C5-B4AA-40EA-9CD3-16158E5DEEFD}"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491EB7-AE81-45AF-963A-593E181F7ED1}" type="slidenum">
              <a:rPr lang="en-US" smtClean="0"/>
              <a:t>‹#›</a:t>
            </a:fld>
            <a:endParaRPr lang="en-US"/>
          </a:p>
        </p:txBody>
      </p:sp>
    </p:spTree>
    <p:extLst>
      <p:ext uri="{BB962C8B-B14F-4D97-AF65-F5344CB8AC3E}">
        <p14:creationId xmlns:p14="http://schemas.microsoft.com/office/powerpoint/2010/main" val="1125588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CA1C5-B4AA-40EA-9CD3-16158E5DEEFD}"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491EB7-AE81-45AF-963A-593E181F7ED1}" type="slidenum">
              <a:rPr lang="en-US" smtClean="0"/>
              <a:t>‹#›</a:t>
            </a:fld>
            <a:endParaRPr lang="en-US"/>
          </a:p>
        </p:txBody>
      </p:sp>
    </p:spTree>
    <p:extLst>
      <p:ext uri="{BB962C8B-B14F-4D97-AF65-F5344CB8AC3E}">
        <p14:creationId xmlns:p14="http://schemas.microsoft.com/office/powerpoint/2010/main" val="2161128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0CA1C5-B4AA-40EA-9CD3-16158E5DEEFD}"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91EB7-AE81-45AF-963A-593E181F7ED1}" type="slidenum">
              <a:rPr lang="en-US" smtClean="0"/>
              <a:t>‹#›</a:t>
            </a:fld>
            <a:endParaRPr lang="en-US"/>
          </a:p>
        </p:txBody>
      </p:sp>
    </p:spTree>
    <p:extLst>
      <p:ext uri="{BB962C8B-B14F-4D97-AF65-F5344CB8AC3E}">
        <p14:creationId xmlns:p14="http://schemas.microsoft.com/office/powerpoint/2010/main" val="260571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0CA1C5-B4AA-40EA-9CD3-16158E5DEEFD}"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91EB7-AE81-45AF-963A-593E181F7ED1}" type="slidenum">
              <a:rPr lang="en-US" smtClean="0"/>
              <a:t>‹#›</a:t>
            </a:fld>
            <a:endParaRPr lang="en-US"/>
          </a:p>
        </p:txBody>
      </p:sp>
    </p:spTree>
    <p:extLst>
      <p:ext uri="{BB962C8B-B14F-4D97-AF65-F5344CB8AC3E}">
        <p14:creationId xmlns:p14="http://schemas.microsoft.com/office/powerpoint/2010/main" val="359338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CA1C5-B4AA-40EA-9CD3-16158E5DEEFD}" type="datetimeFigureOut">
              <a:rPr lang="en-US" smtClean="0"/>
              <a:t>1/18/2019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491EB7-AE81-45AF-963A-593E181F7ED1}" type="slidenum">
              <a:rPr lang="en-US" smtClean="0"/>
              <a:t>‹#›</a:t>
            </a:fld>
            <a:endParaRPr lang="en-US"/>
          </a:p>
        </p:txBody>
      </p:sp>
    </p:spTree>
    <p:extLst>
      <p:ext uri="{BB962C8B-B14F-4D97-AF65-F5344CB8AC3E}">
        <p14:creationId xmlns:p14="http://schemas.microsoft.com/office/powerpoint/2010/main" val="2406909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B050"/>
                </a:solidFill>
                <a:latin typeface="Algerian" panose="04020705040A02060702" pitchFamily="82" charset="0"/>
              </a:rPr>
              <a:t>Tithing, pt.3</a:t>
            </a:r>
            <a:endParaRPr lang="en-US" b="1" i="1" u="sng" dirty="0">
              <a:solidFill>
                <a:srgbClr val="00B050"/>
              </a:solidFill>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sz="4400" b="1" i="1" u="sng" smtClean="0">
                <a:solidFill>
                  <a:srgbClr val="FF0000"/>
                </a:solidFill>
                <a:latin typeface="Algerian" panose="04020705040A02060702" pitchFamily="82" charset="0"/>
              </a:rPr>
              <a:t>Edson White </a:t>
            </a:r>
            <a:endParaRPr lang="en-US" sz="4400" b="1" i="1" u="sng"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2908337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749299"/>
          </a:xfrm>
        </p:spPr>
        <p:txBody>
          <a:bodyPr>
            <a:normAutofit/>
          </a:bodyPr>
          <a:lstStyle/>
          <a:p>
            <a:r>
              <a:rPr lang="en-US" dirty="0" smtClean="0"/>
              <a:t>    </a:t>
            </a:r>
            <a:r>
              <a:rPr lang="en-US" b="1" i="1" u="sng" dirty="0" smtClean="0">
                <a:solidFill>
                  <a:srgbClr val="0070C0"/>
                </a:solidFill>
                <a:latin typeface="Algerian" panose="04020705040A02060702" pitchFamily="82" charset="0"/>
              </a:rPr>
              <a:t>Many Obstacles</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0"/>
            <a:ext cx="6172200" cy="6857999"/>
          </a:xfrm>
          <a:prstGeom prst="rect">
            <a:avLst/>
          </a:prstGeom>
        </p:spPr>
      </p:pic>
      <p:sp>
        <p:nvSpPr>
          <p:cNvPr id="4" name="Content Placeholder 3"/>
          <p:cNvSpPr>
            <a:spLocks noGrp="1"/>
          </p:cNvSpPr>
          <p:nvPr>
            <p:ph sz="half" idx="2"/>
          </p:nvPr>
        </p:nvSpPr>
        <p:spPr>
          <a:xfrm>
            <a:off x="6172200" y="660400"/>
            <a:ext cx="6019800" cy="6197600"/>
          </a:xfrm>
        </p:spPr>
        <p:txBody>
          <a:bodyPr>
            <a:normAutofit lnSpcReduction="10000"/>
          </a:bodyPr>
          <a:lstStyle/>
          <a:p>
            <a:r>
              <a:rPr lang="en-US" sz="3000" dirty="0" smtClean="0"/>
              <a:t>There would be many obstacles.  White supremacists who wanted to continue to enslave former slaves, and the education of a populace that had been enslaved for 300 years were two obvious problems, but the one Ellen White and her son anticipated was the lack of support financially and vitriolic attitude of denominational leaders toward Edson.  Edson White truly had a self supporting ministry to the South, emphasizing the former slaves who needed to find Christ in the 3 Angel’s messages!  Would the denomination help him??</a:t>
            </a:r>
            <a:endParaRPr lang="en-US" sz="3000" dirty="0"/>
          </a:p>
        </p:txBody>
      </p:sp>
    </p:spTree>
    <p:extLst>
      <p:ext uri="{BB962C8B-B14F-4D97-AF65-F5344CB8AC3E}">
        <p14:creationId xmlns:p14="http://schemas.microsoft.com/office/powerpoint/2010/main" val="4188627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749300"/>
          </a:xfrm>
        </p:spPr>
        <p:txBody>
          <a:bodyPr>
            <a:normAutofit/>
          </a:bodyPr>
          <a:lstStyle/>
          <a:p>
            <a:r>
              <a:rPr lang="en-US" b="1" i="1" u="sng" dirty="0" smtClean="0">
                <a:solidFill>
                  <a:srgbClr val="0070C0"/>
                </a:solidFill>
              </a:rPr>
              <a:t>Smash the Regular Lines</a:t>
            </a:r>
            <a:endParaRPr lang="en-US" b="1" i="1" u="sng" dirty="0">
              <a:solidFill>
                <a:srgbClr val="0070C0"/>
              </a:solidFill>
            </a:endParaRPr>
          </a:p>
        </p:txBody>
      </p:sp>
      <p:sp>
        <p:nvSpPr>
          <p:cNvPr id="3" name="Content Placeholder 2"/>
          <p:cNvSpPr>
            <a:spLocks noGrp="1"/>
          </p:cNvSpPr>
          <p:nvPr>
            <p:ph sz="half" idx="1"/>
          </p:nvPr>
        </p:nvSpPr>
        <p:spPr>
          <a:xfrm>
            <a:off x="0" y="0"/>
            <a:ext cx="6172200" cy="6857999"/>
          </a:xfrm>
        </p:spPr>
        <p:txBody>
          <a:bodyPr>
            <a:normAutofit fontScale="92500" lnSpcReduction="10000"/>
          </a:bodyPr>
          <a:lstStyle/>
          <a:p>
            <a:r>
              <a:rPr lang="en-US" dirty="0" smtClean="0"/>
              <a:t>“The </a:t>
            </a:r>
            <a:r>
              <a:rPr lang="en-US" dirty="0"/>
              <a:t>situation was again presented, and the urgency of occupying the fields that were presented to me, then being worked under the supervision of God, using Edson White as His agency to open the field. </a:t>
            </a:r>
            <a:r>
              <a:rPr lang="en-US" b="1" i="1" u="sng" dirty="0"/>
              <a:t>But there were no others that would think of touching that portion of the field or would engage in working it. Those who should have rejoiced to see something done were determined to give no recognition to Edson White or the work, because he did not work in the regular lines. God has presented before you how He regarded the regular lines. The regular lines had need to be broken as a potter’s vessel is broken, and reconstructed.–</a:t>
            </a:r>
            <a:r>
              <a:rPr lang="en-US" dirty="0" err="1"/>
              <a:t>Ms</a:t>
            </a:r>
            <a:r>
              <a:rPr lang="en-US" dirty="0"/>
              <a:t> 29, 1903, pp. 1, 3. (General manuscript, “The Southern Work,” Undated.) 3MR 264.3</a:t>
            </a:r>
          </a:p>
        </p:txBody>
      </p:sp>
      <p:pic>
        <p:nvPicPr>
          <p:cNvPr id="5" name="Content Placeholder 4"/>
          <p:cNvPicPr>
            <a:picLocks noGrp="1" noChangeAspect="1"/>
          </p:cNvPicPr>
          <p:nvPr>
            <p:ph sz="half" idx="2"/>
          </p:nvPr>
        </p:nvPicPr>
        <p:blipFill>
          <a:blip r:embed="rId2"/>
          <a:stretch>
            <a:fillRect/>
          </a:stretch>
        </p:blipFill>
        <p:spPr>
          <a:xfrm>
            <a:off x="6172200" y="660400"/>
            <a:ext cx="6019800" cy="6197599"/>
          </a:xfrm>
          <a:prstGeom prst="rect">
            <a:avLst/>
          </a:prstGeom>
        </p:spPr>
      </p:pic>
    </p:spTree>
    <p:extLst>
      <p:ext uri="{BB962C8B-B14F-4D97-AF65-F5344CB8AC3E}">
        <p14:creationId xmlns:p14="http://schemas.microsoft.com/office/powerpoint/2010/main" val="3185762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600"/>
          </a:xfrm>
        </p:spPr>
        <p:txBody>
          <a:bodyPr>
            <a:normAutofit/>
          </a:bodyPr>
          <a:lstStyle/>
          <a:p>
            <a:r>
              <a:rPr lang="en-US" dirty="0" smtClean="0"/>
              <a:t>          </a:t>
            </a:r>
            <a:r>
              <a:rPr lang="en-US" b="1" i="1" u="sng" dirty="0" smtClean="0">
                <a:solidFill>
                  <a:srgbClr val="0070C0"/>
                </a:solidFill>
                <a:latin typeface="Algerian" panose="04020705040A02060702" pitchFamily="82" charset="0"/>
              </a:rPr>
              <a:t>Accounted outside the work!</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23900"/>
            <a:ext cx="6388099" cy="6134100"/>
          </a:xfrm>
          <a:prstGeom prst="rect">
            <a:avLst/>
          </a:prstGeom>
        </p:spPr>
      </p:pic>
      <p:sp>
        <p:nvSpPr>
          <p:cNvPr id="4" name="Content Placeholder 3"/>
          <p:cNvSpPr>
            <a:spLocks noGrp="1"/>
          </p:cNvSpPr>
          <p:nvPr>
            <p:ph sz="half" idx="2"/>
          </p:nvPr>
        </p:nvSpPr>
        <p:spPr>
          <a:xfrm>
            <a:off x="6172200" y="723900"/>
            <a:ext cx="6019800" cy="6134100"/>
          </a:xfrm>
        </p:spPr>
        <p:txBody>
          <a:bodyPr>
            <a:normAutofit/>
          </a:bodyPr>
          <a:lstStyle/>
          <a:p>
            <a:r>
              <a:rPr lang="en-US" dirty="0"/>
              <a:t>My Guide said, “This work will be sowing seed for time and for eternity.” And then the instruction was given, “The angels of the Lord will go before him. </a:t>
            </a:r>
            <a:r>
              <a:rPr lang="en-US" b="1" i="1" u="sng" dirty="0"/>
              <a:t>He will be accounted out of line. But many ought to be out of the lines that have been maintained to be the regular routine, and unless they themselves come into line, they will say, ‘The temple of the Lord, the temple of the Lord are we.’ Unless that temple is purified, cleansed, sanctified, God will not give them His presence in the temple of which they boast.”</a:t>
            </a:r>
            <a:r>
              <a:rPr lang="en-US" dirty="0"/>
              <a:t> . . . 3MR 264.2</a:t>
            </a:r>
          </a:p>
        </p:txBody>
      </p:sp>
    </p:spTree>
    <p:extLst>
      <p:ext uri="{BB962C8B-B14F-4D97-AF65-F5344CB8AC3E}">
        <p14:creationId xmlns:p14="http://schemas.microsoft.com/office/powerpoint/2010/main" val="2239599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5181600" cy="952499"/>
          </a:xfrm>
        </p:spPr>
        <p:txBody>
          <a:bodyPr/>
          <a:lstStyle/>
          <a:p>
            <a:r>
              <a:rPr lang="en-US" dirty="0" smtClean="0"/>
              <a:t>         </a:t>
            </a:r>
            <a:r>
              <a:rPr lang="en-US" b="1" i="1" u="sng" dirty="0" smtClean="0">
                <a:solidFill>
                  <a:srgbClr val="FF0000"/>
                </a:solidFill>
              </a:rPr>
              <a:t>Go Anyway!</a:t>
            </a:r>
            <a:endParaRPr lang="en-US" b="1" i="1" u="sng" dirty="0">
              <a:solidFill>
                <a:srgbClr val="FF0000"/>
              </a:solidFill>
            </a:endParaRPr>
          </a:p>
        </p:txBody>
      </p:sp>
      <p:sp>
        <p:nvSpPr>
          <p:cNvPr id="3" name="Content Placeholder 2"/>
          <p:cNvSpPr>
            <a:spLocks noGrp="1"/>
          </p:cNvSpPr>
          <p:nvPr>
            <p:ph sz="half" idx="1"/>
          </p:nvPr>
        </p:nvSpPr>
        <p:spPr>
          <a:xfrm>
            <a:off x="0" y="0"/>
            <a:ext cx="6019800" cy="6857999"/>
          </a:xfrm>
        </p:spPr>
        <p:txBody>
          <a:bodyPr>
            <a:normAutofit/>
          </a:bodyPr>
          <a:lstStyle/>
          <a:p>
            <a:r>
              <a:rPr lang="en-US" dirty="0" smtClean="0"/>
              <a:t>“There </a:t>
            </a:r>
            <a:r>
              <a:rPr lang="en-US" dirty="0"/>
              <a:t>are among our church members faithful souls who feel a burden for those who know not the truth for this time. But one will say to such, </a:t>
            </a:r>
            <a:r>
              <a:rPr lang="en-US" b="1" i="1" u="sng" dirty="0"/>
              <a:t>The conference will not support you if you go here or there. To such souls I would say, “Pray to God for guidance as to where you shall go; follow the directions of the Holy Spirit, and go, whether the conference will pay your expenses or not. </a:t>
            </a:r>
            <a:r>
              <a:rPr lang="en-US" dirty="0"/>
              <a:t>“Go work today in My vineyard,” Christ commands. When you have done your work in one place, go to another. Angels of God will go with you, if you follow the leadings of the Spirit</a:t>
            </a:r>
            <a:r>
              <a:rPr lang="en-US" dirty="0" smtClean="0"/>
              <a:t>.” </a:t>
            </a:r>
            <a:r>
              <a:rPr lang="en-US" dirty="0"/>
              <a:t>8MR 206.4</a:t>
            </a:r>
          </a:p>
        </p:txBody>
      </p:sp>
      <p:pic>
        <p:nvPicPr>
          <p:cNvPr id="5" name="Content Placeholder 4"/>
          <p:cNvPicPr>
            <a:picLocks noGrp="1" noChangeAspect="1"/>
          </p:cNvPicPr>
          <p:nvPr>
            <p:ph sz="half" idx="2"/>
          </p:nvPr>
        </p:nvPicPr>
        <p:blipFill>
          <a:blip r:embed="rId2"/>
          <a:stretch>
            <a:fillRect/>
          </a:stretch>
        </p:blipFill>
        <p:spPr>
          <a:xfrm>
            <a:off x="5880100" y="787399"/>
            <a:ext cx="6311900" cy="6070599"/>
          </a:xfrm>
          <a:prstGeom prst="rect">
            <a:avLst/>
          </a:prstGeom>
        </p:spPr>
      </p:pic>
    </p:spTree>
    <p:extLst>
      <p:ext uri="{BB962C8B-B14F-4D97-AF65-F5344CB8AC3E}">
        <p14:creationId xmlns:p14="http://schemas.microsoft.com/office/powerpoint/2010/main" val="3822886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endParaRPr lang="en-US" dirty="0"/>
          </a:p>
        </p:txBody>
      </p:sp>
      <p:sp>
        <p:nvSpPr>
          <p:cNvPr id="3" name="Content Placeholder 2"/>
          <p:cNvSpPr>
            <a:spLocks noGrp="1"/>
          </p:cNvSpPr>
          <p:nvPr>
            <p:ph idx="1"/>
          </p:nvPr>
        </p:nvSpPr>
        <p:spPr>
          <a:xfrm>
            <a:off x="0" y="736600"/>
            <a:ext cx="12192000" cy="6121400"/>
          </a:xfrm>
        </p:spPr>
        <p:txBody>
          <a:bodyPr>
            <a:noAutofit/>
          </a:bodyPr>
          <a:lstStyle/>
          <a:p>
            <a:r>
              <a:rPr lang="en-US" sz="3600" dirty="0" smtClean="0"/>
              <a:t>“You </a:t>
            </a:r>
            <a:r>
              <a:rPr lang="en-US" sz="3600" dirty="0"/>
              <a:t>ask me what you shall do, for so little help is given to that portion of the field where you are working. Trust it all to the Lord. </a:t>
            </a:r>
            <a:r>
              <a:rPr lang="en-US" sz="3600" b="1" i="1" u="sng" dirty="0"/>
              <a:t>There is a way opened for you in regard to the Southern field. Appeal to the people. This is the only course you can pursue under the circumstances. Send no statement of the situation through our religious papers because it will not be honored. Send direct to the people. God’s ways are not to be counter worked by man’s ways. There are those who have means and will give, some small sums and some large sums, but have it come direct to your destitute portion of the vineyard. The Lord has not specified any regular channel through which means should pass</a:t>
            </a:r>
            <a:r>
              <a:rPr lang="en-US" sz="3600" b="1" i="1" u="sng" dirty="0" smtClean="0"/>
              <a:t>.” </a:t>
            </a:r>
            <a:r>
              <a:rPr lang="en-US" sz="3600" dirty="0"/>
              <a:t>21MR 266.4</a:t>
            </a:r>
          </a:p>
        </p:txBody>
      </p:sp>
    </p:spTree>
    <p:extLst>
      <p:ext uri="{BB962C8B-B14F-4D97-AF65-F5344CB8AC3E}">
        <p14:creationId xmlns:p14="http://schemas.microsoft.com/office/powerpoint/2010/main" val="157229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181600" cy="825499"/>
          </a:xfrm>
        </p:spPr>
        <p:txBody>
          <a:bodyPr/>
          <a:lstStyle/>
          <a:p>
            <a:r>
              <a:rPr lang="en-US" dirty="0" smtClean="0"/>
              <a:t>            </a:t>
            </a:r>
            <a:r>
              <a:rPr lang="en-US" b="1" i="1" u="sng" dirty="0" smtClean="0">
                <a:solidFill>
                  <a:srgbClr val="0070C0"/>
                </a:solidFill>
                <a:latin typeface="Algerian" panose="04020705040A02060702" pitchFamily="82" charset="0"/>
              </a:rPr>
              <a:t>Robbery!  </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85800"/>
            <a:ext cx="6324600" cy="6172199"/>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sz="3600" dirty="0" smtClean="0"/>
              <a:t>“In </a:t>
            </a:r>
            <a:r>
              <a:rPr lang="en-US" sz="3600" dirty="0"/>
              <a:t>regard to the colored work in the South, </a:t>
            </a:r>
            <a:r>
              <a:rPr lang="en-US" sz="3600" b="1" i="1" u="sng" dirty="0"/>
              <a:t>that field has been and is still being robbed of the means that should come to the workers in that field.</a:t>
            </a:r>
            <a:r>
              <a:rPr lang="en-US" sz="3600" dirty="0"/>
              <a:t> If there have been cases where our sisters have appropriated their tithe to the support of the ministers working for the colored people in the South, let every man, if he is wise, hold his peace. </a:t>
            </a:r>
            <a:r>
              <a:rPr lang="en-US" sz="3600" dirty="0" smtClean="0"/>
              <a:t>2MR, pg. 99</a:t>
            </a:r>
            <a:endParaRPr lang="en-US" sz="3600" dirty="0"/>
          </a:p>
        </p:txBody>
      </p:sp>
    </p:spTree>
    <p:extLst>
      <p:ext uri="{BB962C8B-B14F-4D97-AF65-F5344CB8AC3E}">
        <p14:creationId xmlns:p14="http://schemas.microsoft.com/office/powerpoint/2010/main" val="3212125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FF0000"/>
                </a:solidFill>
                <a:latin typeface="Algerian" panose="04020705040A02060702" pitchFamily="82" charset="0"/>
              </a:rPr>
              <a:t>Robbery Illustrated!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35000"/>
            <a:ext cx="12192000" cy="6223000"/>
          </a:xfrm>
        </p:spPr>
        <p:txBody>
          <a:bodyPr>
            <a:normAutofit fontScale="85000" lnSpcReduction="20000"/>
          </a:bodyPr>
          <a:lstStyle/>
          <a:p>
            <a:r>
              <a:rPr lang="en-US" dirty="0" smtClean="0"/>
              <a:t>“The </a:t>
            </a:r>
            <a:r>
              <a:rPr lang="en-US" dirty="0"/>
              <a:t>cost of coal and wood to run the Morning Star plus the living expenses of </a:t>
            </a:r>
            <a:r>
              <a:rPr lang="en-US" dirty="0" smtClean="0"/>
              <a:t>seven workers </a:t>
            </a:r>
            <a:r>
              <a:rPr lang="en-US" dirty="0"/>
              <a:t>prompted Edson to request urgently that the General Conference send his </a:t>
            </a:r>
            <a:r>
              <a:rPr lang="en-US" dirty="0" smtClean="0"/>
              <a:t>regular allowance </a:t>
            </a:r>
            <a:r>
              <a:rPr lang="en-US" dirty="0"/>
              <a:t>on </a:t>
            </a:r>
            <a:r>
              <a:rPr lang="en-US" dirty="0" smtClean="0"/>
              <a:t>time. In </a:t>
            </a:r>
            <a:r>
              <a:rPr lang="en-US" dirty="0"/>
              <a:t>response to Ellen White’s earnest appeals in Review and Herald articles, </a:t>
            </a:r>
            <a:r>
              <a:rPr lang="en-US" dirty="0" smtClean="0"/>
              <a:t>the Sabbath </a:t>
            </a:r>
            <a:r>
              <a:rPr lang="en-US" dirty="0"/>
              <a:t>Schools had, during the first two quarters of 1896, collected a special offering </a:t>
            </a:r>
            <a:r>
              <a:rPr lang="en-US" dirty="0" smtClean="0"/>
              <a:t>for the </a:t>
            </a:r>
            <a:r>
              <a:rPr lang="en-US" dirty="0"/>
              <a:t>work among Black people. Initial results looked extremely bright—$10,878 was </a:t>
            </a:r>
            <a:r>
              <a:rPr lang="en-US" dirty="0" smtClean="0"/>
              <a:t>raised. In </a:t>
            </a:r>
            <a:r>
              <a:rPr lang="en-US" dirty="0"/>
              <a:t>the following months, the fund was supplemented by another $527, bringing the total </a:t>
            </a:r>
            <a:r>
              <a:rPr lang="en-US" dirty="0" smtClean="0"/>
              <a:t>to $11,405. Aside </a:t>
            </a:r>
            <a:r>
              <a:rPr lang="en-US" dirty="0"/>
              <a:t>from the Huntsville School, which had just been opened, Edson’s </a:t>
            </a:r>
            <a:r>
              <a:rPr lang="en-US" dirty="0" smtClean="0"/>
              <a:t>missions and </a:t>
            </a:r>
            <a:r>
              <a:rPr lang="en-US" dirty="0"/>
              <a:t>schools constituted virtually the only systematic work under way. Naturally, </a:t>
            </a:r>
            <a:r>
              <a:rPr lang="en-US" dirty="0" smtClean="0"/>
              <a:t>he expected </a:t>
            </a:r>
            <a:r>
              <a:rPr lang="en-US" dirty="0"/>
              <a:t>this work to receive a substantial portion of the </a:t>
            </a:r>
            <a:r>
              <a:rPr lang="en-US" dirty="0" smtClean="0"/>
              <a:t>funds. But </a:t>
            </a:r>
            <a:r>
              <a:rPr lang="en-US" dirty="0"/>
              <a:t>as the months went by, his happy anticipation began to turn to uneasiness, </a:t>
            </a:r>
            <a:r>
              <a:rPr lang="en-US" dirty="0" smtClean="0"/>
              <a:t>his uneasiness </a:t>
            </a:r>
            <a:r>
              <a:rPr lang="en-US" dirty="0"/>
              <a:t>to fear, and his fear to dread. At last he received the word. The entire $</a:t>
            </a:r>
            <a:r>
              <a:rPr lang="en-US" dirty="0" smtClean="0"/>
              <a:t>11,405 had </a:t>
            </a:r>
            <a:r>
              <a:rPr lang="en-US" dirty="0"/>
              <a:t>been appropriated for other denominational </a:t>
            </a:r>
            <a:r>
              <a:rPr lang="en-US" dirty="0" smtClean="0"/>
              <a:t>work. Edson’s </a:t>
            </a:r>
            <a:r>
              <a:rPr lang="en-US" dirty="0"/>
              <a:t>despair mounted with his sense of outrage. He wrote his mother, </a:t>
            </a:r>
            <a:r>
              <a:rPr lang="en-US" dirty="0" smtClean="0"/>
              <a:t>explaining his </a:t>
            </a:r>
            <a:r>
              <a:rPr lang="en-US" dirty="0"/>
              <a:t>plight as best he could</a:t>
            </a:r>
            <a:r>
              <a:rPr lang="en-US" dirty="0" smtClean="0"/>
              <a:t>. “</a:t>
            </a:r>
            <a:r>
              <a:rPr lang="en-US" dirty="0"/>
              <a:t>You ask me what you shall do,” she wrote back, “for so little help is given to </a:t>
            </a:r>
            <a:r>
              <a:rPr lang="en-US" dirty="0" smtClean="0"/>
              <a:t>that portion </a:t>
            </a:r>
            <a:r>
              <a:rPr lang="en-US" dirty="0"/>
              <a:t>of the field where you are working. Trust it all to the Lord. There is a way open </a:t>
            </a:r>
            <a:r>
              <a:rPr lang="en-US" dirty="0" smtClean="0"/>
              <a:t>for you </a:t>
            </a:r>
            <a:r>
              <a:rPr lang="en-US" dirty="0"/>
              <a:t>in regard to the Southern field. Appeal to the people. This is the only course you </a:t>
            </a:r>
            <a:r>
              <a:rPr lang="en-US" dirty="0" smtClean="0"/>
              <a:t>can pursue </a:t>
            </a:r>
            <a:r>
              <a:rPr lang="en-US" dirty="0"/>
              <a:t>under the circumstances. Send no statement of the situation through our </a:t>
            </a:r>
            <a:r>
              <a:rPr lang="en-US" dirty="0" smtClean="0"/>
              <a:t>religious papers </a:t>
            </a:r>
            <a:r>
              <a:rPr lang="en-US" dirty="0"/>
              <a:t>because it will not be honored. Send direct to the people. God’s ways are not to </a:t>
            </a:r>
            <a:r>
              <a:rPr lang="en-US" dirty="0" smtClean="0"/>
              <a:t>be counterworked </a:t>
            </a:r>
            <a:r>
              <a:rPr lang="en-US" dirty="0"/>
              <a:t>by man’s ways. . </a:t>
            </a:r>
            <a:r>
              <a:rPr lang="en-US" dirty="0" smtClean="0"/>
              <a:t>.“</a:t>
            </a:r>
            <a:r>
              <a:rPr lang="en-US" dirty="0"/>
              <a:t>Human beings in their suffering humanity are crying unto God, and their </a:t>
            </a:r>
            <a:r>
              <a:rPr lang="en-US" dirty="0" smtClean="0"/>
              <a:t>prayers are </a:t>
            </a:r>
            <a:r>
              <a:rPr lang="en-US" dirty="0"/>
              <a:t>just as surely coming up before God as did the blood of Abel. </a:t>
            </a:r>
            <a:r>
              <a:rPr lang="en-US" dirty="0" smtClean="0"/>
              <a:t>Christ like </a:t>
            </a:r>
            <a:r>
              <a:rPr lang="en-US" dirty="0"/>
              <a:t>men will </a:t>
            </a:r>
            <a:r>
              <a:rPr lang="en-US" dirty="0" smtClean="0"/>
              <a:t>not employ </a:t>
            </a:r>
            <a:r>
              <a:rPr lang="en-US" dirty="0"/>
              <a:t>their time in devising to profit self, and promote their own interest. God is </a:t>
            </a:r>
            <a:r>
              <a:rPr lang="en-US" dirty="0" smtClean="0"/>
              <a:t>not indifferent </a:t>
            </a:r>
            <a:r>
              <a:rPr lang="en-US" dirty="0"/>
              <a:t>to the pressing need of white or black in any place where they may be. Who </a:t>
            </a:r>
            <a:r>
              <a:rPr lang="en-US" dirty="0" smtClean="0"/>
              <a:t>is saying</a:t>
            </a:r>
            <a:r>
              <a:rPr lang="en-US" dirty="0"/>
              <a:t>, ‘Be thou warmed, and be thou fed and clothed,’ yet do nothing to relieve the</a:t>
            </a:r>
          </a:p>
          <a:p>
            <a:r>
              <a:rPr lang="en-US" dirty="0"/>
              <a:t>situation?”—Letter to Edson White, Aug. 14, 1898</a:t>
            </a:r>
            <a:r>
              <a:rPr lang="en-US" dirty="0" smtClean="0"/>
              <a:t>.  Mission to Black America, pg. 61</a:t>
            </a:r>
            <a:endParaRPr lang="en-US" dirty="0"/>
          </a:p>
        </p:txBody>
      </p:sp>
    </p:spTree>
    <p:extLst>
      <p:ext uri="{BB962C8B-B14F-4D97-AF65-F5344CB8AC3E}">
        <p14:creationId xmlns:p14="http://schemas.microsoft.com/office/powerpoint/2010/main" val="1194594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700"/>
          </a:xfrm>
        </p:spPr>
        <p:txBody>
          <a:bodyPr>
            <a:normAutofit/>
          </a:bodyPr>
          <a:lstStyle/>
          <a:p>
            <a:r>
              <a:rPr lang="en-US" dirty="0" smtClean="0"/>
              <a:t>                        </a:t>
            </a:r>
            <a:r>
              <a:rPr lang="en-US" b="1" i="1" u="sng" dirty="0" smtClean="0">
                <a:solidFill>
                  <a:srgbClr val="00B050"/>
                </a:solidFill>
                <a:latin typeface="Algerian" panose="04020705040A02060702" pitchFamily="82" charset="0"/>
              </a:rPr>
              <a:t>Fraudulent Work!</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62000"/>
            <a:ext cx="12192000" cy="6095999"/>
          </a:xfrm>
        </p:spPr>
        <p:txBody>
          <a:bodyPr>
            <a:noAutofit/>
          </a:bodyPr>
          <a:lstStyle/>
          <a:p>
            <a:r>
              <a:rPr lang="en-US" sz="3600" dirty="0" smtClean="0"/>
              <a:t>“Except </a:t>
            </a:r>
            <a:r>
              <a:rPr lang="en-US" sz="3600" dirty="0"/>
              <a:t>for a vision given to Ellen White, the matter would have probably </a:t>
            </a:r>
            <a:r>
              <a:rPr lang="en-US" sz="3600" dirty="0" smtClean="0"/>
              <a:t>gone unredressed</a:t>
            </a:r>
            <a:r>
              <a:rPr lang="en-US" sz="3600" dirty="0"/>
              <a:t>. She made no effort to avoid the issue, calling the transaction dishonest </a:t>
            </a:r>
            <a:r>
              <a:rPr lang="en-US" sz="3600" dirty="0" smtClean="0"/>
              <a:t>and fraudulent</a:t>
            </a:r>
            <a:r>
              <a:rPr lang="en-US" sz="3600" dirty="0"/>
              <a:t>. After she called attention to the matter, the newly elected General </a:t>
            </a:r>
            <a:r>
              <a:rPr lang="en-US" sz="3600" dirty="0" smtClean="0"/>
              <a:t>Conference leaders </a:t>
            </a:r>
            <a:r>
              <a:rPr lang="en-US" sz="3600" dirty="0"/>
              <a:t>were horrified to discover the fact that indeed the funds had not reached </a:t>
            </a:r>
            <a:r>
              <a:rPr lang="en-US" sz="3600" dirty="0" smtClean="0"/>
              <a:t>their intended </a:t>
            </a:r>
            <a:r>
              <a:rPr lang="en-US" sz="3600" dirty="0"/>
              <a:t>destination. In the careful investigation that followed, the General </a:t>
            </a:r>
            <a:r>
              <a:rPr lang="en-US" sz="3600" dirty="0" smtClean="0"/>
              <a:t>Conference officers </a:t>
            </a:r>
            <a:r>
              <a:rPr lang="en-US" sz="3600" dirty="0"/>
              <a:t>set about to restore what they could and in spite of dire financial circumstances </a:t>
            </a:r>
            <a:r>
              <a:rPr lang="en-US" sz="3600" dirty="0" smtClean="0"/>
              <a:t>did manage </a:t>
            </a:r>
            <a:r>
              <a:rPr lang="en-US" sz="3600" dirty="0"/>
              <a:t>finally to restore probably from a third to a half of the </a:t>
            </a:r>
            <a:r>
              <a:rPr lang="en-US" sz="3600" dirty="0" smtClean="0"/>
              <a:t>offering.”  Graybill, Mission to Black America, pg. 62</a:t>
            </a:r>
            <a:endParaRPr lang="en-US" sz="3600" dirty="0"/>
          </a:p>
        </p:txBody>
      </p:sp>
    </p:spTree>
    <p:extLst>
      <p:ext uri="{BB962C8B-B14F-4D97-AF65-F5344CB8AC3E}">
        <p14:creationId xmlns:p14="http://schemas.microsoft.com/office/powerpoint/2010/main" val="3823577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5181600" cy="800099"/>
          </a:xfrm>
        </p:spPr>
        <p:txBody>
          <a:bodyPr/>
          <a:lstStyle/>
          <a:p>
            <a:r>
              <a:rPr lang="en-US" b="1" i="1" u="sng" dirty="0" smtClean="0">
                <a:solidFill>
                  <a:srgbClr val="0070C0"/>
                </a:solidFill>
              </a:rPr>
              <a:t>     Stand With Them!</a:t>
            </a:r>
            <a:endParaRPr lang="en-US" b="1" i="1" u="sng" dirty="0">
              <a:solidFill>
                <a:srgbClr val="0070C0"/>
              </a:solidFill>
            </a:endParaRPr>
          </a:p>
        </p:txBody>
      </p:sp>
      <p:sp>
        <p:nvSpPr>
          <p:cNvPr id="3" name="Content Placeholder 2"/>
          <p:cNvSpPr>
            <a:spLocks noGrp="1"/>
          </p:cNvSpPr>
          <p:nvPr>
            <p:ph sz="half" idx="1"/>
          </p:nvPr>
        </p:nvSpPr>
        <p:spPr>
          <a:xfrm>
            <a:off x="0" y="0"/>
            <a:ext cx="6172200" cy="6857999"/>
          </a:xfrm>
        </p:spPr>
        <p:txBody>
          <a:bodyPr>
            <a:normAutofit lnSpcReduction="10000"/>
          </a:bodyPr>
          <a:lstStyle/>
          <a:p>
            <a:r>
              <a:rPr lang="en-US" sz="3000" dirty="0" smtClean="0"/>
              <a:t>“God </a:t>
            </a:r>
            <a:r>
              <a:rPr lang="en-US" sz="3000" dirty="0"/>
              <a:t>desires everyone to realize that He hates and despises underhand work. He will never give prosperity to those who engage in it. But work of this kind has been done. Things were brought to bear upon Edson and Brother Palmer in such a way that it was too much for them. If I had been on the grounds, I could have told them what to do. I could have stood with them. And I would have stood with them to the last, had I been here. But I was not here, and no one dared to say to the men at the heart of the work, Why do ye thus</a:t>
            </a:r>
            <a:r>
              <a:rPr lang="en-US" sz="3000" dirty="0" smtClean="0"/>
              <a:t>?” 2, Sermons And Talks, pg.  157</a:t>
            </a:r>
            <a:endParaRPr lang="en-US" sz="3000" dirty="0"/>
          </a:p>
        </p:txBody>
      </p:sp>
      <p:pic>
        <p:nvPicPr>
          <p:cNvPr id="5" name="Content Placeholder 4"/>
          <p:cNvPicPr>
            <a:picLocks noGrp="1" noChangeAspect="1"/>
          </p:cNvPicPr>
          <p:nvPr>
            <p:ph sz="half" idx="2"/>
          </p:nvPr>
        </p:nvPicPr>
        <p:blipFill>
          <a:blip r:embed="rId2"/>
          <a:stretch>
            <a:fillRect/>
          </a:stretch>
        </p:blipFill>
        <p:spPr>
          <a:xfrm>
            <a:off x="6172200" y="660400"/>
            <a:ext cx="6019800" cy="6197599"/>
          </a:xfrm>
          <a:prstGeom prst="rect">
            <a:avLst/>
          </a:prstGeom>
        </p:spPr>
      </p:pic>
    </p:spTree>
    <p:extLst>
      <p:ext uri="{BB962C8B-B14F-4D97-AF65-F5344CB8AC3E}">
        <p14:creationId xmlns:p14="http://schemas.microsoft.com/office/powerpoint/2010/main" val="3983510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7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Underhanded Work!</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85800"/>
            <a:ext cx="12192000" cy="6172199"/>
          </a:xfrm>
        </p:spPr>
        <p:txBody>
          <a:bodyPr>
            <a:normAutofit/>
          </a:bodyPr>
          <a:lstStyle/>
          <a:p>
            <a:r>
              <a:rPr lang="en-US" dirty="0" smtClean="0"/>
              <a:t>“Recently </a:t>
            </a:r>
            <a:r>
              <a:rPr lang="en-US" dirty="0"/>
              <a:t>some work has been done in the Southern field. Some schools have been established. But I am talking about the field when nothing was done, when my son and Brother Palmer began to work. From the commencement of their work their efforts should have been encouraged by the prayer and counsel of their brethren. But was this done</a:t>
            </a:r>
            <a:r>
              <a:rPr lang="en-US" dirty="0" smtClean="0"/>
              <a:t>?” </a:t>
            </a:r>
            <a:r>
              <a:rPr lang="en-US" dirty="0"/>
              <a:t>2SAT </a:t>
            </a:r>
            <a:r>
              <a:rPr lang="en-US" dirty="0" smtClean="0"/>
              <a:t>157</a:t>
            </a:r>
            <a:endParaRPr lang="en-US" dirty="0"/>
          </a:p>
          <a:p>
            <a:endParaRPr lang="en-US" dirty="0"/>
          </a:p>
          <a:p>
            <a:r>
              <a:rPr lang="en-US" dirty="0" smtClean="0"/>
              <a:t>“It </a:t>
            </a:r>
            <a:r>
              <a:rPr lang="en-US" dirty="0"/>
              <a:t>was understood that the Gospel Primer was to be published to help the work in the Southern field. The way in which this book was handled has brought the reproach of God upon those who took part in this matter. In the place of taking hold to do what they might have done to help the Southern field, men allowed the selfishness which God abhors to enter because they saw that there was money to be made through the sale of the Primer. Every scheme that could be laid was laid to divert the proceeds of this book from the Southern field. I have not said this before, even to Edson, but I felt that it ought to be presented this morning. An underhand work was done</a:t>
            </a:r>
            <a:r>
              <a:rPr lang="en-US" dirty="0" smtClean="0"/>
              <a:t>.” </a:t>
            </a:r>
            <a:r>
              <a:rPr lang="en-US" dirty="0"/>
              <a:t>2SAT </a:t>
            </a:r>
            <a:r>
              <a:rPr lang="en-US" dirty="0" smtClean="0"/>
              <a:t>157</a:t>
            </a:r>
            <a:endParaRPr lang="en-US" dirty="0"/>
          </a:p>
        </p:txBody>
      </p:sp>
    </p:spTree>
    <p:extLst>
      <p:ext uri="{BB962C8B-B14F-4D97-AF65-F5344CB8AC3E}">
        <p14:creationId xmlns:p14="http://schemas.microsoft.com/office/powerpoint/2010/main" val="3179907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FF0000"/>
                </a:solidFill>
                <a:latin typeface="Algerian" panose="04020705040A02060702" pitchFamily="82" charset="0"/>
              </a:rPr>
              <a:t>The Watson Letter</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12192000" cy="6172199"/>
          </a:xfrm>
        </p:spPr>
        <p:txBody>
          <a:bodyPr/>
          <a:lstStyle/>
          <a:p>
            <a:r>
              <a:rPr lang="en-US" dirty="0" smtClean="0"/>
              <a:t>In 1905, G. F. Watson, President of the Colorado Conference, became irate when several of his members in the Colorado Conference were supporting self supporting workers with donations.  In response, Ellen White basically told Watson to ‘zip it’.  Her exact words were, “In regard to the colored work in the South, that field has been and is still being robbed of the means that should come to the workers of that field. If there have been cases where our sisters have appropriated their tithe to the support of the ministers working for the colored people in the South, let every man, if he is wise, hold his peace. “I have myself appropriated my tithe to the most needy cases brought to my notice. I have been instructed to do this; and as the money is not withheld from the Lord’s treasury, it is not a matter that should be commented upon; for it will necessitate my making known these matters, which I do not desire to do, because it is not best.” EGW letter, dated January 22, 1905 (Letter 267, 1905), to Elder G.F. Watson, president of the Colorado Conference (Spalding-</a:t>
            </a:r>
            <a:r>
              <a:rPr lang="en-US" dirty="0" err="1" smtClean="0"/>
              <a:t>Magan</a:t>
            </a:r>
            <a:r>
              <a:rPr lang="en-US" dirty="0" smtClean="0"/>
              <a:t> Unpublished Testimonies, 215-216) </a:t>
            </a:r>
            <a:endParaRPr lang="en-US" dirty="0"/>
          </a:p>
        </p:txBody>
      </p:sp>
    </p:spTree>
    <p:extLst>
      <p:ext uri="{BB962C8B-B14F-4D97-AF65-F5344CB8AC3E}">
        <p14:creationId xmlns:p14="http://schemas.microsoft.com/office/powerpoint/2010/main" val="4048284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normAutofit/>
          </a:bodyPr>
          <a:lstStyle/>
          <a:p>
            <a:r>
              <a:rPr lang="en-US" dirty="0" smtClean="0"/>
              <a:t>              </a:t>
            </a:r>
            <a:r>
              <a:rPr lang="en-US" b="1" i="1" u="sng" dirty="0" smtClean="0">
                <a:solidFill>
                  <a:srgbClr val="FF0000"/>
                </a:solidFill>
              </a:rPr>
              <a:t>Just Thru Battle Creek?????????????</a:t>
            </a:r>
            <a:endParaRPr lang="en-US" b="1" i="1" u="sng" dirty="0">
              <a:solidFill>
                <a:srgbClr val="FF0000"/>
              </a:solidFill>
            </a:endParaRPr>
          </a:p>
        </p:txBody>
      </p:sp>
      <p:sp>
        <p:nvSpPr>
          <p:cNvPr id="3" name="Content Placeholder 2"/>
          <p:cNvSpPr>
            <a:spLocks noGrp="1"/>
          </p:cNvSpPr>
          <p:nvPr>
            <p:ph idx="1"/>
          </p:nvPr>
        </p:nvSpPr>
        <p:spPr>
          <a:xfrm>
            <a:off x="0" y="635000"/>
            <a:ext cx="12192000" cy="6223000"/>
          </a:xfrm>
        </p:spPr>
        <p:txBody>
          <a:bodyPr>
            <a:normAutofit/>
          </a:bodyPr>
          <a:lstStyle/>
          <a:p>
            <a:r>
              <a:rPr lang="en-US" dirty="0"/>
              <a:t>“The Lord has blessed the work that J.E. White has tried to do in the South. God grant that the voices which have been so quickly raised to say that all the money invested in the work must go through the appointed channel at Battle Creek, shall not be heard. The people to whom God has given his means are amenable to him alone. It is their privilege to give direct aid and assistance to missions. It is because of the misappropriation of means that the Southern field has no better showing than it has today . . .</a:t>
            </a:r>
          </a:p>
          <a:p>
            <a:endParaRPr lang="en-US" dirty="0"/>
          </a:p>
          <a:p>
            <a:r>
              <a:rPr lang="en-US" dirty="0"/>
              <a:t>“I have to say, my brother, that I have no desire to see the work in the South moving forward in the old, regular lines. When I see how strongly the idea prevails that the methods of handling our books in the past shall be retained, because what has been must be, I have no heart to advise that former customs shall continue.” Spalding and </a:t>
            </a:r>
            <a:r>
              <a:rPr lang="en-US" dirty="0" err="1"/>
              <a:t>Magan</a:t>
            </a:r>
            <a:r>
              <a:rPr lang="en-US" dirty="0"/>
              <a:t> Collection, 176, 177</a:t>
            </a:r>
          </a:p>
        </p:txBody>
      </p:sp>
    </p:spTree>
    <p:extLst>
      <p:ext uri="{BB962C8B-B14F-4D97-AF65-F5344CB8AC3E}">
        <p14:creationId xmlns:p14="http://schemas.microsoft.com/office/powerpoint/2010/main" val="3316504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2299"/>
          </a:xfrm>
        </p:spPr>
        <p:txBody>
          <a:bodyPr>
            <a:normAutofit fontScale="90000"/>
          </a:bodyPr>
          <a:lstStyle/>
          <a:p>
            <a:r>
              <a:rPr lang="en-US" smtClean="0"/>
              <a:t>             </a:t>
            </a:r>
            <a:r>
              <a:rPr lang="en-US" b="1" i="1" u="sng" dirty="0" smtClean="0">
                <a:solidFill>
                  <a:srgbClr val="0070C0"/>
                </a:solidFill>
                <a:latin typeface="Algerian" panose="04020705040A02060702" pitchFamily="82" charset="0"/>
              </a:rPr>
              <a:t>Not Through Battle creek!</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22300"/>
            <a:ext cx="12192000" cy="6235699"/>
          </a:xfrm>
        </p:spPr>
        <p:txBody>
          <a:bodyPr>
            <a:normAutofit/>
          </a:bodyPr>
          <a:lstStyle/>
          <a:p>
            <a:r>
              <a:rPr lang="en-US" dirty="0" smtClean="0"/>
              <a:t>“The </a:t>
            </a:r>
            <a:r>
              <a:rPr lang="en-US" dirty="0"/>
              <a:t>Lord has blessed the work that J.E. White has tried to do in The South. God grant that the voices which have been so quickly raised to say that all the money invested in the work must go through the appointed channel at Battle Creek, shall not be heard. The people to whom God has given his means are amenable to him alone. It is their privilege to give direct aid and assistance to missions. It is because of the misappropriation of means that the Southern field has no better showing than it has today. </a:t>
            </a:r>
            <a:r>
              <a:rPr lang="en-US" dirty="0" err="1"/>
              <a:t>SpM</a:t>
            </a:r>
            <a:r>
              <a:rPr lang="en-US" dirty="0"/>
              <a:t> 176.7</a:t>
            </a:r>
          </a:p>
          <a:p>
            <a:endParaRPr lang="en-US" dirty="0"/>
          </a:p>
          <a:p>
            <a:r>
              <a:rPr lang="en-US" dirty="0" smtClean="0"/>
              <a:t>“I </a:t>
            </a:r>
            <a:r>
              <a:rPr lang="en-US" dirty="0"/>
              <a:t>have to say, my brother, that I have no desire to see the work in the South moving forward in the old, regular lines. When I see how strongly the idea prevails that the methods of handling our books in the past shall be retained, because what has been must be, I have no heart to advise that former customs shall continue.” </a:t>
            </a:r>
            <a:r>
              <a:rPr lang="en-US" dirty="0" err="1"/>
              <a:t>SpM</a:t>
            </a:r>
            <a:r>
              <a:rPr lang="en-US" dirty="0"/>
              <a:t> 177.2</a:t>
            </a:r>
          </a:p>
        </p:txBody>
      </p:sp>
    </p:spTree>
    <p:extLst>
      <p:ext uri="{BB962C8B-B14F-4D97-AF65-F5344CB8AC3E}">
        <p14:creationId xmlns:p14="http://schemas.microsoft.com/office/powerpoint/2010/main" val="1979741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198" y="1"/>
            <a:ext cx="6019802" cy="8889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101600" y="0"/>
            <a:ext cx="6273799" cy="6959600"/>
          </a:xfrm>
          <a:prstGeom prst="rect">
            <a:avLst/>
          </a:prstGeom>
        </p:spPr>
      </p:pic>
      <p:sp>
        <p:nvSpPr>
          <p:cNvPr id="4" name="Content Placeholder 3"/>
          <p:cNvSpPr>
            <a:spLocks noGrp="1"/>
          </p:cNvSpPr>
          <p:nvPr>
            <p:ph sz="half" idx="2"/>
          </p:nvPr>
        </p:nvSpPr>
        <p:spPr>
          <a:xfrm>
            <a:off x="6172200" y="228600"/>
            <a:ext cx="6019800" cy="6629400"/>
          </a:xfrm>
        </p:spPr>
        <p:txBody>
          <a:bodyPr>
            <a:normAutofit fontScale="85000" lnSpcReduction="20000"/>
          </a:bodyPr>
          <a:lstStyle/>
          <a:p>
            <a:r>
              <a:rPr lang="en-US" dirty="0" smtClean="0"/>
              <a:t>The work of Edson White was truly blessed of God.  His work in the South </a:t>
            </a:r>
            <a:r>
              <a:rPr lang="en-US" dirty="0"/>
              <a:t>led to the building of fifty schools in the South at places where the boat had stopped and helped establish the Adventist church in that region.  He also established a printing press at Nashville, Tennessee, in </a:t>
            </a:r>
            <a:r>
              <a:rPr lang="en-US" dirty="0" smtClean="0"/>
              <a:t>1900.  Oakwood College was established </a:t>
            </a:r>
            <a:r>
              <a:rPr lang="en-US" dirty="0"/>
              <a:t>on the former Beasley plantation, the school was largely the vision of Ellen White of the Southern Missionary Society and Charles M. Kinney. White championed the evangelization and education of African Americans in the South at the General Conference of Seventh-Day Adventists with support from others, </a:t>
            </a:r>
            <a:r>
              <a:rPr lang="en-US" b="1" i="1" u="sng" dirty="0">
                <a:solidFill>
                  <a:srgbClr val="FF0000"/>
                </a:solidFill>
              </a:rPr>
              <a:t>including Edson White and Will Palmer. The persistent efforts of these individuals between 1891 and 1896 led to the eventual purchase of the 360-acre site and the development of the school. </a:t>
            </a:r>
            <a:r>
              <a:rPr lang="en-US" dirty="0"/>
              <a:t>When the Oakwood Industrial School first opened, 16 students enrolled in a curriculum that included instruction in a variety of trades and skills.</a:t>
            </a:r>
          </a:p>
        </p:txBody>
      </p:sp>
    </p:spTree>
    <p:extLst>
      <p:ext uri="{BB962C8B-B14F-4D97-AF65-F5344CB8AC3E}">
        <p14:creationId xmlns:p14="http://schemas.microsoft.com/office/powerpoint/2010/main" val="2555419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0070C0"/>
                </a:solidFill>
                <a:latin typeface="Algerian" panose="04020705040A02060702" pitchFamily="82" charset="0"/>
              </a:rPr>
              <a:t>Work in the South! </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60400"/>
            <a:ext cx="6172200" cy="6197600"/>
          </a:xfrm>
          <a:prstGeom prst="rect">
            <a:avLst/>
          </a:prstGeom>
        </p:spPr>
      </p:pic>
      <p:sp>
        <p:nvSpPr>
          <p:cNvPr id="4" name="Content Placeholder 3"/>
          <p:cNvSpPr>
            <a:spLocks noGrp="1"/>
          </p:cNvSpPr>
          <p:nvPr>
            <p:ph sz="half" idx="2"/>
          </p:nvPr>
        </p:nvSpPr>
        <p:spPr>
          <a:xfrm>
            <a:off x="6172200" y="660400"/>
            <a:ext cx="6019800" cy="6197600"/>
          </a:xfrm>
        </p:spPr>
        <p:txBody>
          <a:bodyPr>
            <a:normAutofit fontScale="92500" lnSpcReduction="10000"/>
          </a:bodyPr>
          <a:lstStyle/>
          <a:p>
            <a:r>
              <a:rPr lang="en-US" dirty="0" smtClean="0"/>
              <a:t>Ellen White had pleaded with the brethren to begin evangelistic labors in the south for many years to no avail.   </a:t>
            </a:r>
            <a:r>
              <a:rPr lang="en-US" dirty="0"/>
              <a:t>I</a:t>
            </a:r>
            <a:r>
              <a:rPr lang="en-US" dirty="0" smtClean="0"/>
              <a:t>n 1895, she wrote, "My Brethren in Responsible Positions in America": "The colored people might have been helped with much better prospects of success years ago than now. The work is now tenfold harder than it would have been then. . . . After the war, if the Northern people had made the South a real missionary field, if they had not left the Negroes to ruin through poverty and ignorance, thousands of souls would have been brought to Christ. But it was an unpromising field, and the Catholics have been more active in it than any other class" (letter 5, 1895).</a:t>
            </a:r>
          </a:p>
          <a:p>
            <a:endParaRPr lang="en-US" dirty="0" smtClean="0"/>
          </a:p>
        </p:txBody>
      </p:sp>
    </p:spTree>
    <p:extLst>
      <p:ext uri="{BB962C8B-B14F-4D97-AF65-F5344CB8AC3E}">
        <p14:creationId xmlns:p14="http://schemas.microsoft.com/office/powerpoint/2010/main" val="3184343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00099"/>
          </a:xfrm>
        </p:spPr>
        <p:txBody>
          <a:bodyPr>
            <a:normAutofit/>
          </a:bodyPr>
          <a:lstStyle/>
          <a:p>
            <a:r>
              <a:rPr lang="en-US" dirty="0" smtClean="0"/>
              <a:t>        </a:t>
            </a:r>
            <a:r>
              <a:rPr lang="en-US" b="1" i="1" u="sng" dirty="0" smtClean="0">
                <a:solidFill>
                  <a:srgbClr val="0070C0"/>
                </a:solidFill>
                <a:latin typeface="Arial" panose="020B0604020202020204" pitchFamily="34" charset="0"/>
                <a:cs typeface="Arial" panose="020B0604020202020204" pitchFamily="34" charset="0"/>
              </a:rPr>
              <a:t>Excerpts from Ellen </a:t>
            </a:r>
            <a:r>
              <a:rPr lang="en-US" b="1" i="1" u="sng" dirty="0">
                <a:solidFill>
                  <a:srgbClr val="0070C0"/>
                </a:solidFill>
                <a:latin typeface="Arial" panose="020B0604020202020204" pitchFamily="34" charset="0"/>
                <a:cs typeface="Arial" panose="020B0604020202020204" pitchFamily="34" charset="0"/>
              </a:rPr>
              <a:t>W</a:t>
            </a:r>
            <a:r>
              <a:rPr lang="en-US" b="1" i="1" u="sng" dirty="0" smtClean="0">
                <a:solidFill>
                  <a:srgbClr val="0070C0"/>
                </a:solidFill>
                <a:latin typeface="Arial" panose="020B0604020202020204" pitchFamily="34" charset="0"/>
                <a:cs typeface="Arial" panose="020B0604020202020204" pitchFamily="34" charset="0"/>
              </a:rPr>
              <a:t>hite’s Message</a:t>
            </a:r>
            <a:endParaRPr lang="en-US" b="1" i="1" u="sng"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685800"/>
            <a:ext cx="12192000" cy="6172199"/>
          </a:xfrm>
        </p:spPr>
        <p:txBody>
          <a:bodyPr>
            <a:normAutofit fontScale="92500" lnSpcReduction="20000"/>
          </a:bodyPr>
          <a:lstStyle/>
          <a:p>
            <a:r>
              <a:rPr lang="en-US" dirty="0" smtClean="0"/>
              <a:t>“God cares no less for the souls of the African race that might be won to serve Him than He cared for Israel. He requires far more of His people than they have given Him in missionary work among the people of the South of all classes, and especially among the colored race. Are we not under even greater obligation to labor for the colored people than for those who have been more highly favored? Who is it that held these people in servitude? Who kept them in ignorance, and pursued a course to debase and brutalize them, forcing them to disregard the law of marriage, breaking up the family relation, tearing wife from husband, and husband from wife? If the race is degraded, if they are repulsive in habits and manners, who made them so? Is there not much due to them from the white people? After so great a wrong has been done them, should not an earnest effort be made to lift them up? The truth must be carried to them. They have souls to save as well as we.</a:t>
            </a:r>
          </a:p>
          <a:p>
            <a:endParaRPr lang="en-US" dirty="0" smtClean="0"/>
          </a:p>
          <a:p>
            <a:r>
              <a:rPr lang="en-US" dirty="0" smtClean="0"/>
              <a:t>At the General Conference of 1889, resolutions were presented in regard to the color line. Such action is not called for. Let not men take the place of God, but stand aside in awe, and let God work upon human hearts, both white and black, in His own way. He will adjust all these perplexing questions. We need not prescribe a definite plan of working. Leave an opportunity for God to do something. We should be careful not to strengthen prejudices that ought to have died just as soon as Christ redeemed the soul from the bondage of sin.</a:t>
            </a:r>
          </a:p>
          <a:p>
            <a:endParaRPr lang="en-US" dirty="0" smtClean="0"/>
          </a:p>
        </p:txBody>
      </p:sp>
    </p:spTree>
    <p:extLst>
      <p:ext uri="{BB962C8B-B14F-4D97-AF65-F5344CB8AC3E}">
        <p14:creationId xmlns:p14="http://schemas.microsoft.com/office/powerpoint/2010/main" val="2643713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90600"/>
          </a:xfrm>
        </p:spPr>
        <p:txBody>
          <a:bodyPr>
            <a:normAutofit/>
          </a:bodyPr>
          <a:lstStyle/>
          <a:p>
            <a:r>
              <a:rPr lang="en-US" dirty="0" smtClean="0"/>
              <a:t>                      </a:t>
            </a:r>
            <a:r>
              <a:rPr lang="en-US" b="1" i="1" u="sng" dirty="0" smtClean="0">
                <a:solidFill>
                  <a:srgbClr val="0070C0"/>
                </a:solidFill>
                <a:latin typeface="Algerian" panose="04020705040A02060702" pitchFamily="82" charset="0"/>
              </a:rPr>
              <a:t>Guilty of Neglect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36600"/>
            <a:ext cx="12192000" cy="6121399"/>
          </a:xfrm>
        </p:spPr>
        <p:txBody>
          <a:bodyPr>
            <a:normAutofit fontScale="92500" lnSpcReduction="10000"/>
          </a:bodyPr>
          <a:lstStyle/>
          <a:p>
            <a:r>
              <a:rPr lang="en-US" sz="4000" dirty="0" smtClean="0"/>
              <a:t>…Sin rests upon us as a church because we have not made greater effort for the salvation of souls among the colored people. It will always be a difficult matter to deal with the prejudices of the white people in the South and do missionary work for the colored race. But the way this matter has been treated by some is an offense to God. We need not expect that all will be accomplished in the South that God would do until in our missionary efforts we place this question on the ground of principle, and let those who accept the truth be educated to be Bible Christians, working according to Christ's order.” Ellen White message to the workers in SDAdventism, March 20, 1891</a:t>
            </a:r>
          </a:p>
          <a:p>
            <a:endParaRPr lang="en-US" dirty="0"/>
          </a:p>
        </p:txBody>
      </p:sp>
    </p:spTree>
    <p:extLst>
      <p:ext uri="{BB962C8B-B14F-4D97-AF65-F5344CB8AC3E}">
        <p14:creationId xmlns:p14="http://schemas.microsoft.com/office/powerpoint/2010/main" val="3838149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00099"/>
          </a:xfrm>
        </p:spPr>
        <p:txBody>
          <a:bodyPr>
            <a:normAutofit/>
          </a:bodyPr>
          <a:lstStyle/>
          <a:p>
            <a:r>
              <a:rPr lang="en-US" dirty="0" smtClean="0"/>
              <a:t>            </a:t>
            </a:r>
            <a:r>
              <a:rPr lang="en-US" b="1" i="1" u="sng" dirty="0" smtClean="0">
                <a:solidFill>
                  <a:srgbClr val="FF0000"/>
                </a:solidFill>
                <a:latin typeface="Algerian" panose="04020705040A02060702" pitchFamily="82" charset="0"/>
              </a:rPr>
              <a:t>Her Boy, Edson, Hears the Call</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98500"/>
            <a:ext cx="6019800" cy="6159500"/>
          </a:xfrm>
        </p:spPr>
        <p:txBody>
          <a:bodyPr>
            <a:normAutofit/>
          </a:bodyPr>
          <a:lstStyle/>
          <a:p>
            <a:r>
              <a:rPr lang="en-US" sz="3600" dirty="0" smtClean="0"/>
              <a:t>Through a series of events and a talk his mother gave March 20,1891, Edison White was convinced that the Lord was calling him to go South and share then three Angel’s messages with everyone; especially with an emphasis on reaching the former slaves in that region.  The following is part of the testimony of his experience…..</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19800" y="698500"/>
            <a:ext cx="6172200" cy="6159500"/>
          </a:xfrm>
          <a:prstGeom prst="rect">
            <a:avLst/>
          </a:prstGeom>
        </p:spPr>
      </p:pic>
    </p:spTree>
    <p:extLst>
      <p:ext uri="{BB962C8B-B14F-4D97-AF65-F5344CB8AC3E}">
        <p14:creationId xmlns:p14="http://schemas.microsoft.com/office/powerpoint/2010/main" val="979861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3299"/>
          </a:xfrm>
        </p:spPr>
        <p:txBody>
          <a:bodyPr/>
          <a:lstStyle/>
          <a:p>
            <a:r>
              <a:rPr lang="en-US" dirty="0" smtClean="0"/>
              <a:t>                            </a:t>
            </a:r>
            <a:r>
              <a:rPr lang="en-US" b="1" i="1" u="sng" dirty="0" smtClean="0">
                <a:solidFill>
                  <a:srgbClr val="0070C0"/>
                </a:solidFill>
              </a:rPr>
              <a:t>Astonished!</a:t>
            </a:r>
            <a:endParaRPr lang="en-US" b="1" i="1" u="sng" dirty="0">
              <a:solidFill>
                <a:srgbClr val="0070C0"/>
              </a:solidFill>
            </a:endParaRPr>
          </a:p>
        </p:txBody>
      </p:sp>
      <p:sp>
        <p:nvSpPr>
          <p:cNvPr id="3" name="Content Placeholder 2"/>
          <p:cNvSpPr>
            <a:spLocks noGrp="1"/>
          </p:cNvSpPr>
          <p:nvPr>
            <p:ph idx="1"/>
          </p:nvPr>
        </p:nvSpPr>
        <p:spPr>
          <a:xfrm>
            <a:off x="0" y="1003300"/>
            <a:ext cx="12192000" cy="5854700"/>
          </a:xfrm>
        </p:spPr>
        <p:txBody>
          <a:bodyPr>
            <a:normAutofit fontScale="92500" lnSpcReduction="10000"/>
          </a:bodyPr>
          <a:lstStyle/>
          <a:p>
            <a:r>
              <a:rPr lang="en-US" dirty="0" smtClean="0"/>
              <a:t>“One day he fell into casual conversation with a painter working in the Review and Herald building. As they chatted, Edson mentioned his interest in the Black people in the South. “Oh, said the painter, you ought to read a tract I saw about that.” “What tract?” asked Edson. “Well, I think it is something your mother wrote. I found a few copies of it scattered around the floor in that room upstairs where the International Tract Society used to be.” Bounding up the stairs, Edson quickly found the room. There on the floor he found several copies of “Our Duty to the Colored People,” the appeal Ellen White had made to denominational leaders in a meeting in the Battle Creek Tabernacle on March 21, 1891. (See The Southern Work, pages 9-18.) It had been promptly forgotten at that time, but three years later it now found an eager reader. Edson leafed through the tract. Near the end these words seemed to stand out: “White men and white women should be qualifying themselves to work among the colored people.” The words spoke directly to him. “You must have the grace and love of God in order to succeed,” he read on the next page. “Christians . . . will not, cannot, live in luxury and self-indulgence while there are suffering ones around them. They cannot by their practice sanction any phase of oppression or injustice to the least child of humanity.” He turned back to the beginning. As he read, he saw more clearly that the future he had been contemplating was the one God had chosen for him. </a:t>
            </a:r>
            <a:endParaRPr lang="en-US" dirty="0"/>
          </a:p>
        </p:txBody>
      </p:sp>
    </p:spTree>
    <p:extLst>
      <p:ext uri="{BB962C8B-B14F-4D97-AF65-F5344CB8AC3E}">
        <p14:creationId xmlns:p14="http://schemas.microsoft.com/office/powerpoint/2010/main" val="3369360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0070C0"/>
                </a:solidFill>
                <a:latin typeface="Algerian" panose="04020705040A02060702" pitchFamily="82" charset="0"/>
              </a:rPr>
              <a:t>Struck to the Core!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96900"/>
            <a:ext cx="12192000" cy="6261099"/>
          </a:xfrm>
        </p:spPr>
        <p:txBody>
          <a:bodyPr>
            <a:normAutofit/>
          </a:bodyPr>
          <a:lstStyle/>
          <a:p>
            <a:r>
              <a:rPr lang="en-US" dirty="0" smtClean="0"/>
              <a:t> </a:t>
            </a:r>
            <a:r>
              <a:rPr lang="en-US" dirty="0"/>
              <a:t>He was astounded that such stirring testimony could lie unnoticed for three years. He read on:  “The black man’s name is written in the book of life beside the white man’s. All are one in Christ. Birth, station, nationality, or color cannot elevate or degrade men. The character makes the man.”. . .“Those who slight a brother because of his color are slighting Christ.” In his mind a plan was forming. </a:t>
            </a:r>
            <a:r>
              <a:rPr lang="en-US" b="1" i="1" u="sng" dirty="0"/>
              <a:t>He knew he might have difficulty persuading the church leaders to support him. But his mother’s testimony had anticipated his predicament: “Not all can go through a long course of education, but if they are consecrated to God, and learn of Him, many can without this do much to bless others. Thousands would be accepted if they would give themselves to God. Not all who labor in this line should depend upon the conferences for support.</a:t>
            </a:r>
            <a:r>
              <a:rPr lang="en-US" dirty="0"/>
              <a:t> Let those who can do so, give their time, and what ability they have; let them be messengers of God’s grace, their hearts throbbing in unison with Christ’s great heart of love, their ears open to hear the Macedonian cry. . . .“</a:t>
            </a:r>
            <a:r>
              <a:rPr lang="en-US" b="1" i="1" u="sng" dirty="0"/>
              <a:t>There is altogether too much dependence upon machinery, on mechanical working. Machinery is good in its place, but do not allow it to become too complicated.”</a:t>
            </a:r>
          </a:p>
          <a:p>
            <a:endParaRPr lang="en-US" dirty="0"/>
          </a:p>
        </p:txBody>
      </p:sp>
    </p:spTree>
    <p:extLst>
      <p:ext uri="{BB962C8B-B14F-4D97-AF65-F5344CB8AC3E}">
        <p14:creationId xmlns:p14="http://schemas.microsoft.com/office/powerpoint/2010/main" val="3519348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2499"/>
          </a:xfrm>
        </p:spPr>
        <p:txBody>
          <a:bodyPr>
            <a:normAutofit/>
          </a:bodyPr>
          <a:lstStyle/>
          <a:p>
            <a:r>
              <a:rPr lang="en-US" dirty="0" smtClean="0"/>
              <a:t>                            </a:t>
            </a:r>
            <a:r>
              <a:rPr lang="en-US" b="1" i="1" u="sng" dirty="0" smtClean="0">
                <a:solidFill>
                  <a:srgbClr val="0070C0"/>
                </a:solidFill>
                <a:latin typeface="Algerian" panose="04020705040A02060702" pitchFamily="82" charset="0"/>
              </a:rPr>
              <a:t>The Results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36600"/>
            <a:ext cx="12192000" cy="6121399"/>
          </a:xfrm>
        </p:spPr>
        <p:txBody>
          <a:bodyPr>
            <a:normAutofit lnSpcReduction="10000"/>
          </a:bodyPr>
          <a:lstStyle/>
          <a:p>
            <a:r>
              <a:rPr lang="en-US" dirty="0"/>
              <a:t>The SMS sailed the Morning Star down the Mississippi in the late 1894, and eventually docked in Vicksburg, Mississippi, where they labored among African Americans there for several years.  Active for almost 5 years in various locales along the Mississippi River, the SMS missionaries often faced death from infuriated whites who didn’t want to see blacks educated or the two races mixing, and from jealous blacks who didn’t appreciate the way the status quo was being upset.  But the Morning Star team enjoyed hard-won success: some fifty educational centers were established within a few years; a myriad of blacks had been taught to read and obtained employable skills; hundreds accepted the Seventh-day Adventist message; and scores of black denominational workers emerged who would be responsible for the explosive growth of the church in the twentieth century.  Additionally, Edson began Gospel Herald, the magazine that would become MESSAGE, the oldest black Christian magazine; was instrumental in growing Oakwood in its early years by assisting in its founding, serving on its board and establishing its main feeder schools; founded the Herald Publishing Company; and was essential in the founding of Southern Union Conference and South Central Conference.</a:t>
            </a:r>
          </a:p>
        </p:txBody>
      </p:sp>
    </p:spTree>
    <p:extLst>
      <p:ext uri="{BB962C8B-B14F-4D97-AF65-F5344CB8AC3E}">
        <p14:creationId xmlns:p14="http://schemas.microsoft.com/office/powerpoint/2010/main" val="1502518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3875</Words>
  <Application>Microsoft Office PowerPoint</Application>
  <PresentationFormat>Widescreen</PresentationFormat>
  <Paragraphs>51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Algerian</vt:lpstr>
      <vt:lpstr>Arial</vt:lpstr>
      <vt:lpstr>Calibri</vt:lpstr>
      <vt:lpstr>Calibri Light</vt:lpstr>
      <vt:lpstr>Office Theme</vt:lpstr>
      <vt:lpstr>Tithing, pt.3</vt:lpstr>
      <vt:lpstr>                  The Watson Letter</vt:lpstr>
      <vt:lpstr>                        Work in the South! </vt:lpstr>
      <vt:lpstr>        Excerpts from Ellen White’s Message</vt:lpstr>
      <vt:lpstr>                      Guilty of Neglect</vt:lpstr>
      <vt:lpstr>            Her Boy, Edson, Hears the Call</vt:lpstr>
      <vt:lpstr>                            Astonished!</vt:lpstr>
      <vt:lpstr>                    Struck to the Core!</vt:lpstr>
      <vt:lpstr>                            The Results</vt:lpstr>
      <vt:lpstr>    Many Obstacles</vt:lpstr>
      <vt:lpstr>Smash the Regular Lines</vt:lpstr>
      <vt:lpstr>          Accounted outside the work!</vt:lpstr>
      <vt:lpstr>         Go Anyway!</vt:lpstr>
      <vt:lpstr>PowerPoint Presentation</vt:lpstr>
      <vt:lpstr>            Robbery!  </vt:lpstr>
      <vt:lpstr>                Robbery Illustrated!</vt:lpstr>
      <vt:lpstr>                        Fraudulent Work!</vt:lpstr>
      <vt:lpstr>     Stand With Them!</vt:lpstr>
      <vt:lpstr>                             Underhanded Work!</vt:lpstr>
      <vt:lpstr>              Just Thru Battle Creek?????????????</vt:lpstr>
      <vt:lpstr>             Not Through Battle creek!</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Tithing, pt.3</dc:title>
  <dc:creator>All Public</dc:creator>
  <cp:lastModifiedBy>All Public</cp:lastModifiedBy>
  <cp:revision>25</cp:revision>
  <dcterms:created xsi:type="dcterms:W3CDTF">2019-01-03T21:11:00Z</dcterms:created>
  <dcterms:modified xsi:type="dcterms:W3CDTF">2019-01-18T20:24:43Z</dcterms:modified>
</cp:coreProperties>
</file>