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46" d="100"/>
          <a:sy n="46" d="100"/>
        </p:scale>
        <p:origin x="-594"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8E215B-BB22-4996-A3D7-CF2FEDF6896C}" type="datetimeFigureOut">
              <a:rPr lang="en-US" smtClean="0"/>
              <a:pPr/>
              <a:t>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3A05A-3388-4B76-B4B5-C3E520A1697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8E215B-BB22-4996-A3D7-CF2FEDF6896C}" type="datetimeFigureOut">
              <a:rPr lang="en-US" smtClean="0"/>
              <a:pPr/>
              <a:t>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3A05A-3388-4B76-B4B5-C3E520A1697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8E215B-BB22-4996-A3D7-CF2FEDF6896C}" type="datetimeFigureOut">
              <a:rPr lang="en-US" smtClean="0"/>
              <a:pPr/>
              <a:t>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3A05A-3388-4B76-B4B5-C3E520A1697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8E215B-BB22-4996-A3D7-CF2FEDF6896C}" type="datetimeFigureOut">
              <a:rPr lang="en-US" smtClean="0"/>
              <a:pPr/>
              <a:t>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3A05A-3388-4B76-B4B5-C3E520A1697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8E215B-BB22-4996-A3D7-CF2FEDF6896C}" type="datetimeFigureOut">
              <a:rPr lang="en-US" smtClean="0"/>
              <a:pPr/>
              <a:t>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73A05A-3388-4B76-B4B5-C3E520A1697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8E215B-BB22-4996-A3D7-CF2FEDF6896C}" type="datetimeFigureOut">
              <a:rPr lang="en-US" smtClean="0"/>
              <a:pPr/>
              <a:t>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73A05A-3388-4B76-B4B5-C3E520A1697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8E215B-BB22-4996-A3D7-CF2FEDF6896C}" type="datetimeFigureOut">
              <a:rPr lang="en-US" smtClean="0"/>
              <a:pPr/>
              <a:t>1/6/2012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73A05A-3388-4B76-B4B5-C3E520A1697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8E215B-BB22-4996-A3D7-CF2FEDF6896C}" type="datetimeFigureOut">
              <a:rPr lang="en-US" smtClean="0"/>
              <a:pPr/>
              <a:t>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73A05A-3388-4B76-B4B5-C3E520A1697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E215B-BB22-4996-A3D7-CF2FEDF6896C}" type="datetimeFigureOut">
              <a:rPr lang="en-US" smtClean="0"/>
              <a:pPr/>
              <a:t>1/6/2012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73A05A-3388-4B76-B4B5-C3E520A1697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E215B-BB22-4996-A3D7-CF2FEDF6896C}" type="datetimeFigureOut">
              <a:rPr lang="en-US" smtClean="0"/>
              <a:pPr/>
              <a:t>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73A05A-3388-4B76-B4B5-C3E520A1697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E215B-BB22-4996-A3D7-CF2FEDF6896C}" type="datetimeFigureOut">
              <a:rPr lang="en-US" smtClean="0"/>
              <a:pPr/>
              <a:t>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73A05A-3388-4B76-B4B5-C3E520A1697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E215B-BB22-4996-A3D7-CF2FEDF6896C}" type="datetimeFigureOut">
              <a:rPr lang="en-US" smtClean="0"/>
              <a:pPr/>
              <a:t>1/6/2012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3A05A-3388-4B76-B4B5-C3E520A1697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ingjamesbibleonline.org/Matthew-26-41/" TargetMode="External"/><Relationship Id="rId2" Type="http://schemas.openxmlformats.org/officeDocument/2006/relationships/hyperlink" Target="http://www.kingjamesbibleonline.org/Matthew-26-40/" TargetMode="External"/><Relationship Id="rId1" Type="http://schemas.openxmlformats.org/officeDocument/2006/relationships/slideLayout" Target="../slideLayouts/slideLayout4.xml"/><Relationship Id="rId4" Type="http://schemas.openxmlformats.org/officeDocument/2006/relationships/hyperlink" Target="http://www.kingjamesbibleonline.org/Matthew-26-42/"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kingjamesbibleonline.org/Matthew-26-48/" TargetMode="External"/><Relationship Id="rId2" Type="http://schemas.openxmlformats.org/officeDocument/2006/relationships/hyperlink" Target="http://www.kingjamesbibleonline.org/Matthew-26-47/" TargetMode="Externa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hyperlink" Target="http://www.kingjamesbibleonline.org/Matthew-26-50/" TargetMode="External"/><Relationship Id="rId4" Type="http://schemas.openxmlformats.org/officeDocument/2006/relationships/hyperlink" Target="http://www.kingjamesbibleonline.org/Matthew-26-4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kingjamesbibleonline.org/Matthew-26-52/" TargetMode="External"/><Relationship Id="rId2" Type="http://schemas.openxmlformats.org/officeDocument/2006/relationships/hyperlink" Target="http://www.kingjamesbibleonline.org/Matthew-26-51/" TargetMode="Externa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hyperlink" Target="http://www.kingjamesbibleonline.org/Matthew-26-5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kingjamesbibleonline.org/Genesis-14-13/" TargetMode="External"/><Relationship Id="rId2" Type="http://schemas.openxmlformats.org/officeDocument/2006/relationships/hyperlink" Target="http://www.kingjamesbibleonline.org/Genesis-14-12/" TargetMode="Externa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hyperlink" Target="http://www.kingjamesbibleonline.org/Genesis-14-15/" TargetMode="External"/><Relationship Id="rId4" Type="http://schemas.openxmlformats.org/officeDocument/2006/relationships/hyperlink" Target="http://www.kingjamesbibleonline.org/Genesis-14-14/"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002060"/>
                </a:solidFill>
              </a:rPr>
              <a:t>The Oil Press/Gethsemane</a:t>
            </a:r>
            <a:endParaRPr lang="en-US" u="sng" dirty="0">
              <a:solidFill>
                <a:srgbClr val="002060"/>
              </a:solidFill>
            </a:endParaRPr>
          </a:p>
        </p:txBody>
      </p:sp>
      <p:sp>
        <p:nvSpPr>
          <p:cNvPr id="3" name="Subtitle 2"/>
          <p:cNvSpPr>
            <a:spLocks noGrp="1"/>
          </p:cNvSpPr>
          <p:nvPr>
            <p:ph type="subTitle" idx="1"/>
          </p:nvPr>
        </p:nvSpPr>
        <p:spPr/>
        <p:txBody>
          <a:bodyPr>
            <a:normAutofit/>
          </a:bodyPr>
          <a:lstStyle/>
          <a:p>
            <a:r>
              <a:rPr lang="en-US" sz="4400" u="sng" dirty="0" smtClean="0">
                <a:solidFill>
                  <a:schemeClr val="tx1"/>
                </a:solidFill>
                <a:latin typeface="Aharoni" pitchFamily="2" charset="-79"/>
                <a:cs typeface="Aharoni" pitchFamily="2" charset="-79"/>
              </a:rPr>
              <a:t>Final Scenes, pt. 12</a:t>
            </a:r>
            <a:endParaRPr lang="en-US" sz="4400" u="sng" dirty="0">
              <a:solidFill>
                <a:schemeClr val="tx1"/>
              </a:solidFill>
              <a:latin typeface="Aharoni" pitchFamily="2" charset="-79"/>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What He Did!!</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“Three </a:t>
            </a:r>
            <a:r>
              <a:rPr lang="en-US" dirty="0"/>
              <a:t>times has He uttered that prayer. Three times has humanity shrunk from the last, crowning sacrifice. But now the history of the human race comes up before the world's Redeemer. He sees that the transgressors of the law, if left to themselves, must perish. He sees the helplessness of man. He sees the power of sin. The woes and lamentations of a doomed world rise before Him. He beholds its </a:t>
            </a:r>
            <a:r>
              <a:rPr lang="en-US" dirty="0" smtClean="0"/>
              <a:t>impending fate</a:t>
            </a:r>
            <a:r>
              <a:rPr lang="en-US" dirty="0"/>
              <a:t>, and His decision is made. He will save man at any cost to Himself. He accepts His baptism of blood, that through Him perishing millions may gain everlasting life. He has left the courts of heaven, where all is purity, happiness, and glory, to save the one lost sheep, the one world that has fallen by transgression. And He will not turn from His mission. He will become the propitiation of a race that has willed to sin. His prayer now breathes only submission: "If this cup may not pass away from Me, except I drink it, Thy will be done."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C00000"/>
                </a:solidFill>
              </a:rPr>
              <a:t>Longed for Comfort</a:t>
            </a:r>
            <a:endParaRPr lang="en-US" u="sng" dirty="0">
              <a:solidFill>
                <a:srgbClr val="C00000"/>
              </a:solidFill>
            </a:endParaRPr>
          </a:p>
        </p:txBody>
      </p:sp>
      <p:sp>
        <p:nvSpPr>
          <p:cNvPr id="3" name="Content Placeholder 2"/>
          <p:cNvSpPr>
            <a:spLocks noGrp="1"/>
          </p:cNvSpPr>
          <p:nvPr>
            <p:ph sz="half" idx="1"/>
          </p:nvPr>
        </p:nvSpPr>
        <p:spPr>
          <a:xfrm>
            <a:off x="0" y="609600"/>
            <a:ext cx="4495800" cy="6248400"/>
          </a:xfrm>
        </p:spPr>
        <p:txBody>
          <a:bodyPr>
            <a:normAutofit fontScale="85000" lnSpcReduction="20000"/>
          </a:bodyPr>
          <a:lstStyle/>
          <a:p>
            <a:r>
              <a:rPr lang="en-US" dirty="0" smtClean="0"/>
              <a:t>“When </a:t>
            </a:r>
            <a:r>
              <a:rPr lang="en-US" dirty="0"/>
              <a:t>Jesus came to them, He found them still sleeping. Again He had felt a longing for companionship, for some words from His disciples which would bring relief, and break the spell of darkness that well-nigh overpowered Him. But their eyes were heavy; "neither wist they what to answer Him." His presence aroused them. They saw His face marked with the bloody sweat of agony, and they were filled with fear. His anguish of mind they could not understand. "His visage was so marred more than any man, and His form more than the sons of men." Isa. 52:14</a:t>
            </a:r>
            <a:r>
              <a:rPr lang="en-US" dirty="0" smtClean="0"/>
              <a:t>.”  DA, pg. 690</a:t>
            </a:r>
            <a:endParaRPr lang="en-US" dirty="0"/>
          </a:p>
        </p:txBody>
      </p:sp>
      <p:sp>
        <p:nvSpPr>
          <p:cNvPr id="4" name="Content Placeholder 3"/>
          <p:cNvSpPr>
            <a:spLocks noGrp="1"/>
          </p:cNvSpPr>
          <p:nvPr>
            <p:ph sz="half" idx="2"/>
          </p:nvPr>
        </p:nvSpPr>
        <p:spPr>
          <a:xfrm>
            <a:off x="4572000" y="609600"/>
            <a:ext cx="4572000" cy="6248400"/>
          </a:xfrm>
        </p:spPr>
        <p:txBody>
          <a:bodyPr>
            <a:noAutofit/>
          </a:bodyPr>
          <a:lstStyle/>
          <a:p>
            <a:r>
              <a:rPr lang="en-US" sz="2600" dirty="0" smtClean="0">
                <a:hlinkClick r:id="rId2" tooltip="View more translations of Matthew 26:40"/>
              </a:rPr>
              <a:t>“And </a:t>
            </a:r>
            <a:r>
              <a:rPr lang="en-US" sz="2600" dirty="0">
                <a:hlinkClick r:id="rId2" tooltip="View more translations of Matthew 26:40"/>
              </a:rPr>
              <a:t>he cometh unto the disciples, and findeth them asleep, and saith unto Peter, What, could ye not watch with me one hour</a:t>
            </a:r>
            <a:r>
              <a:rPr lang="en-US" sz="2600" dirty="0" smtClean="0">
                <a:hlinkClick r:id="rId2" tooltip="View more translations of Matthew 26:40"/>
              </a:rPr>
              <a:t>?</a:t>
            </a:r>
            <a:r>
              <a:rPr lang="en-US" sz="2600" dirty="0" smtClean="0"/>
              <a:t> </a:t>
            </a:r>
            <a:r>
              <a:rPr lang="en-US" sz="2600" dirty="0"/>
              <a:t> </a:t>
            </a:r>
            <a:r>
              <a:rPr lang="en-US" sz="2600" dirty="0">
                <a:hlinkClick r:id="rId3" tooltip="View more translations of Matthew 26:41"/>
              </a:rPr>
              <a:t>Watch and pray, that ye enter not into temptation: the spirit indeed </a:t>
            </a:r>
            <a:r>
              <a:rPr lang="en-US" sz="2600" dirty="0" smtClean="0">
                <a:hlinkClick r:id="rId3" tooltip="View more translations of Matthew 26:41"/>
              </a:rPr>
              <a:t>is </a:t>
            </a:r>
            <a:r>
              <a:rPr lang="en-US" sz="2600" dirty="0">
                <a:hlinkClick r:id="rId3" tooltip="View more translations of Matthew 26:41"/>
              </a:rPr>
              <a:t>willing, but the flesh </a:t>
            </a:r>
            <a:r>
              <a:rPr lang="en-US" sz="2600" dirty="0" smtClean="0">
                <a:hlinkClick r:id="rId3" tooltip="View more translations of Matthew 26:41"/>
              </a:rPr>
              <a:t>is weak.</a:t>
            </a:r>
            <a:r>
              <a:rPr lang="en-US" sz="2600" dirty="0" smtClean="0"/>
              <a:t> </a:t>
            </a:r>
            <a:r>
              <a:rPr lang="en-US" sz="2600" dirty="0" smtClean="0">
                <a:hlinkClick r:id="rId4" tooltip="View more translations of Matthew 26:42"/>
              </a:rPr>
              <a:t>He </a:t>
            </a:r>
            <a:r>
              <a:rPr lang="en-US" sz="2600" dirty="0">
                <a:hlinkClick r:id="rId4" tooltip="View more translations of Matthew 26:42"/>
              </a:rPr>
              <a:t>went away again the second time, and prayed, saying, O my Father, if this cup may not pass away from me, except I drink it, thy will be </a:t>
            </a:r>
            <a:r>
              <a:rPr lang="en-US" sz="2600" dirty="0" smtClean="0">
                <a:hlinkClick r:id="rId4" tooltip="View more translations of Matthew 26:42"/>
              </a:rPr>
              <a:t>done.</a:t>
            </a:r>
            <a:r>
              <a:rPr lang="en-US" sz="2600" dirty="0" smtClean="0"/>
              <a:t>”</a:t>
            </a:r>
            <a:endParaRPr lang="en-US" sz="2600" dirty="0"/>
          </a:p>
          <a:p>
            <a:r>
              <a:rPr lang="en-US" sz="2600" dirty="0" smtClean="0"/>
              <a:t>Matt. 26:40-43</a:t>
            </a:r>
            <a:endParaRPr lang="en-US"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90600"/>
          </a:xfrm>
        </p:spPr>
        <p:txBody>
          <a:bodyPr/>
          <a:lstStyle/>
          <a:p>
            <a:r>
              <a:rPr lang="en-US" u="sng" dirty="0" smtClean="0">
                <a:solidFill>
                  <a:srgbClr val="C00000"/>
                </a:solidFill>
              </a:rPr>
              <a:t>Christ and Judas</a:t>
            </a:r>
            <a:endParaRPr lang="en-US" u="sng" dirty="0">
              <a:solidFill>
                <a:srgbClr val="C00000"/>
              </a:solidFill>
            </a:endParaRPr>
          </a:p>
        </p:txBody>
      </p:sp>
      <p:sp>
        <p:nvSpPr>
          <p:cNvPr id="4" name="Content Placeholder 3"/>
          <p:cNvSpPr>
            <a:spLocks noGrp="1"/>
          </p:cNvSpPr>
          <p:nvPr>
            <p:ph sz="half" idx="2"/>
          </p:nvPr>
        </p:nvSpPr>
        <p:spPr>
          <a:xfrm>
            <a:off x="4648200" y="0"/>
            <a:ext cx="4495800" cy="6858000"/>
          </a:xfrm>
        </p:spPr>
        <p:txBody>
          <a:bodyPr>
            <a:normAutofit lnSpcReduction="10000"/>
          </a:bodyPr>
          <a:lstStyle/>
          <a:p>
            <a:r>
              <a:rPr lang="en-US" dirty="0" smtClean="0"/>
              <a:t>“Christ's </a:t>
            </a:r>
            <a:r>
              <a:rPr lang="en-US" dirty="0"/>
              <a:t>agony did not cease, but His depression and discouragement left Him. The storm had in nowise abated, but He who was its object was strengthened to meet its fury. He came forth calm and serene. A heavenly peace rested upon His bloodstained face. He had borne that which no human being could ever bear; for He had tasted the sufferings of death for every man</a:t>
            </a:r>
            <a:r>
              <a:rPr lang="en-US" dirty="0" smtClean="0"/>
              <a:t>.”  DA, pg. 694</a:t>
            </a:r>
            <a:endParaRPr lang="en-US" dirty="0"/>
          </a:p>
        </p:txBody>
      </p:sp>
      <p:pic>
        <p:nvPicPr>
          <p:cNvPr id="4098" name="Picture 2" descr="C:\Users\Dad\Contacts\Downloads\780px-Caravaggio_-_Taking_of_Christ_-_Dublin.jpg"/>
          <p:cNvPicPr>
            <a:picLocks noGrp="1" noChangeAspect="1" noChangeArrowheads="1"/>
          </p:cNvPicPr>
          <p:nvPr>
            <p:ph sz="half" idx="1"/>
          </p:nvPr>
        </p:nvPicPr>
        <p:blipFill>
          <a:blip r:embed="rId2" cstate="print"/>
          <a:srcRect/>
          <a:stretch>
            <a:fillRect/>
          </a:stretch>
        </p:blipFill>
        <p:spPr bwMode="auto">
          <a:xfrm>
            <a:off x="0" y="762000"/>
            <a:ext cx="4876800"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274638"/>
            <a:ext cx="4114800" cy="563562"/>
          </a:xfrm>
        </p:spPr>
        <p:txBody>
          <a:bodyPr>
            <a:normAutofit fontScale="90000"/>
          </a:bodyPr>
          <a:lstStyle/>
          <a:p>
            <a:r>
              <a:rPr lang="en-US" u="sng" dirty="0" smtClean="0">
                <a:solidFill>
                  <a:srgbClr val="C00000"/>
                </a:solidFill>
              </a:rPr>
              <a:t>Arrested</a:t>
            </a:r>
            <a:endParaRPr lang="en-US" u="sng" dirty="0">
              <a:solidFill>
                <a:srgbClr val="C00000"/>
              </a:solidFill>
            </a:endParaRPr>
          </a:p>
        </p:txBody>
      </p:sp>
      <p:sp>
        <p:nvSpPr>
          <p:cNvPr id="3" name="Content Placeholder 2"/>
          <p:cNvSpPr>
            <a:spLocks noGrp="1"/>
          </p:cNvSpPr>
          <p:nvPr>
            <p:ph sz="half" idx="1"/>
          </p:nvPr>
        </p:nvSpPr>
        <p:spPr>
          <a:xfrm>
            <a:off x="0" y="0"/>
            <a:ext cx="4572000" cy="6858000"/>
          </a:xfrm>
        </p:spPr>
        <p:txBody>
          <a:bodyPr>
            <a:normAutofit fontScale="92500" lnSpcReduction="10000"/>
          </a:bodyPr>
          <a:lstStyle/>
          <a:p>
            <a:r>
              <a:rPr lang="en-US" dirty="0" smtClean="0">
                <a:hlinkClick r:id="rId2" tooltip="View more translations of Matthew 26:47"/>
              </a:rPr>
              <a:t>“And </a:t>
            </a:r>
            <a:r>
              <a:rPr lang="en-US" dirty="0">
                <a:hlinkClick r:id="rId2" tooltip="View more translations of Matthew 26:47"/>
              </a:rPr>
              <a:t>while he yet spake, lo, Judas, one of the twelve, came, and with him a great multitude with swords and staves, from the chief priests and elders of the </a:t>
            </a:r>
            <a:r>
              <a:rPr lang="en-US" dirty="0" smtClean="0">
                <a:hlinkClick r:id="rId2" tooltip="View more translations of Matthew 26:47"/>
              </a:rPr>
              <a:t>people.</a:t>
            </a:r>
            <a:r>
              <a:rPr lang="en-US" dirty="0" smtClean="0"/>
              <a:t> </a:t>
            </a:r>
            <a:r>
              <a:rPr lang="en-US" dirty="0" smtClean="0">
                <a:hlinkClick r:id="rId3" tooltip="View more translations of Matthew 26:48"/>
              </a:rPr>
              <a:t>Now </a:t>
            </a:r>
            <a:r>
              <a:rPr lang="en-US" dirty="0">
                <a:hlinkClick r:id="rId3" tooltip="View more translations of Matthew 26:48"/>
              </a:rPr>
              <a:t>he that betrayed him gave them a sign, saying, Whomsoever I shall kiss, that same is he: hold him </a:t>
            </a:r>
            <a:r>
              <a:rPr lang="en-US" dirty="0" smtClean="0">
                <a:hlinkClick r:id="rId3" tooltip="View more translations of Matthew 26:48"/>
              </a:rPr>
              <a:t>fast.</a:t>
            </a:r>
            <a:r>
              <a:rPr lang="en-US" dirty="0" smtClean="0"/>
              <a:t> </a:t>
            </a:r>
            <a:r>
              <a:rPr lang="en-US" dirty="0" smtClean="0">
                <a:hlinkClick r:id="rId4" tooltip="View more translations of Matthew 26:49"/>
              </a:rPr>
              <a:t>And </a:t>
            </a:r>
            <a:r>
              <a:rPr lang="en-US" dirty="0">
                <a:hlinkClick r:id="rId4" tooltip="View more translations of Matthew 26:49"/>
              </a:rPr>
              <a:t>forthwith he came to Jesus, and said, Hail, master; and kissed </a:t>
            </a:r>
            <a:r>
              <a:rPr lang="en-US" dirty="0" smtClean="0">
                <a:hlinkClick r:id="rId4" tooltip="View more translations of Matthew 26:49"/>
              </a:rPr>
              <a:t>him.</a:t>
            </a:r>
            <a:r>
              <a:rPr lang="en-US" dirty="0" smtClean="0"/>
              <a:t> </a:t>
            </a:r>
            <a:r>
              <a:rPr lang="en-US" dirty="0" smtClean="0">
                <a:hlinkClick r:id="rId5" tooltip="View more translations of Matthew 26:50"/>
              </a:rPr>
              <a:t>And </a:t>
            </a:r>
            <a:r>
              <a:rPr lang="en-US" dirty="0">
                <a:hlinkClick r:id="rId5" tooltip="View more translations of Matthew 26:50"/>
              </a:rPr>
              <a:t>Jesus said unto him, Friend, wherefore art thou come? Then came they, and laid hands on Jesus, and took him</a:t>
            </a:r>
            <a:r>
              <a:rPr lang="en-US" dirty="0" smtClean="0">
                <a:hlinkClick r:id="rId5" tooltip="View more translations of Matthew 26:50"/>
              </a:rPr>
              <a:t>.</a:t>
            </a:r>
            <a:r>
              <a:rPr lang="en-US" dirty="0" smtClean="0"/>
              <a:t>”  Matthew 26:47-50</a:t>
            </a:r>
            <a:endParaRPr lang="en-US" dirty="0"/>
          </a:p>
          <a:p>
            <a:endParaRPr lang="en-US" dirty="0"/>
          </a:p>
        </p:txBody>
      </p:sp>
      <p:pic>
        <p:nvPicPr>
          <p:cNvPr id="5122" name="Picture 2" descr="C:\Users\Dad\Contacts\Downloads\images (41).jpg"/>
          <p:cNvPicPr>
            <a:picLocks noGrp="1" noChangeAspect="1" noChangeArrowheads="1"/>
          </p:cNvPicPr>
          <p:nvPr>
            <p:ph sz="half" idx="2"/>
          </p:nvPr>
        </p:nvPicPr>
        <p:blipFill>
          <a:blip r:embed="rId6" cstate="print"/>
          <a:srcRect/>
          <a:stretch>
            <a:fillRect/>
          </a:stretch>
        </p:blipFill>
        <p:spPr bwMode="auto">
          <a:xfrm>
            <a:off x="4572000" y="762000"/>
            <a:ext cx="4572000" cy="609599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The Length of Iniquity</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“Judas </a:t>
            </a:r>
            <a:r>
              <a:rPr lang="en-US" dirty="0"/>
              <a:t>the betrayer did not forget the part he was to act. When the mob entered the garden, he had led the way, closely followed by the high priest. To the pursuers of Jesus he had given a sign, saying, "Whomsoever I shall kiss, that same is He: hold Him fast." Matt. 26:48. Now he pretends to have no part with them. Coming close </a:t>
            </a:r>
            <a:r>
              <a:rPr lang="en-US" dirty="0" smtClean="0"/>
              <a:t>to Jesus</a:t>
            </a:r>
            <a:r>
              <a:rPr lang="en-US" dirty="0"/>
              <a:t>, he takes His hand as a familiar friend. With the words, "Hail, Master," he kisses Him repeatedly, and appears to weep as if in sympathy with Him in His peril</a:t>
            </a:r>
            <a:r>
              <a:rPr lang="en-US" dirty="0" smtClean="0"/>
              <a:t>.  Jesus </a:t>
            </a:r>
            <a:r>
              <a:rPr lang="en-US" dirty="0"/>
              <a:t>said to him, "Friend, wherefore art thou come?" His voice trembled with sorrow as He added, "Judas, betrayest thou the Son of man with a kiss?" This appeal should have aroused the conscience of the betrayer, and touched his stubborn heart; but honor, fidelity, and human tenderness had forsaken him. He stood bold and defiant, showing no disposition to relent. He had given himself up to Satan, and he had no power to resist him. Jesus did not refuse the traitor's kiss.</a:t>
            </a:r>
          </a:p>
          <a:p>
            <a:r>
              <a:rPr lang="en-US" dirty="0"/>
              <a:t>The mob grew bold as they saw Judas touch the person of Him who had so recently been glorified before their eyes. They now laid hold of Jesus, and proceeded to bind those precious hands that had ever been employed in doing good</a:t>
            </a:r>
            <a:r>
              <a:rPr lang="en-US" dirty="0" smtClean="0"/>
              <a:t>.”  DA, pgs. 695,696</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B0F0"/>
                </a:solidFill>
              </a:rPr>
              <a:t>Peter and the Sword</a:t>
            </a:r>
            <a:endParaRPr lang="en-US" u="sng" dirty="0">
              <a:solidFill>
                <a:srgbClr val="00B0F0"/>
              </a:solidFill>
            </a:endParaRPr>
          </a:p>
        </p:txBody>
      </p:sp>
      <p:sp>
        <p:nvSpPr>
          <p:cNvPr id="3" name="Content Placeholder 2"/>
          <p:cNvSpPr>
            <a:spLocks noGrp="1"/>
          </p:cNvSpPr>
          <p:nvPr>
            <p:ph sz="half" idx="1"/>
          </p:nvPr>
        </p:nvSpPr>
        <p:spPr>
          <a:xfrm>
            <a:off x="0" y="685800"/>
            <a:ext cx="4495800" cy="6172200"/>
          </a:xfrm>
        </p:spPr>
        <p:txBody>
          <a:bodyPr>
            <a:normAutofit fontScale="92500" lnSpcReduction="10000"/>
          </a:bodyPr>
          <a:lstStyle/>
          <a:p>
            <a:r>
              <a:rPr lang="en-US" baseline="30000" dirty="0"/>
              <a:t>51</a:t>
            </a:r>
            <a:r>
              <a:rPr lang="en-US" dirty="0"/>
              <a:t> </a:t>
            </a:r>
            <a:r>
              <a:rPr lang="en-US" dirty="0" smtClean="0">
                <a:hlinkClick r:id="rId2" tooltip="View more translations of Matthew 26:51"/>
              </a:rPr>
              <a:t>”And</a:t>
            </a:r>
            <a:r>
              <a:rPr lang="en-US" dirty="0">
                <a:hlinkClick r:id="rId2" tooltip="View more translations of Matthew 26:51"/>
              </a:rPr>
              <a:t>, behold, one of them which were with Jesus stretched out [his] hand, and drew his sword, and struck a servant of the high priest's, and smote off his </a:t>
            </a:r>
            <a:r>
              <a:rPr lang="en-US" dirty="0" smtClean="0">
                <a:hlinkClick r:id="rId2" tooltip="View more translations of Matthew 26:51"/>
              </a:rPr>
              <a:t>ear.</a:t>
            </a:r>
            <a:r>
              <a:rPr lang="en-US" dirty="0" smtClean="0"/>
              <a:t>  </a:t>
            </a:r>
            <a:r>
              <a:rPr lang="en-US" dirty="0" smtClean="0">
                <a:hlinkClick r:id="rId3" tooltip="View more translations of Matthew 26:52"/>
              </a:rPr>
              <a:t>Then </a:t>
            </a:r>
            <a:r>
              <a:rPr lang="en-US" dirty="0">
                <a:hlinkClick r:id="rId3" tooltip="View more translations of Matthew 26:52"/>
              </a:rPr>
              <a:t>said Jesus unto him, Put up again thy sword into his place: for all they that take the sword shall perish with the </a:t>
            </a:r>
            <a:r>
              <a:rPr lang="en-US" dirty="0" smtClean="0">
                <a:hlinkClick r:id="rId3" tooltip="View more translations of Matthew 26:52"/>
              </a:rPr>
              <a:t>sword.</a:t>
            </a:r>
            <a:r>
              <a:rPr lang="en-US" dirty="0" smtClean="0"/>
              <a:t> </a:t>
            </a:r>
            <a:r>
              <a:rPr lang="en-US" dirty="0" smtClean="0">
                <a:hlinkClick r:id="rId4" tooltip="View more translations of Matthew 26:53"/>
              </a:rPr>
              <a:t>Thinkest </a:t>
            </a:r>
            <a:r>
              <a:rPr lang="en-US" dirty="0">
                <a:hlinkClick r:id="rId4" tooltip="View more translations of Matthew 26:53"/>
              </a:rPr>
              <a:t>thou that I cannot now pray to my Father, and he shall presently give me more than twelve legions of angels</a:t>
            </a:r>
            <a:r>
              <a:rPr lang="en-US" dirty="0" smtClean="0">
                <a:hlinkClick r:id="rId4" tooltip="View more translations of Matthew 26:53"/>
              </a:rPr>
              <a:t>?</a:t>
            </a:r>
            <a:r>
              <a:rPr lang="en-US" dirty="0" smtClean="0"/>
              <a:t>”  Matthew 26:51-53</a:t>
            </a:r>
            <a:endParaRPr lang="en-US" dirty="0"/>
          </a:p>
          <a:p>
            <a:endParaRPr lang="en-US" dirty="0"/>
          </a:p>
        </p:txBody>
      </p:sp>
      <p:pic>
        <p:nvPicPr>
          <p:cNvPr id="6146" name="Picture 2" descr="C:\Users\Dad\Contacts\Downloads\download (2).jpg"/>
          <p:cNvPicPr>
            <a:picLocks noGrp="1" noChangeAspect="1" noChangeArrowheads="1"/>
          </p:cNvPicPr>
          <p:nvPr>
            <p:ph sz="half" idx="2"/>
          </p:nvPr>
        </p:nvPicPr>
        <p:blipFill>
          <a:blip r:embed="rId5" cstate="print"/>
          <a:srcRect/>
          <a:stretch>
            <a:fillRect/>
          </a:stretch>
        </p:blipFill>
        <p:spPr bwMode="auto">
          <a:xfrm>
            <a:off x="4572000" y="609600"/>
            <a:ext cx="4571999" cy="6248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00B0F0"/>
                </a:solidFill>
              </a:rPr>
              <a:t>Put it Away!</a:t>
            </a:r>
            <a:endParaRPr lang="en-US" u="sng" dirty="0">
              <a:solidFill>
                <a:srgbClr val="00B0F0"/>
              </a:solidFill>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“The </a:t>
            </a:r>
            <a:r>
              <a:rPr lang="en-US" dirty="0"/>
              <a:t>disciples had thought that their Master would not suffer Himself to be taken. For the same power that had caused the mob to fall as dead men could keep them helpless, until Jesus and His companions should escape. They were disappointed and indignant as they saw the cords brought forward to bind the hands of Him whom they loved. Peter in his anger rashly drew his sword and tried to defend his Master, but he only cut off an ear of the high priest's servant. When Jesus saw what was done, He released His hands, though held firmly by the Roman soldiers, and saying, "Suffer ye thus far," He touched the wounded ear, and it was instantly made whole. He then said to Peter, "Put up again thy sword into his place: for all they that take the sword shall perish with the sword. Thinkest thou that I cannot now pray to My Father, and He shall presently give Me more than twelve legions of angels?"--a legion in place of each one of the disciples. Oh, why, the disciples thought, does He not save Himself and us? Answering their unspoken thought, He added, "But how then shall the scriptures be fulfilled, that thus it must be?" "The cup which My Father hath given Me, shall I not drink it</a:t>
            </a:r>
            <a:r>
              <a:rPr lang="en-US" dirty="0" smtClean="0"/>
              <a:t>?“  DA, pg. 696</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85800"/>
          </a:xfrm>
        </p:spPr>
        <p:txBody>
          <a:bodyPr>
            <a:normAutofit fontScale="90000"/>
          </a:bodyPr>
          <a:lstStyle/>
          <a:p>
            <a:r>
              <a:rPr lang="en-US" u="sng" dirty="0" smtClean="0">
                <a:solidFill>
                  <a:srgbClr val="0070C0"/>
                </a:solidFill>
              </a:rPr>
              <a:t>What About Us?</a:t>
            </a:r>
            <a:endParaRPr lang="en-US" u="sng" dirty="0">
              <a:solidFill>
                <a:srgbClr val="0070C0"/>
              </a:solidFill>
            </a:endParaRPr>
          </a:p>
        </p:txBody>
      </p:sp>
      <p:sp>
        <p:nvSpPr>
          <p:cNvPr id="3" name="Content Placeholder 2"/>
          <p:cNvSpPr>
            <a:spLocks noGrp="1"/>
          </p:cNvSpPr>
          <p:nvPr>
            <p:ph sz="half" idx="1"/>
          </p:nvPr>
        </p:nvSpPr>
        <p:spPr>
          <a:xfrm>
            <a:off x="0" y="0"/>
            <a:ext cx="4495800" cy="6858000"/>
          </a:xfrm>
        </p:spPr>
        <p:txBody>
          <a:bodyPr>
            <a:normAutofit fontScale="85000" lnSpcReduction="20000"/>
          </a:bodyPr>
          <a:lstStyle/>
          <a:p>
            <a:r>
              <a:rPr lang="en-US" dirty="0"/>
              <a:t> </a:t>
            </a:r>
            <a:r>
              <a:rPr lang="en-US" dirty="0" smtClean="0">
                <a:hlinkClick r:id="rId2" tooltip="View more translations of Genesis 14:12"/>
              </a:rPr>
              <a:t>”And </a:t>
            </a:r>
            <a:r>
              <a:rPr lang="en-US" dirty="0">
                <a:hlinkClick r:id="rId2" tooltip="View more translations of Genesis 14:12"/>
              </a:rPr>
              <a:t>they took Lot, Abram's brother's son, who dwelt in Sodom, and his goods, and </a:t>
            </a:r>
            <a:r>
              <a:rPr lang="en-US" dirty="0" smtClean="0">
                <a:hlinkClick r:id="rId2" tooltip="View more translations of Genesis 14:12"/>
              </a:rPr>
              <a:t>departed.</a:t>
            </a:r>
            <a:r>
              <a:rPr lang="en-US" dirty="0" smtClean="0"/>
              <a:t>  </a:t>
            </a:r>
            <a:r>
              <a:rPr lang="en-US" dirty="0" smtClean="0">
                <a:hlinkClick r:id="rId3" tooltip="View more translations of Genesis 14:13"/>
              </a:rPr>
              <a:t>And </a:t>
            </a:r>
            <a:r>
              <a:rPr lang="en-US" dirty="0">
                <a:hlinkClick r:id="rId3" tooltip="View more translations of Genesis 14:13"/>
              </a:rPr>
              <a:t>there came one that had escaped, and told Abram the Hebrew; for he dwelt in the plain of Mamre the Amorite, brother of Eshcol, and brother of Aner: and these [were] confederate with Abram</a:t>
            </a:r>
            <a:r>
              <a:rPr lang="en-US" dirty="0" smtClean="0">
                <a:hlinkClick r:id="rId3" tooltip="View more translations of Genesis 14:13"/>
              </a:rPr>
              <a:t>.</a:t>
            </a:r>
            <a:r>
              <a:rPr lang="en-US" dirty="0" smtClean="0"/>
              <a:t> </a:t>
            </a:r>
            <a:r>
              <a:rPr lang="en-US" dirty="0"/>
              <a:t> </a:t>
            </a:r>
            <a:r>
              <a:rPr lang="en-US" dirty="0">
                <a:hlinkClick r:id="rId4" tooltip="View more translations of Genesis 14:14"/>
              </a:rPr>
              <a:t>And when Abram heard that his brother was taken captive, he armed his trained [servants], born in his own house, three hundred and eighteen, and pursued [them] unto </a:t>
            </a:r>
            <a:r>
              <a:rPr lang="en-US" dirty="0" smtClean="0">
                <a:hlinkClick r:id="rId4" tooltip="View more translations of Genesis 14:14"/>
              </a:rPr>
              <a:t>Dan.</a:t>
            </a:r>
            <a:r>
              <a:rPr lang="en-US" dirty="0" smtClean="0"/>
              <a:t>  </a:t>
            </a:r>
            <a:r>
              <a:rPr lang="en-US" dirty="0" smtClean="0">
                <a:hlinkClick r:id="rId5" tooltip="View more translations of Genesis 14:15"/>
              </a:rPr>
              <a:t>And </a:t>
            </a:r>
            <a:r>
              <a:rPr lang="en-US" dirty="0">
                <a:hlinkClick r:id="rId5" tooltip="View more translations of Genesis 14:15"/>
              </a:rPr>
              <a:t>he divided himself against them, he and his servants, by night, and smote them, and pursued them unto Hobah, which [is] on the left hand of Damascus</a:t>
            </a:r>
            <a:r>
              <a:rPr lang="en-US" dirty="0" smtClean="0">
                <a:hlinkClick r:id="rId5" tooltip="View more translations of Genesis 14:15"/>
              </a:rPr>
              <a:t>.</a:t>
            </a:r>
            <a:r>
              <a:rPr lang="en-US" dirty="0" smtClean="0"/>
              <a:t>”  Genesis 14:12-15</a:t>
            </a:r>
            <a:endParaRPr lang="en-US" dirty="0"/>
          </a:p>
          <a:p>
            <a:endParaRPr lang="en-US" dirty="0"/>
          </a:p>
        </p:txBody>
      </p:sp>
      <p:pic>
        <p:nvPicPr>
          <p:cNvPr id="7170" name="Picture 2" descr="C:\Users\Dad\Contacts\Downloads\images (42).jpg"/>
          <p:cNvPicPr>
            <a:picLocks noGrp="1" noChangeAspect="1" noChangeArrowheads="1"/>
          </p:cNvPicPr>
          <p:nvPr>
            <p:ph sz="half" idx="2"/>
          </p:nvPr>
        </p:nvPicPr>
        <p:blipFill>
          <a:blip r:embed="rId6" cstate="print"/>
          <a:srcRect/>
          <a:stretch>
            <a:fillRect/>
          </a:stretch>
        </p:blipFill>
        <p:spPr bwMode="auto">
          <a:xfrm>
            <a:off x="4572000" y="609600"/>
            <a:ext cx="4572000" cy="6248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Only Christ has seen Gethsemane</a:t>
            </a:r>
            <a:endParaRPr lang="en-US" u="sng" dirty="0">
              <a:solidFill>
                <a:srgbClr val="FF0000"/>
              </a:solidFill>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000" dirty="0" smtClean="0"/>
              <a:t>Sometimes, I hear people say, “I’m going through my Gethsemane.”  Friend, no human has ever gone thru Gethsemane, save Christ.  </a:t>
            </a:r>
          </a:p>
          <a:p>
            <a:r>
              <a:rPr lang="en-US" sz="3000" dirty="0" smtClean="0"/>
              <a:t>Typically,  our sufferings are the consequences of our bad choices.  Christ’s sufferings resulted from OUR bad choices, NOT His!!!</a:t>
            </a:r>
            <a:endParaRPr lang="en-US" sz="3000" dirty="0"/>
          </a:p>
        </p:txBody>
      </p:sp>
      <p:pic>
        <p:nvPicPr>
          <p:cNvPr id="1026" name="Picture 2" descr="C:\Users\Dad\Contacts\Downloads\gethsemane.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lgerian" pitchFamily="82" charset="0"/>
              </a:rPr>
              <a:t>A Thoughtful Hour</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  Desire of Ages, pg. 83</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lstStyle/>
          <a:p>
            <a:r>
              <a:rPr lang="en-US" u="sng" dirty="0" smtClean="0">
                <a:solidFill>
                  <a:srgbClr val="00B0F0"/>
                </a:solidFill>
              </a:rPr>
              <a:t>The Context</a:t>
            </a:r>
            <a:endParaRPr lang="en-US" u="sng" dirty="0">
              <a:solidFill>
                <a:srgbClr val="00B0F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200" dirty="0" smtClean="0"/>
              <a:t>The Passover supper was complete; Judas was completing his work of betrayal; the disciples heard some of Christ’s final instructions.  The dark part of the sixth day of the week had begun.  The small band headed to  Gethsemane ‘the oil press’.</a:t>
            </a:r>
            <a:endParaRPr lang="en-US" sz="3200" dirty="0"/>
          </a:p>
        </p:txBody>
      </p:sp>
      <p:pic>
        <p:nvPicPr>
          <p:cNvPr id="2050" name="Picture 2" descr="C:\Users\Dad\Contacts\Downloads\GardenofGethsemane.jpg"/>
          <p:cNvPicPr>
            <a:picLocks noGrp="1" noChangeAspect="1" noChangeArrowheads="1"/>
          </p:cNvPicPr>
          <p:nvPr>
            <p:ph sz="half" idx="1"/>
          </p:nvPr>
        </p:nvPicPr>
        <p:blipFill>
          <a:blip r:embed="rId2" cstate="print"/>
          <a:srcRect/>
          <a:stretch>
            <a:fillRect/>
          </a:stretch>
        </p:blipFill>
        <p:spPr bwMode="auto">
          <a:xfrm>
            <a:off x="0" y="914400"/>
            <a:ext cx="4876800" cy="59435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B0F0"/>
                </a:solidFill>
              </a:rPr>
              <a:t>A Place of Oil</a:t>
            </a:r>
            <a:endParaRPr lang="en-US" u="sng" dirty="0">
              <a:solidFill>
                <a:srgbClr val="00B0F0"/>
              </a:solidFill>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Gethsemane today still has some very gnarled  olive trees.  Known for the olive oil it produced, this  place has become famous for the blessings that have flowed from Christ’s experience there.  For Christ, this was a time of deep suffering.  For us, a place of great hope and strength.</a:t>
            </a:r>
          </a:p>
          <a:p>
            <a:r>
              <a:rPr lang="en-US" dirty="0" smtClean="0"/>
              <a:t>“</a:t>
            </a:r>
            <a:r>
              <a:rPr lang="en-US" dirty="0"/>
              <a:t>Then cometh Jesus with them unto a place called Gethsemane, and saith unto the disciples, Sit ye here, while I go and pray yonder</a:t>
            </a:r>
            <a:r>
              <a:rPr lang="en-US" dirty="0" smtClean="0"/>
              <a:t>. </a:t>
            </a:r>
            <a:r>
              <a:rPr lang="en-US" dirty="0"/>
              <a:t> And he took with him Peter and the two sons of Zebedee, and began to be sorrowful and very heavy</a:t>
            </a:r>
            <a:r>
              <a:rPr lang="en-US" dirty="0" smtClean="0"/>
              <a:t>. </a:t>
            </a:r>
            <a:r>
              <a:rPr lang="en-US" dirty="0"/>
              <a:t> Then saith he unto them, My soul is exceeding sorrowful, even unto death: tarry ye here, and </a:t>
            </a:r>
            <a:r>
              <a:rPr lang="en-US" dirty="0" smtClean="0"/>
              <a:t>watch.”  </a:t>
            </a:r>
            <a:r>
              <a:rPr lang="en-US" dirty="0"/>
              <a:t> </a:t>
            </a:r>
          </a:p>
          <a:p>
            <a:r>
              <a:rPr lang="en-US" dirty="0" smtClean="0"/>
              <a:t>Matthew 26:36-38</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u="sng" dirty="0" smtClean="0">
                <a:solidFill>
                  <a:srgbClr val="00B0F0"/>
                </a:solidFill>
              </a:rPr>
              <a:t>Separation</a:t>
            </a:r>
            <a:endParaRPr lang="en-US" u="sng" dirty="0">
              <a:solidFill>
                <a:srgbClr val="00B0F0"/>
              </a:solidFill>
            </a:endParaRPr>
          </a:p>
        </p:txBody>
      </p:sp>
      <p:sp>
        <p:nvSpPr>
          <p:cNvPr id="3" name="Content Placeholder 2"/>
          <p:cNvSpPr>
            <a:spLocks noGrp="1"/>
          </p:cNvSpPr>
          <p:nvPr>
            <p:ph idx="1"/>
          </p:nvPr>
        </p:nvSpPr>
        <p:spPr>
          <a:xfrm>
            <a:off x="0" y="457200"/>
            <a:ext cx="9144000" cy="6400800"/>
          </a:xfrm>
        </p:spPr>
        <p:txBody>
          <a:bodyPr>
            <a:noAutofit/>
          </a:bodyPr>
          <a:lstStyle/>
          <a:p>
            <a:r>
              <a:rPr lang="en-US" sz="2400" dirty="0" smtClean="0"/>
              <a:t>“Jesus </a:t>
            </a:r>
            <a:r>
              <a:rPr lang="en-US" sz="2400" dirty="0"/>
              <a:t>had been earnestly conversing with His disciples and instructing them; but as He neared Gethsemane, He became strangely silent. He had often visited this spot for meditation and prayer; but never with a heart so full of sorrow as upon this night of His last agony. Throughout His life on earth He had walked in the light of God's presence. When in conflict with men who were inspired by the very spirit of Satan, He could say, "He that sent Me is with Me: the Father hath not left Me alone; for I do always those things that please Him." John 8:29. But now He seemed to be shut out from the light of God's sustaining presence. Now He was numbered with the transgressors. The guilt of fallen humanity He must bear. Upon Him who knew no sin must be laid the iniquity of us all. So dreadful does sin appear to Him, so great is the weight of guilt which He must bear, that He is tempted to fear it will shut Him out forever from His Father's love. Feeling how terrible is the wrath of God against transgression, He exclaims, "My soul is exceeding sorrowful, even unto death</a:t>
            </a:r>
            <a:r>
              <a:rPr lang="en-US" sz="2400" dirty="0" smtClean="0"/>
              <a:t>."</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lstStyle/>
          <a:p>
            <a:r>
              <a:rPr lang="en-US" u="sng" dirty="0" smtClean="0">
                <a:solidFill>
                  <a:srgbClr val="00B0F0"/>
                </a:solidFill>
              </a:rPr>
              <a:t>None Other</a:t>
            </a:r>
            <a:endParaRPr lang="en-US" u="sng" dirty="0">
              <a:solidFill>
                <a:srgbClr val="00B0F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600" dirty="0" smtClean="0"/>
              <a:t>Death loomed over Christ in a way it never had up to this time.  The presence of His Father was being withdrawn from Him.  Our sins were being placed upon Him and they were beginning the process of crushing out His very life!</a:t>
            </a:r>
            <a:endParaRPr lang="en-US" sz="3600" dirty="0"/>
          </a:p>
        </p:txBody>
      </p:sp>
      <p:pic>
        <p:nvPicPr>
          <p:cNvPr id="3074" name="Picture 2" descr="C:\Users\Dad\Contacts\Downloads\www-St-Takla-org--Jesus-Praying-in-Gethsemane-Garden-14.jpg"/>
          <p:cNvPicPr>
            <a:picLocks noGrp="1" noChangeAspect="1" noChangeArrowheads="1"/>
          </p:cNvPicPr>
          <p:nvPr>
            <p:ph sz="half" idx="2"/>
          </p:nvPr>
        </p:nvPicPr>
        <p:blipFill>
          <a:blip r:embed="rId2" cstate="print"/>
          <a:srcRect/>
          <a:stretch>
            <a:fillRect/>
          </a:stretch>
        </p:blipFill>
        <p:spPr bwMode="auto">
          <a:xfrm>
            <a:off x="4343400" y="685800"/>
            <a:ext cx="4800600" cy="6172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002060"/>
                </a:solidFill>
              </a:rPr>
              <a:t>Surety for Man</a:t>
            </a:r>
            <a:endParaRPr lang="en-US" u="sng" dirty="0">
              <a:solidFill>
                <a:srgbClr val="002060"/>
              </a:solidFill>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“He </a:t>
            </a:r>
            <a:r>
              <a:rPr lang="en-US" dirty="0"/>
              <a:t>went a little distance from them--not so far but that they could both see and hear Him--and fell prostrate upon the ground. He felt that by sin He was being separated from His Father. The gulf was so broad, so black, so deep, that His spirit shuddered before it. This agony He must not exert His divine power to escape. As man He must suffer the consequences of man's sin. As man He must endure the wrath of God against transgression.</a:t>
            </a:r>
          </a:p>
          <a:p>
            <a:r>
              <a:rPr lang="en-US" dirty="0"/>
              <a:t>Christ was now standing in a different attitude from that in which He had ever stood before. His suffering can best be described in the words of the prophet, "Awake, O sword, against My shepherd, and against the man that is My fellow, saith the Lord of hosts." Zech. 13:7. As the substitute and surety for sinful man, Christ was suffering under divine justice. He saw what justice meant. Hitherto He had been as an intercessor for others; now He longed to have an intercessor for Himself.</a:t>
            </a:r>
          </a:p>
          <a:p>
            <a:r>
              <a:rPr lang="en-US" dirty="0"/>
              <a:t>As Christ felt His unity with the Father broken up, He feared that in His human nature He would be unable to endure the coming conflict with the powers of darkness</a:t>
            </a:r>
            <a:r>
              <a:rPr lang="en-US" dirty="0" smtClean="0"/>
              <a:t>.”  DA, pg. 686</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rPr>
              <a:t>The Thrice Repeated Prayer</a:t>
            </a:r>
            <a:endParaRPr lang="en-US" u="sng" dirty="0">
              <a:solidFill>
                <a:srgbClr val="002060"/>
              </a:solidFill>
            </a:endParaRPr>
          </a:p>
        </p:txBody>
      </p:sp>
      <p:sp>
        <p:nvSpPr>
          <p:cNvPr id="3" name="Content Placeholder 2"/>
          <p:cNvSpPr>
            <a:spLocks noGrp="1"/>
          </p:cNvSpPr>
          <p:nvPr>
            <p:ph sz="half" idx="1"/>
          </p:nvPr>
        </p:nvSpPr>
        <p:spPr>
          <a:xfrm>
            <a:off x="0" y="685800"/>
            <a:ext cx="4572000" cy="6172200"/>
          </a:xfrm>
        </p:spPr>
        <p:txBody>
          <a:bodyPr>
            <a:normAutofit/>
          </a:bodyPr>
          <a:lstStyle/>
          <a:p>
            <a:r>
              <a:rPr lang="en-US" sz="3200" dirty="0" smtClean="0"/>
              <a:t>Christ fully realized that He didn’t have to go through with this horrible ordeal.  He could have simply wiped the sweat from His brow and gone back to heaven.  He didn’t have to die.  He was totally innocent!!</a:t>
            </a:r>
            <a:endParaRPr lang="en-US" sz="3200" dirty="0"/>
          </a:p>
        </p:txBody>
      </p:sp>
      <p:sp>
        <p:nvSpPr>
          <p:cNvPr id="4" name="Content Placeholder 3"/>
          <p:cNvSpPr>
            <a:spLocks noGrp="1"/>
          </p:cNvSpPr>
          <p:nvPr>
            <p:ph sz="half" idx="2"/>
          </p:nvPr>
        </p:nvSpPr>
        <p:spPr>
          <a:xfrm>
            <a:off x="4648200" y="685800"/>
            <a:ext cx="4495800" cy="6172200"/>
          </a:xfrm>
        </p:spPr>
        <p:txBody>
          <a:bodyPr/>
          <a:lstStyle/>
          <a:p>
            <a:r>
              <a:rPr lang="en-US" sz="3600" dirty="0" smtClean="0"/>
              <a:t>“And </a:t>
            </a:r>
            <a:r>
              <a:rPr lang="en-US" sz="3600" dirty="0"/>
              <a:t>he went a little further, and fell on his face, and prayed, saying, O my Father, if it be possible, let this cup pass from me: nevertheless not as I will, but as thou </a:t>
            </a:r>
            <a:r>
              <a:rPr lang="en-US" sz="3600" dirty="0" smtClean="0"/>
              <a:t>wilt.”  Matthew 26:39</a:t>
            </a:r>
            <a:endParaRPr lang="en-US" sz="3600"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3031</TotalTime>
  <Words>2029</Words>
  <Application>Microsoft Office PowerPoint</Application>
  <PresentationFormat>On-screen Show (4:3)</PresentationFormat>
  <Paragraphs>43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Oil Press/Gethsemane</vt:lpstr>
      <vt:lpstr>Only Christ has seen Gethsemane</vt:lpstr>
      <vt:lpstr>A Thoughtful Hour</vt:lpstr>
      <vt:lpstr>The Context</vt:lpstr>
      <vt:lpstr>A Place of Oil</vt:lpstr>
      <vt:lpstr>Separation</vt:lpstr>
      <vt:lpstr>None Other</vt:lpstr>
      <vt:lpstr>Surety for Man</vt:lpstr>
      <vt:lpstr>The Thrice Repeated Prayer</vt:lpstr>
      <vt:lpstr>What He Did!!</vt:lpstr>
      <vt:lpstr>Longed for Comfort</vt:lpstr>
      <vt:lpstr>Christ and Judas</vt:lpstr>
      <vt:lpstr>Arrested</vt:lpstr>
      <vt:lpstr>The Length of Iniquity</vt:lpstr>
      <vt:lpstr>Peter and the Sword</vt:lpstr>
      <vt:lpstr>Put it Away!</vt:lpstr>
      <vt:lpstr>What About Us?</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Oil Press/Gethsemane</dc:title>
  <dc:creator>Dad</dc:creator>
  <cp:lastModifiedBy>Dad</cp:lastModifiedBy>
  <cp:revision>3</cp:revision>
  <dcterms:created xsi:type="dcterms:W3CDTF">2012-01-04T18:29:43Z</dcterms:created>
  <dcterms:modified xsi:type="dcterms:W3CDTF">2012-01-06T22:37:08Z</dcterms:modified>
</cp:coreProperties>
</file>