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13ADD3-FFDC-46BC-8609-D73DF3C15FDE}"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2163724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ADD3-FFDC-46BC-8609-D73DF3C15FDE}"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2040434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ADD3-FFDC-46BC-8609-D73DF3C15FDE}"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164442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3ADD3-FFDC-46BC-8609-D73DF3C15FDE}"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46930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13ADD3-FFDC-46BC-8609-D73DF3C15FDE}"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3798895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3ADD3-FFDC-46BC-8609-D73DF3C15FDE}"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2470351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13ADD3-FFDC-46BC-8609-D73DF3C15FDE}" type="datetimeFigureOut">
              <a:rPr lang="en-US" smtClean="0"/>
              <a:t>6/24/2016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59127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13ADD3-FFDC-46BC-8609-D73DF3C15FDE}" type="datetimeFigureOut">
              <a:rPr lang="en-US" smtClean="0"/>
              <a:t>6/24/2016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2248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3ADD3-FFDC-46BC-8609-D73DF3C15FDE}" type="datetimeFigureOut">
              <a:rPr lang="en-US" smtClean="0"/>
              <a:t>6/24/2016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111859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3ADD3-FFDC-46BC-8609-D73DF3C15FDE}"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181587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3ADD3-FFDC-46BC-8609-D73DF3C15FDE}"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200E9-7AD5-4490-9950-9C37444CE0B4}" type="slidenum">
              <a:rPr lang="en-US" smtClean="0"/>
              <a:t>‹#›</a:t>
            </a:fld>
            <a:endParaRPr lang="en-US"/>
          </a:p>
        </p:txBody>
      </p:sp>
    </p:spTree>
    <p:extLst>
      <p:ext uri="{BB962C8B-B14F-4D97-AF65-F5344CB8AC3E}">
        <p14:creationId xmlns:p14="http://schemas.microsoft.com/office/powerpoint/2010/main" val="964869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3ADD3-FFDC-46BC-8609-D73DF3C15FDE}" type="datetimeFigureOut">
              <a:rPr lang="en-US" smtClean="0"/>
              <a:t>6/24/2016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200E9-7AD5-4490-9950-9C37444CE0B4}" type="slidenum">
              <a:rPr lang="en-US" smtClean="0"/>
              <a:t>‹#›</a:t>
            </a:fld>
            <a:endParaRPr lang="en-US"/>
          </a:p>
        </p:txBody>
      </p:sp>
    </p:spTree>
    <p:extLst>
      <p:ext uri="{BB962C8B-B14F-4D97-AF65-F5344CB8AC3E}">
        <p14:creationId xmlns:p14="http://schemas.microsoft.com/office/powerpoint/2010/main" val="1768120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rPr>
              <a:t>The Greatest Sermon, pt. 1</a:t>
            </a:r>
            <a:endParaRPr lang="en-US" b="1" i="1" u="sng"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082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274638"/>
            <a:ext cx="4038600" cy="1143000"/>
          </a:xfrm>
        </p:spPr>
        <p:txBody>
          <a:bodyPr/>
          <a:lstStyle/>
          <a:p>
            <a:endParaRPr lang="en-US" dirty="0"/>
          </a:p>
        </p:txBody>
      </p:sp>
      <p:sp>
        <p:nvSpPr>
          <p:cNvPr id="3" name="Content Placeholder 2"/>
          <p:cNvSpPr>
            <a:spLocks noGrp="1"/>
          </p:cNvSpPr>
          <p:nvPr>
            <p:ph sz="half" idx="1"/>
          </p:nvPr>
        </p:nvSpPr>
        <p:spPr>
          <a:xfrm>
            <a:off x="0" y="0"/>
            <a:ext cx="4572000" cy="6858000"/>
          </a:xfrm>
        </p:spPr>
        <p:txBody>
          <a:bodyPr>
            <a:normAutofit/>
          </a:bodyPr>
          <a:lstStyle/>
          <a:p>
            <a:r>
              <a:rPr lang="en-US" sz="3600" dirty="0" smtClean="0"/>
              <a:t>The Pharisee was too good to need help; too righteous to need the righteousness of Christ.  </a:t>
            </a:r>
          </a:p>
          <a:p>
            <a:r>
              <a:rPr lang="en-US" sz="3600" dirty="0" smtClean="0"/>
              <a:t>He had the sanctuary services, the spirit of prophecy, health laws, and a whole lot more.  He lacked a humble heart and he closed it to Christ!</a:t>
            </a:r>
            <a:endParaRPr lang="en-US" sz="36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483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latin typeface="Algerian" panose="04020705040A02060702" pitchFamily="82" charset="0"/>
              </a:rPr>
              <a:t>Peter’s Plea</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sz="half" idx="1"/>
          </p:nvPr>
        </p:nvSpPr>
        <p:spPr>
          <a:xfrm>
            <a:off x="0" y="762000"/>
            <a:ext cx="4800600" cy="6096000"/>
          </a:xfrm>
        </p:spPr>
        <p:txBody>
          <a:bodyPr>
            <a:normAutofit fontScale="70000" lnSpcReduction="20000"/>
          </a:bodyPr>
          <a:lstStyle/>
          <a:p>
            <a:r>
              <a:rPr lang="en-US" dirty="0" smtClean="0"/>
              <a:t>“Humanity</a:t>
            </a:r>
            <a:r>
              <a:rPr lang="en-US" dirty="0"/>
              <a:t>, with its weakness and sin, was brought in contrast with the perfection of divinity, and he felt altogether deficient and unholy. Thus it has been with all who have been granted a view of God's greatness and majesty.</a:t>
            </a:r>
          </a:p>
          <a:p>
            <a:endParaRPr lang="en-US" dirty="0"/>
          </a:p>
          <a:p>
            <a:r>
              <a:rPr lang="en-US" dirty="0"/>
              <a:t>Peter exclaimed, "Depart from me; for I am a sinful man;" yet he clung to the feet of Jesus, feeling that he could not be parted from Him. The Saviour answered, "Fear not; from henceforth thou shalt catch men</a:t>
            </a:r>
            <a:r>
              <a:rPr lang="en-US" b="1" i="1" u="sng" dirty="0"/>
              <a:t>." It was after Isaiah has beheld the holiness of God and his own unworthiness that he was entrusted with the divine message. It was after Peter had been led to self-renunciation and dependence upon divine power that he received the call to his work for Christ</a:t>
            </a:r>
            <a:r>
              <a:rPr lang="en-US" b="1" i="1" u="sng" dirty="0" smtClean="0"/>
              <a:t>.”  </a:t>
            </a:r>
            <a:r>
              <a:rPr lang="en-US" dirty="0" smtClean="0"/>
              <a:t>DA, pg. 246 </a:t>
            </a:r>
            <a:endParaRPr lang="en-US" dirty="0"/>
          </a:p>
        </p:txBody>
      </p:sp>
      <p:sp>
        <p:nvSpPr>
          <p:cNvPr id="4" name="Content Placeholder 3"/>
          <p:cNvSpPr>
            <a:spLocks noGrp="1"/>
          </p:cNvSpPr>
          <p:nvPr>
            <p:ph sz="half" idx="2"/>
          </p:nvPr>
        </p:nvSpPr>
        <p:spPr>
          <a:xfrm>
            <a:off x="4648200" y="762000"/>
            <a:ext cx="4495800" cy="6096000"/>
          </a:xfrm>
        </p:spPr>
        <p:txBody>
          <a:bodyPr>
            <a:noAutofit/>
          </a:bodyPr>
          <a:lstStyle/>
          <a:p>
            <a:r>
              <a:rPr lang="en-US" sz="2200" dirty="0" smtClean="0"/>
              <a:t>“And </a:t>
            </a:r>
            <a:r>
              <a:rPr lang="en-US" sz="2200" dirty="0"/>
              <a:t>Simon answering said unto him, Master, we have toiled all the night, and have taken nothing: nevertheless at thy word I will let down the </a:t>
            </a:r>
            <a:r>
              <a:rPr lang="en-US" sz="2200" dirty="0" smtClean="0"/>
              <a:t>net. And </a:t>
            </a:r>
            <a:r>
              <a:rPr lang="en-US" sz="2200" dirty="0"/>
              <a:t>when they had this done, they inclosed a great multitude of fishes: and their net brake</a:t>
            </a:r>
            <a:r>
              <a:rPr lang="en-US" sz="2200" dirty="0" smtClean="0"/>
              <a:t>.  </a:t>
            </a:r>
            <a:r>
              <a:rPr lang="en-US" sz="2200" dirty="0"/>
              <a:t>And they beckoned unto their partners, which were in the other ship, that they should come and help them. And they came, and filled both the ships, so that they began to </a:t>
            </a:r>
            <a:r>
              <a:rPr lang="en-US" sz="2200" dirty="0" smtClean="0"/>
              <a:t>sink. When </a:t>
            </a:r>
            <a:r>
              <a:rPr lang="en-US" sz="2200" dirty="0"/>
              <a:t>Simon Peter saw it, he fell down at Jesus' knees, saying, Depart from me; for I am a sinful man, O Lord</a:t>
            </a:r>
            <a:r>
              <a:rPr lang="en-US" sz="2200" dirty="0" smtClean="0"/>
              <a:t>.”  Luke 5:4-8</a:t>
            </a:r>
            <a:endParaRPr lang="en-US" sz="2200" dirty="0"/>
          </a:p>
        </p:txBody>
      </p:sp>
    </p:spTree>
    <p:extLst>
      <p:ext uri="{BB962C8B-B14F-4D97-AF65-F5344CB8AC3E}">
        <p14:creationId xmlns:p14="http://schemas.microsoft.com/office/powerpoint/2010/main" val="1602025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i="1" u="sng" dirty="0" smtClean="0">
                <a:solidFill>
                  <a:srgbClr val="C00000"/>
                </a:solidFill>
                <a:latin typeface="Algerian" panose="04020705040A02060702" pitchFamily="82" charset="0"/>
              </a:rPr>
              <a:t>Laodicea’s Biggest Problem</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dirty="0"/>
              <a:t>“Because thou sayest, I am rich, and increased with goods, and </a:t>
            </a:r>
            <a:r>
              <a:rPr lang="en-US" b="1" i="1" u="sng" dirty="0">
                <a:solidFill>
                  <a:srgbClr val="FF0000"/>
                </a:solidFill>
              </a:rPr>
              <a:t>have need of nothing</a:t>
            </a:r>
            <a:r>
              <a:rPr lang="en-US" dirty="0"/>
              <a:t>; and knowest not that thou art wretched, and miserable, and poor, and blind, and naked</a:t>
            </a:r>
            <a:r>
              <a:rPr lang="en-US" dirty="0" smtClean="0"/>
              <a:t>: </a:t>
            </a:r>
            <a:r>
              <a:rPr lang="en-US" dirty="0"/>
              <a:t>I counsel thee to buy of me gold tried in the fire, that thou mayest be rich; and white raiment, that thou mayest be clothed, and that the shame of thy nakedness do not appear; and anoint thine eyes with eyesalve, that thou mayest see</a:t>
            </a:r>
            <a:r>
              <a:rPr lang="en-US" dirty="0" smtClean="0"/>
              <a:t>.  </a:t>
            </a:r>
            <a:r>
              <a:rPr lang="en-US" dirty="0"/>
              <a:t>As many as I love, I rebuke and chasten: be zealous therefore, and repent</a:t>
            </a:r>
            <a:r>
              <a:rPr lang="en-US" dirty="0" smtClean="0"/>
              <a:t>. </a:t>
            </a:r>
            <a:r>
              <a:rPr lang="en-US" dirty="0"/>
              <a:t>Behold, I stand at the door, and knock: if any man hear my voice, and open the door, I will come in to him, and will sup with him, and he with me</a:t>
            </a:r>
            <a:r>
              <a:rPr lang="en-US" dirty="0" smtClean="0"/>
              <a:t>.”  Rev. 3:17-20</a:t>
            </a:r>
            <a:endParaRPr lang="en-US" dirty="0"/>
          </a:p>
        </p:txBody>
      </p:sp>
    </p:spTree>
    <p:extLst>
      <p:ext uri="{BB962C8B-B14F-4D97-AF65-F5344CB8AC3E}">
        <p14:creationId xmlns:p14="http://schemas.microsoft.com/office/powerpoint/2010/main" val="3950378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Laodicea, the Final Church</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dirty="0" smtClean="0"/>
              <a:t>‘Towards </a:t>
            </a:r>
            <a:r>
              <a:rPr lang="en-US" dirty="0"/>
              <a:t>the end of the Roman Republic and under the first emperors, Laodicea, benefiting from its advantageous position on a trade route, became one of the most important and flourishing commercial cities of Asia Minor, in which large money transactions and an extensive trade in black wool were carried on</a:t>
            </a:r>
            <a:r>
              <a:rPr lang="en-US" dirty="0" smtClean="0"/>
              <a:t>.’</a:t>
            </a:r>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6481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400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rPr>
              <a:t>Very Prosperous, Wealthy Place</a:t>
            </a:r>
            <a:endParaRPr lang="en-US" b="1" i="1" u="sng" dirty="0">
              <a:solidFill>
                <a:srgbClr val="7030A0"/>
              </a:solidFill>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smtClean="0"/>
              <a:t>Laodicea had it all.  Situated perfectly along the trade routes in Asia Minor, near to the Mediterranean, it flourished amid such opulence.  Laodicea truly needed nothing and therein was her greatest problem; she was self sufficient!</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762000"/>
            <a:ext cx="4648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0332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latin typeface="Algerian" panose="04020705040A02060702" pitchFamily="82" charset="0"/>
              </a:rPr>
              <a:t>No Room!</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“Jesus </a:t>
            </a:r>
            <a:r>
              <a:rPr lang="en-US" dirty="0"/>
              <a:t>had presented the cup of blessing to those who felt that they were "rich, and increased with goods" (Revelation 3:17), and had need of nothing, and they had turned with scorn from the gracious gift. He who feels whole, who thinks that he is reasonably good, and is contented with his condition, does not seek to become a partaker of the grace and righteousness of Christ. Pride feels no need, and so it closes the heart against Christ and the infinite blessings He came to give. There is no room for Jesus in the heart of such a person. Those who are rich and honorable in their own eyes do not ask in faith, and receive the blessing of God. They feel that they are full, therefore they go away empty. Those who know that they cannot possibly save themselves, or of themselves do any righteous action, are the ones who appreciate the help that Christ can bestow. They are the poor in spirit, whom He declares to be blessed</a:t>
            </a:r>
            <a:r>
              <a:rPr lang="en-US" dirty="0" smtClean="0"/>
              <a:t>.”  Mount of Blessing, pg. 7 </a:t>
            </a:r>
            <a:endParaRPr lang="en-US" dirty="0"/>
          </a:p>
        </p:txBody>
      </p:sp>
    </p:spTree>
    <p:extLst>
      <p:ext uri="{BB962C8B-B14F-4D97-AF65-F5344CB8AC3E}">
        <p14:creationId xmlns:p14="http://schemas.microsoft.com/office/powerpoint/2010/main" val="424719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i="1" u="sng" dirty="0" smtClean="0">
                <a:solidFill>
                  <a:srgbClr val="FF0000"/>
                </a:solidFill>
              </a:rPr>
              <a:t>The Story of Christ’s Struggles with Humanity</a:t>
            </a:r>
            <a:endParaRPr lang="en-US" b="1" i="1" u="sng" dirty="0">
              <a:solidFill>
                <a:srgbClr val="FF0000"/>
              </a:solidFill>
            </a:endParaRPr>
          </a:p>
        </p:txBody>
      </p:sp>
      <p:sp>
        <p:nvSpPr>
          <p:cNvPr id="4" name="Content Placeholder 3"/>
          <p:cNvSpPr>
            <a:spLocks noGrp="1"/>
          </p:cNvSpPr>
          <p:nvPr>
            <p:ph sz="half" idx="2"/>
          </p:nvPr>
        </p:nvSpPr>
        <p:spPr>
          <a:xfrm>
            <a:off x="4648200" y="1143000"/>
            <a:ext cx="4495800" cy="5715000"/>
          </a:xfrm>
        </p:spPr>
        <p:txBody>
          <a:bodyPr>
            <a:normAutofit/>
          </a:bodyPr>
          <a:lstStyle/>
          <a:p>
            <a:r>
              <a:rPr lang="en-US" dirty="0" smtClean="0"/>
              <a:t>“And </a:t>
            </a:r>
            <a:r>
              <a:rPr lang="en-US" dirty="0"/>
              <a:t>so it was, that, while they were there, the days were accomplished that she should be delivered</a:t>
            </a:r>
            <a:r>
              <a:rPr lang="en-US" dirty="0" smtClean="0"/>
              <a:t>. </a:t>
            </a:r>
            <a:r>
              <a:rPr lang="en-US" dirty="0"/>
              <a:t>And she brought forth her firstborn son, and wrapped him in swaddling clothes, and laid him in a manger; because </a:t>
            </a:r>
            <a:r>
              <a:rPr lang="en-US" b="1" i="1" u="sng" dirty="0"/>
              <a:t>there was no room for them in the inn</a:t>
            </a:r>
            <a:r>
              <a:rPr lang="en-US" dirty="0" smtClean="0"/>
              <a:t>.”  Luke 2:6,7</a:t>
            </a:r>
            <a:endParaRPr lang="en-US"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1143000"/>
            <a:ext cx="4876800"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8719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50"/>
                </a:solidFill>
                <a:latin typeface="Algerian" panose="04020705040A02060702" pitchFamily="82" charset="0"/>
              </a:rPr>
              <a:t>Not Many!</a:t>
            </a:r>
            <a:endParaRPr lang="en-US" b="1" i="1" u="sng" dirty="0">
              <a:solidFill>
                <a:srgbClr val="00B05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rmAutofit fontScale="92500"/>
          </a:bodyPr>
          <a:lstStyle/>
          <a:p>
            <a:r>
              <a:rPr lang="en-US" dirty="0" smtClean="0"/>
              <a:t>1. 8 in Noah’s day.</a:t>
            </a:r>
          </a:p>
          <a:p>
            <a:r>
              <a:rPr lang="en-US" dirty="0" smtClean="0"/>
              <a:t>2. A handful in Moses’ day.</a:t>
            </a:r>
          </a:p>
          <a:p>
            <a:r>
              <a:rPr lang="en-US" dirty="0" smtClean="0"/>
              <a:t>3. 11 and counting in Christ’s day.</a:t>
            </a:r>
          </a:p>
          <a:p>
            <a:r>
              <a:rPr lang="en-US" dirty="0" smtClean="0"/>
              <a:t>4. 144,000 at the end of time.</a:t>
            </a:r>
          </a:p>
          <a:p>
            <a:r>
              <a:rPr lang="en-US" dirty="0" smtClean="0"/>
              <a:t>Those who are poor in spirit recognize their spiritual deficiency and depend on the righteousness of Christ to do for them what they can not do for themselves, even obeying the commandments of God!!!</a:t>
            </a:r>
          </a:p>
          <a:p>
            <a:endParaRPr lang="en-US"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952999"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747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C00000"/>
                </a:solidFill>
                <a:latin typeface="Algerian" panose="04020705040A02060702" pitchFamily="82" charset="0"/>
              </a:rPr>
              <a:t>For All!</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Autofit/>
          </a:bodyPr>
          <a:lstStyle/>
          <a:p>
            <a:r>
              <a:rPr lang="en-US" sz="2400" dirty="0"/>
              <a:t> </a:t>
            </a:r>
            <a:r>
              <a:rPr lang="en-US" sz="2400" dirty="0" smtClean="0"/>
              <a:t>“All </a:t>
            </a:r>
            <a:r>
              <a:rPr lang="en-US" sz="2400" dirty="0"/>
              <a:t>who have a sense of their deep soul poverty, who feel that they have nothing good in themselves, may find righteousness and strength by looking unto Jesus. He says, "Come unto Me, all ye that labor and are heavy-laden." Matthew 11:28. He bids you exchange your poverty for the riches of His grace. </a:t>
            </a:r>
            <a:r>
              <a:rPr lang="en-US" sz="2400" dirty="0" smtClean="0"/>
              <a:t>We are </a:t>
            </a:r>
            <a:r>
              <a:rPr lang="en-US" sz="2400" dirty="0"/>
              <a:t>not worthy of God's love, but Christ , our surety, is worthy, and is abundantly able to save all who shall come unto Him. Whatever may have been your past experience, however discouraging your present circumstances, if you will come to Jesus just as you are, weak, helpless, and despairing, our compassionate Saviour will meet you a great way off, and will throw about you His arms of love and His robe of righteousness. He presents us to the Father clothed in the white raiment of His own character. He pleads before God in our behalf, saying: I have taken the sinner's place. Look not upon this wayward child, but look on Me. Does Satan plead loudly against our souls, accusing of sin, and claiming us as his prey, the blood of Christ pleads with greater power</a:t>
            </a:r>
            <a:r>
              <a:rPr lang="en-US" sz="2400" dirty="0" smtClean="0"/>
              <a:t>. "</a:t>
            </a:r>
            <a:r>
              <a:rPr lang="en-US" sz="2400" dirty="0"/>
              <a:t>Surely, shall one say, in the Lord have I righteousness and strength. . . . In the Lord shall all the seed of Israel be justified, and shall glory." Isaiah 45:24, 25</a:t>
            </a:r>
            <a:r>
              <a:rPr lang="en-US" sz="2400" dirty="0" smtClean="0"/>
              <a:t>.”  MB, pgs. 8,9</a:t>
            </a:r>
            <a:endParaRPr lang="en-US" sz="2400" dirty="0"/>
          </a:p>
        </p:txBody>
      </p:sp>
    </p:spTree>
    <p:extLst>
      <p:ext uri="{BB962C8B-B14F-4D97-AF65-F5344CB8AC3E}">
        <p14:creationId xmlns:p14="http://schemas.microsoft.com/office/powerpoint/2010/main" val="261068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i="1" u="sng" dirty="0" smtClean="0">
                <a:solidFill>
                  <a:srgbClr val="7030A0"/>
                </a:solidFill>
                <a:latin typeface="Algerian" panose="04020705040A02060702" pitchFamily="82" charset="0"/>
              </a:rPr>
              <a:t>The Mindset</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smtClean="0"/>
              <a:t>“When the Saviour began His ministry, the popular conception of the Messiah and His work was such as wholly unfitted the people to receive Him. The spirit  of true devotion had been lost in tradition and ceremonialism, and the prophecies were interpreted at the dictate of proud, world-loving hearts. The Jews looked for the coming One, not as a Saviour from sin, but as a great prince who should bring all nations under the supremacy of the Lion of the tribe of Judah. In vain had John the Baptist, with the heart-searching power of the ancient prophets, called them to repentance. In vain had he, beside the Jordan, pointed to Jesus as the Lamb of God, that taketh away the sin of the world. God was seeking to direct their minds to Isaiah's prophecy of the suffering Saviour, but they would not hear. </a:t>
            </a:r>
          </a:p>
          <a:p>
            <a:r>
              <a:rPr lang="en-US" dirty="0" smtClean="0"/>
              <a:t>Had the teachers and leaders in Israel </a:t>
            </a:r>
            <a:r>
              <a:rPr lang="en-US" b="1" i="1" u="sng" dirty="0" smtClean="0"/>
              <a:t>yielded to His transforming grace</a:t>
            </a:r>
            <a:r>
              <a:rPr lang="en-US" dirty="0" smtClean="0"/>
              <a:t>, Jesus would have made them His ambassadors among men. In Judea first the coming of the kingdom had been proclaimed, and the call to repentance had been given. In the act of driving out the desecrators from the temple at Jerusalem, Jesus had announced Himself as the Messiah--the One who should cleanse the soul from the defilement of sin and make His people a holy temple unto the Lord. But the Jewish leaders </a:t>
            </a:r>
            <a:r>
              <a:rPr lang="en-US" b="1" i="1" u="sng" dirty="0" smtClean="0"/>
              <a:t>would not humble themselves to receive the lowly Teacher from Nazareth</a:t>
            </a:r>
            <a:r>
              <a:rPr lang="en-US" dirty="0" smtClean="0"/>
              <a:t>.”  MB, pgs. 1,2</a:t>
            </a:r>
          </a:p>
          <a:p>
            <a:endParaRPr lang="en-US" dirty="0"/>
          </a:p>
        </p:txBody>
      </p:sp>
    </p:spTree>
    <p:extLst>
      <p:ext uri="{BB962C8B-B14F-4D97-AF65-F5344CB8AC3E}">
        <p14:creationId xmlns:p14="http://schemas.microsoft.com/office/powerpoint/2010/main" val="413473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latin typeface="Algerian" panose="04020705040A02060702" pitchFamily="82" charset="0"/>
              </a:rPr>
              <a:t>The Kingly Christ</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685800"/>
            <a:ext cx="4648200" cy="6172200"/>
          </a:xfrm>
        </p:spPr>
        <p:txBody>
          <a:bodyPr/>
          <a:lstStyle/>
          <a:p>
            <a:r>
              <a:rPr lang="en-US" dirty="0" smtClean="0"/>
              <a:t>The devil had prepared the Jews to reject Christ.  He had prepared them to expect a conquering king rather than a humble man; the Jews wanted a deliver from the Romans rather than a Deliverer from sin.  Jesus had to set the record straight; He had to lay bare the character of those who would make up His kingdom.  Let the sermon begin……</a:t>
            </a:r>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685800"/>
            <a:ext cx="46482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531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‘Blessed are the Poor…’</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Autofit/>
          </a:bodyPr>
          <a:lstStyle/>
          <a:p>
            <a:r>
              <a:rPr lang="en-US" sz="3600" dirty="0" smtClean="0"/>
              <a:t>Christ’s words hit them with blinding force!  What?  Being poor in spirit?  What about grandeur and palaces and kingdoms?  This was the last thing the Adventists expected and not what they wanted to hear!</a:t>
            </a:r>
            <a:endParaRPr lang="en-US" sz="3600"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5029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950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anose="04020705040A02060702" pitchFamily="82" charset="0"/>
              </a:rPr>
              <a:t>Shocking!</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“As something strange and new, these words fall upon the ears of the wondering multitude. Such teaching is contrary to all they have ever heard from priest or rabbi. They see in it nothing to flatter their pride or to feed their ambitious hopes. But there is about this new Teacher a power that holds them spellbound. The sweetness of divine love flows from His very presence as the fragrance from a flower. His words fall like "rain upon the mown grass: as showers that water the earth." Psalm 72:6. All feel instinctively that here is One who reads the secrets of the soul, yet who comes near to them with tender compassion. Their hearts open to Him, and, as they listen, the Holy Spirit unfolds to them something of the meaning of that lesson which humanity in all ages so needs to learn.”  MB, pg. 6</a:t>
            </a:r>
            <a:endParaRPr lang="en-US" dirty="0"/>
          </a:p>
        </p:txBody>
      </p:sp>
    </p:spTree>
    <p:extLst>
      <p:ext uri="{BB962C8B-B14F-4D97-AF65-F5344CB8AC3E}">
        <p14:creationId xmlns:p14="http://schemas.microsoft.com/office/powerpoint/2010/main" val="304400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274638"/>
            <a:ext cx="3962400" cy="1143000"/>
          </a:xfrm>
        </p:spPr>
        <p:txBody>
          <a:bodyPr/>
          <a:lstStyle/>
          <a:p>
            <a:endParaRPr lang="en-US" dirty="0"/>
          </a:p>
        </p:txBody>
      </p:sp>
      <p:sp>
        <p:nvSpPr>
          <p:cNvPr id="3" name="Content Placeholder 2"/>
          <p:cNvSpPr>
            <a:spLocks noGrp="1"/>
          </p:cNvSpPr>
          <p:nvPr>
            <p:ph sz="half" idx="1"/>
          </p:nvPr>
        </p:nvSpPr>
        <p:spPr>
          <a:xfrm>
            <a:off x="0" y="0"/>
            <a:ext cx="4495800" cy="6858000"/>
          </a:xfrm>
        </p:spPr>
        <p:txBody>
          <a:bodyPr>
            <a:normAutofit/>
          </a:bodyPr>
          <a:lstStyle/>
          <a:p>
            <a:r>
              <a:rPr lang="en-US" sz="4400" dirty="0" smtClean="0"/>
              <a:t>“And he opened his mouth, and taught them, saying, Blessed are the poor in spirit: for theirs is the kingdom of heaven.”  Matthew 5:2,3</a:t>
            </a:r>
          </a:p>
          <a:p>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122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b="1" i="1" u="sng" dirty="0" smtClean="0">
                <a:solidFill>
                  <a:srgbClr val="FF0000"/>
                </a:solidFill>
              </a:rPr>
              <a:t>Heaven is for those with Spiritual Need!</a:t>
            </a:r>
            <a:endParaRPr lang="en-US" b="1" i="1" u="sng" dirty="0">
              <a:solidFill>
                <a:srgbClr val="FF0000"/>
              </a:solidFill>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“And when the scribes and Pharisees saw him eat with publicans and sinners, they said unto his disciples, How is it that he eateth and drinketh with publicans and sinners? When Jesus heard it, he saith unto them, They that are whole have no need of the physician, but they that are sick: I came not to call the righteous, but sinners to repentance.”  Mk. 2:16,17</a:t>
            </a:r>
          </a:p>
          <a:p>
            <a:endParaRPr lang="en-US"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952999"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0006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Autofit/>
          </a:bodyPr>
          <a:lstStyle/>
          <a:p>
            <a:r>
              <a:rPr lang="en-US" sz="3600" b="1" i="1" u="sng" dirty="0" smtClean="0">
                <a:solidFill>
                  <a:srgbClr val="7030A0"/>
                </a:solidFill>
                <a:latin typeface="Algerian" panose="04020705040A02060702" pitchFamily="82" charset="0"/>
              </a:rPr>
              <a:t>Pride Feels No Need!</a:t>
            </a:r>
            <a:endParaRPr lang="en-US" sz="3600"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533400"/>
            <a:ext cx="9144000" cy="6324600"/>
          </a:xfrm>
        </p:spPr>
        <p:txBody>
          <a:bodyPr>
            <a:normAutofit fontScale="70000" lnSpcReduction="20000"/>
          </a:bodyPr>
          <a:lstStyle/>
          <a:p>
            <a:r>
              <a:rPr lang="en-US" dirty="0"/>
              <a:t> </a:t>
            </a:r>
            <a:r>
              <a:rPr lang="en-US" sz="3400" dirty="0" smtClean="0"/>
              <a:t>“He </a:t>
            </a:r>
            <a:r>
              <a:rPr lang="en-US" sz="3400" dirty="0"/>
              <a:t>who feels whole, who thinks that he is reasonably good, and is contented with his condition, does not seek to become a partaker of the grace and righteousness of Christ. Pride feels no need, and so it closes the heart against Christ and the infinite blessings He came to give. There is no room for Jesus in the heart of such a person. Those who are rich and honorable in their own eyes do not ask in faith, and receive the blessing of God. They feel that they are full, therefore they go away empty. Those who know that they cannot possibly save themselves, or of themselves do any righteous action, are the ones who appreciate the help that Christ can bestow. They are the poor in spirit, whom He declares to be </a:t>
            </a:r>
            <a:r>
              <a:rPr lang="en-US" sz="3400" dirty="0" smtClean="0"/>
              <a:t>blessed. Whom </a:t>
            </a:r>
            <a:r>
              <a:rPr lang="en-US" sz="3400" dirty="0"/>
              <a:t>Christ pardons, He first makes penitent, and it is the office of the Holy Spirit to convince of sin. Those whose hearts have been moved by </a:t>
            </a:r>
            <a:r>
              <a:rPr lang="en-US" sz="3400" dirty="0" smtClean="0"/>
              <a:t>the convicting </a:t>
            </a:r>
            <a:r>
              <a:rPr lang="en-US" sz="3400" dirty="0"/>
              <a:t>Spirit of God see that there is nothing good in themselves. They see that all they have ever done is mingled with self and sin. Like the poor publican, they stand afar off, not daring to lift up so much as their eyes to heaven, and cry, "God, be merciful to me the sinner." Luke 18:13, R.V., margin. And they are blessed. There is forgiveness for the penitent; for Christ is "the Lamb of God, which taketh away the sin of the world." John 1:29. </a:t>
            </a:r>
            <a:r>
              <a:rPr lang="en-US" sz="3400" dirty="0" smtClean="0"/>
              <a:t>“  MB, pgs. 7,8</a:t>
            </a:r>
            <a:endParaRPr lang="en-US" sz="3400" dirty="0"/>
          </a:p>
        </p:txBody>
      </p:sp>
    </p:spTree>
    <p:extLst>
      <p:ext uri="{BB962C8B-B14F-4D97-AF65-F5344CB8AC3E}">
        <p14:creationId xmlns:p14="http://schemas.microsoft.com/office/powerpoint/2010/main" val="224535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i="1" u="sng" dirty="0" smtClean="0">
                <a:solidFill>
                  <a:srgbClr val="0070C0"/>
                </a:solidFill>
              </a:rPr>
              <a:t>1</a:t>
            </a:r>
            <a:r>
              <a:rPr lang="en-US" b="1" i="1" u="sng" baseline="30000" dirty="0" smtClean="0">
                <a:solidFill>
                  <a:srgbClr val="0070C0"/>
                </a:solidFill>
              </a:rPr>
              <a:t>st</a:t>
            </a:r>
            <a:r>
              <a:rPr lang="en-US" b="1" i="1" u="sng" dirty="0" smtClean="0">
                <a:solidFill>
                  <a:srgbClr val="0070C0"/>
                </a:solidFill>
              </a:rPr>
              <a:t> Century Adventists</a:t>
            </a:r>
            <a:endParaRPr lang="en-US" b="1" i="1" u="sng" dirty="0">
              <a:solidFill>
                <a:srgbClr val="0070C0"/>
              </a:solidFill>
            </a:endParaRPr>
          </a:p>
        </p:txBody>
      </p:sp>
      <p:sp>
        <p:nvSpPr>
          <p:cNvPr id="3" name="Content Placeholder 2"/>
          <p:cNvSpPr>
            <a:spLocks noGrp="1"/>
          </p:cNvSpPr>
          <p:nvPr>
            <p:ph idx="1"/>
          </p:nvPr>
        </p:nvSpPr>
        <p:spPr>
          <a:xfrm>
            <a:off x="0" y="914400"/>
            <a:ext cx="9144000" cy="5943600"/>
          </a:xfrm>
        </p:spPr>
        <p:txBody>
          <a:bodyPr>
            <a:normAutofit fontScale="92500" lnSpcReduction="20000"/>
          </a:bodyPr>
          <a:lstStyle/>
          <a:p>
            <a:r>
              <a:rPr lang="en-US" smtClean="0"/>
              <a:t>“And </a:t>
            </a:r>
            <a:r>
              <a:rPr lang="en-US" dirty="0" smtClean="0"/>
              <a:t>he spake this parable unto certain which trusted in themselves that they were righteous, and despised </a:t>
            </a:r>
            <a:r>
              <a:rPr lang="en-US" smtClean="0"/>
              <a:t>others:  </a:t>
            </a:r>
            <a:r>
              <a:rPr lang="en-US" dirty="0" smtClean="0"/>
              <a:t>Two men went up into the temple to pray; the one a Pharisee, and the other a </a:t>
            </a:r>
            <a:r>
              <a:rPr lang="en-US" smtClean="0"/>
              <a:t>publican. </a:t>
            </a:r>
            <a:r>
              <a:rPr lang="en-US" dirty="0" smtClean="0"/>
              <a:t>The Pharisee stood and prayed thus with himself, God, I thank thee, that I am not as other men are, extortioners, unjust, adulterers, or even as this publican.  I fast twice in the week, I give tithes of all that I possess.  And the publican, standing afar off, would not lift up so much as his eyes unto heaven, but smote upon his breast, saying, God be merciful to me a sinner.  I tell you, this man went down to his house justified rather than the other: for every one that exalteth himself shall be abased; and he that humbleth himself shall be exalted.”  Luke 18:9-14</a:t>
            </a:r>
          </a:p>
          <a:p>
            <a:endParaRPr lang="en-US" dirty="0"/>
          </a:p>
        </p:txBody>
      </p:sp>
    </p:spTree>
    <p:extLst>
      <p:ext uri="{BB962C8B-B14F-4D97-AF65-F5344CB8AC3E}">
        <p14:creationId xmlns:p14="http://schemas.microsoft.com/office/powerpoint/2010/main" val="2118810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2355</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Greatest Sermon, pt. 1</vt:lpstr>
      <vt:lpstr>The Mindset</vt:lpstr>
      <vt:lpstr>The Kingly Christ</vt:lpstr>
      <vt:lpstr>‘Blessed are the Poor…’</vt:lpstr>
      <vt:lpstr>Shocking!</vt:lpstr>
      <vt:lpstr>PowerPoint Presentation</vt:lpstr>
      <vt:lpstr>Heaven is for those with Spiritual Need!</vt:lpstr>
      <vt:lpstr>Pride Feels No Need!</vt:lpstr>
      <vt:lpstr>1st Century Adventists</vt:lpstr>
      <vt:lpstr>PowerPoint Presentation</vt:lpstr>
      <vt:lpstr>Peter’s Plea</vt:lpstr>
      <vt:lpstr>Laodicea’s Biggest Problem</vt:lpstr>
      <vt:lpstr>Laodicea, the Final Church</vt:lpstr>
      <vt:lpstr>Very Prosperous, Wealthy Place</vt:lpstr>
      <vt:lpstr>No Room!</vt:lpstr>
      <vt:lpstr>The Story of Christ’s Struggles with Humanity</vt:lpstr>
      <vt:lpstr>Not Many!</vt:lpstr>
      <vt:lpstr>For All!</vt:lpstr>
    </vt:vector>
  </TitlesOfParts>
  <Company>Eustis Memorial Public Library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Eustis Memorial Public Library</dc:creator>
  <cp:lastModifiedBy>.</cp:lastModifiedBy>
  <cp:revision>15</cp:revision>
  <dcterms:created xsi:type="dcterms:W3CDTF">2016-06-23T17:57:04Z</dcterms:created>
  <dcterms:modified xsi:type="dcterms:W3CDTF">2016-06-24T21:06:59Z</dcterms:modified>
</cp:coreProperties>
</file>