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4" r:id="rId3"/>
    <p:sldId id="275" r:id="rId4"/>
    <p:sldId id="270" r:id="rId5"/>
    <p:sldId id="269" r:id="rId6"/>
    <p:sldId id="272" r:id="rId7"/>
    <p:sldId id="257" r:id="rId8"/>
    <p:sldId id="258" r:id="rId9"/>
    <p:sldId id="259" r:id="rId10"/>
    <p:sldId id="265" r:id="rId11"/>
    <p:sldId id="260" r:id="rId12"/>
    <p:sldId id="268" r:id="rId13"/>
    <p:sldId id="261" r:id="rId14"/>
    <p:sldId id="266" r:id="rId15"/>
    <p:sldId id="280" r:id="rId16"/>
    <p:sldId id="263" r:id="rId17"/>
    <p:sldId id="262" r:id="rId18"/>
    <p:sldId id="264" r:id="rId19"/>
    <p:sldId id="276" r:id="rId20"/>
    <p:sldId id="278" r:id="rId21"/>
    <p:sldId id="277" r:id="rId22"/>
    <p:sldId id="283" r:id="rId23"/>
    <p:sldId id="284" r:id="rId24"/>
    <p:sldId id="285" r:id="rId25"/>
    <p:sldId id="287" r:id="rId26"/>
    <p:sldId id="289" r:id="rId27"/>
    <p:sldId id="291" r:id="rId28"/>
    <p:sldId id="292" r:id="rId29"/>
    <p:sldId id="279" r:id="rId30"/>
    <p:sldId id="281" r:id="rId31"/>
    <p:sldId id="282" r:id="rId3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howGuides="1">
      <p:cViewPr varScale="1">
        <p:scale>
          <a:sx n="66" d="100"/>
          <a:sy n="66" d="100"/>
        </p:scale>
        <p:origin x="-630" y="-114"/>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5713BCE-4183-4FBA-83B8-788EE0CC6E75}" type="datetimeFigureOut">
              <a:rPr lang="en-US" smtClean="0"/>
              <a:pPr/>
              <a:t>10/28/2014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18ABBF3-1EE4-43FF-B328-9E08FC81D2AE}"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5713BCE-4183-4FBA-83B8-788EE0CC6E75}" type="datetimeFigureOut">
              <a:rPr lang="en-US" smtClean="0"/>
              <a:pPr/>
              <a:t>10/28/2014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18ABBF3-1EE4-43FF-B328-9E08FC81D2AE}"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5713BCE-4183-4FBA-83B8-788EE0CC6E75}" type="datetimeFigureOut">
              <a:rPr lang="en-US" smtClean="0"/>
              <a:pPr/>
              <a:t>10/28/2014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18ABBF3-1EE4-43FF-B328-9E08FC81D2AE}"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5713BCE-4183-4FBA-83B8-788EE0CC6E75}" type="datetimeFigureOut">
              <a:rPr lang="en-US" smtClean="0"/>
              <a:pPr/>
              <a:t>10/28/2014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18ABBF3-1EE4-43FF-B328-9E08FC81D2AE}"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5713BCE-4183-4FBA-83B8-788EE0CC6E75}" type="datetimeFigureOut">
              <a:rPr lang="en-US" smtClean="0"/>
              <a:pPr/>
              <a:t>10/28/2014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18ABBF3-1EE4-43FF-B328-9E08FC81D2AE}"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5713BCE-4183-4FBA-83B8-788EE0CC6E75}" type="datetimeFigureOut">
              <a:rPr lang="en-US" smtClean="0"/>
              <a:pPr/>
              <a:t>10/28/2014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18ABBF3-1EE4-43FF-B328-9E08FC81D2AE}"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5713BCE-4183-4FBA-83B8-788EE0CC6E75}" type="datetimeFigureOut">
              <a:rPr lang="en-US" smtClean="0"/>
              <a:pPr/>
              <a:t>10/28/2014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18ABBF3-1EE4-43FF-B328-9E08FC81D2AE}"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5713BCE-4183-4FBA-83B8-788EE0CC6E75}" type="datetimeFigureOut">
              <a:rPr lang="en-US" smtClean="0"/>
              <a:pPr/>
              <a:t>10/28/2014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18ABBF3-1EE4-43FF-B328-9E08FC81D2AE}"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5713BCE-4183-4FBA-83B8-788EE0CC6E75}" type="datetimeFigureOut">
              <a:rPr lang="en-US" smtClean="0"/>
              <a:pPr/>
              <a:t>10/28/2014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18ABBF3-1EE4-43FF-B328-9E08FC81D2AE}"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5713BCE-4183-4FBA-83B8-788EE0CC6E75}" type="datetimeFigureOut">
              <a:rPr lang="en-US" smtClean="0"/>
              <a:pPr/>
              <a:t>10/28/2014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18ABBF3-1EE4-43FF-B328-9E08FC81D2AE}"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5713BCE-4183-4FBA-83B8-788EE0CC6E75}" type="datetimeFigureOut">
              <a:rPr lang="en-US" smtClean="0"/>
              <a:pPr/>
              <a:t>10/28/2014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18ABBF3-1EE4-43FF-B328-9E08FC81D2AE}"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5713BCE-4183-4FBA-83B8-788EE0CC6E75}" type="datetimeFigureOut">
              <a:rPr lang="en-US" smtClean="0"/>
              <a:pPr/>
              <a:t>10/28/2014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18ABBF3-1EE4-43FF-B328-9E08FC81D2AE}"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www.adventist/" TargetMode="External"/><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www.atoday.com/letting-roman-catholics-hook#_edn1"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www.atoday.com/letting-roman-catholics-hook#_edn2"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u="sng" dirty="0" smtClean="0">
                <a:solidFill>
                  <a:srgbClr val="FF0000"/>
                </a:solidFill>
              </a:rPr>
              <a:t>Adventism in Apostasy</a:t>
            </a:r>
            <a:endParaRPr lang="en-US" u="sng" dirty="0">
              <a:solidFill>
                <a:srgbClr val="FF0000"/>
              </a:solidFill>
            </a:endParaRPr>
          </a:p>
        </p:txBody>
      </p:sp>
      <p:sp>
        <p:nvSpPr>
          <p:cNvPr id="3" name="Subtitle 2"/>
          <p:cNvSpPr>
            <a:spLocks noGrp="1"/>
          </p:cNvSpPr>
          <p:nvPr>
            <p:ph type="subTitle" idx="1"/>
          </p:nvPr>
        </p:nvSpPr>
        <p:spPr/>
        <p:txBody>
          <a:bodyPr/>
          <a:lstStyle/>
          <a:p>
            <a:r>
              <a:rPr lang="en-US" u="sng" dirty="0" smtClean="0">
                <a:solidFill>
                  <a:schemeClr val="accent3">
                    <a:lumMod val="50000"/>
                  </a:schemeClr>
                </a:solidFill>
              </a:rPr>
              <a:t>A Long Time Coming</a:t>
            </a:r>
            <a:endParaRPr lang="en-US" u="sng" dirty="0">
              <a:solidFill>
                <a:schemeClr val="accent3">
                  <a:lumMod val="50000"/>
                </a:schemeClr>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38200"/>
          </a:xfrm>
        </p:spPr>
        <p:txBody>
          <a:bodyPr>
            <a:normAutofit/>
          </a:bodyPr>
          <a:lstStyle/>
          <a:p>
            <a:r>
              <a:rPr lang="en-US" b="1" u="sng" dirty="0" smtClean="0">
                <a:solidFill>
                  <a:srgbClr val="FF0000"/>
                </a:solidFill>
                <a:latin typeface="Algerian" pitchFamily="82" charset="0"/>
              </a:rPr>
              <a:t>John Paul’s Friend</a:t>
            </a:r>
            <a:endParaRPr lang="en-US" b="1" u="sng" dirty="0">
              <a:solidFill>
                <a:srgbClr val="FF0000"/>
              </a:solidFill>
              <a:latin typeface="Algerian" pitchFamily="82" charset="0"/>
            </a:endParaRPr>
          </a:p>
        </p:txBody>
      </p:sp>
      <p:pic>
        <p:nvPicPr>
          <p:cNvPr id="1026" name="Picture 2"/>
          <p:cNvPicPr>
            <a:picLocks noGrp="1" noChangeAspect="1" noChangeArrowheads="1"/>
          </p:cNvPicPr>
          <p:nvPr>
            <p:ph idx="1"/>
          </p:nvPr>
        </p:nvPicPr>
        <p:blipFill>
          <a:blip r:embed="rId2" cstate="print"/>
          <a:srcRect/>
          <a:stretch>
            <a:fillRect/>
          </a:stretch>
        </p:blipFill>
        <p:spPr bwMode="auto">
          <a:xfrm>
            <a:off x="0" y="762000"/>
            <a:ext cx="9144000" cy="6096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533400"/>
          </a:xfrm>
        </p:spPr>
        <p:txBody>
          <a:bodyPr>
            <a:normAutofit fontScale="90000"/>
          </a:bodyPr>
          <a:lstStyle/>
          <a:p>
            <a:r>
              <a:rPr lang="en-US" u="sng" dirty="0" smtClean="0"/>
              <a:t>Lima, Peru  January, 1982</a:t>
            </a:r>
            <a:endParaRPr lang="en-US" u="sng" dirty="0"/>
          </a:p>
        </p:txBody>
      </p:sp>
      <p:sp>
        <p:nvSpPr>
          <p:cNvPr id="3" name="Content Placeholder 2"/>
          <p:cNvSpPr>
            <a:spLocks noGrp="1"/>
          </p:cNvSpPr>
          <p:nvPr>
            <p:ph idx="1"/>
          </p:nvPr>
        </p:nvSpPr>
        <p:spPr>
          <a:xfrm>
            <a:off x="0" y="609600"/>
            <a:ext cx="9144000" cy="6248400"/>
          </a:xfrm>
        </p:spPr>
        <p:txBody>
          <a:bodyPr>
            <a:noAutofit/>
          </a:bodyPr>
          <a:lstStyle/>
          <a:p>
            <a:r>
              <a:rPr lang="en-US" sz="2400" dirty="0" smtClean="0"/>
              <a:t>In </a:t>
            </a:r>
            <a:r>
              <a:rPr lang="en-US" sz="2400" b="1" dirty="0" smtClean="0"/>
              <a:t>January of 1982, a theological representative of the Seventh-day Adventist Church signed what today has become know as the BEM document</a:t>
            </a:r>
            <a:r>
              <a:rPr lang="en-US" sz="2400" dirty="0" smtClean="0"/>
              <a:t>, sometimes also referred to as the Lima Text, with which readers will probably be unfamiliar. </a:t>
            </a:r>
            <a:r>
              <a:rPr lang="en-US" sz="2400" b="1" dirty="0" smtClean="0"/>
              <a:t>BEM stands for Baptism, Eucharist, and Ministry.</a:t>
            </a:r>
            <a:r>
              <a:rPr lang="en-US" sz="2400" dirty="0" smtClean="0"/>
              <a:t> This document of the World Council of Churches is the centerpiece of their determination to bring in a one-world religion around the planet.</a:t>
            </a:r>
          </a:p>
          <a:p>
            <a:r>
              <a:rPr lang="en-US" sz="2400" dirty="0" smtClean="0"/>
              <a:t>The synopsis of the purposes of the document are these:</a:t>
            </a:r>
          </a:p>
          <a:p>
            <a:r>
              <a:rPr lang="en-US" sz="2400" b="1" dirty="0" smtClean="0"/>
              <a:t>1. Baptism:</a:t>
            </a:r>
            <a:r>
              <a:rPr lang="en-US" sz="2400" dirty="0" smtClean="0"/>
              <a:t> To encourage all churches to make no issue of the mode of or the age at baptism. If adult consent and decision baptism is practiced by immersion, that is acceptable, as equally is infant sprinkling.</a:t>
            </a:r>
          </a:p>
          <a:p>
            <a:r>
              <a:rPr lang="en-US" sz="2400" dirty="0" smtClean="0"/>
              <a:t>No authentic Seventh-day Adventist could accept such a proposition. In past ages myriads of God’s faithful people died because they believed in adult believers’ baptism by complete immersion,  and because they held infant baptism to be wholly unscriptural. </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smtClean="0">
                <a:solidFill>
                  <a:srgbClr val="FF0000"/>
                </a:solidFill>
              </a:rPr>
              <a:t>The Eucharist</a:t>
            </a:r>
            <a:endParaRPr lang="en-US" u="sng" dirty="0">
              <a:solidFill>
                <a:srgbClr val="FF0000"/>
              </a:solidFill>
            </a:endParaRPr>
          </a:p>
        </p:txBody>
      </p:sp>
      <p:sp>
        <p:nvSpPr>
          <p:cNvPr id="3" name="Content Placeholder 2"/>
          <p:cNvSpPr>
            <a:spLocks noGrp="1"/>
          </p:cNvSpPr>
          <p:nvPr>
            <p:ph idx="1"/>
          </p:nvPr>
        </p:nvSpPr>
        <p:spPr>
          <a:xfrm>
            <a:off x="0" y="1600200"/>
            <a:ext cx="9144000" cy="5257800"/>
          </a:xfrm>
        </p:spPr>
        <p:txBody>
          <a:bodyPr>
            <a:normAutofit fontScale="70000" lnSpcReduction="20000"/>
          </a:bodyPr>
          <a:lstStyle/>
          <a:p>
            <a:r>
              <a:rPr lang="en-US" b="1" dirty="0" smtClean="0"/>
              <a:t>2. Eucharist:</a:t>
            </a:r>
            <a:r>
              <a:rPr lang="en-US" dirty="0" smtClean="0"/>
              <a:t> To encourage all to accept equally the various concepts, whether they be trans-substantiation, con-substantiation, or the fact that the bread and wine are symbols of the broken body and spilled blood of Jesus Christ.</a:t>
            </a:r>
          </a:p>
          <a:p>
            <a:r>
              <a:rPr lang="en-US" dirty="0" smtClean="0"/>
              <a:t>(The term Eucharist is certainly not a Protestant term, yet at least in one church in Auckland, New Zealand, and one church in Sydney, Australia, the communion has been referred to in their church bulletin as the Eucharist. This Catholicizing of the Adventist Church is not by accident. It is a deliberate effort to bring us under the banner of the Papacy controlled by Satan. When we recognize the absolutely blasphemous claims of the Roman Catholic Church, which claims that the priest is the creator of his Creator, that in the wafer he creates Christ in reality; when one considers the claims that the priest can move Christ here and there, backward and forward, once again no earnest Seventh-day Adventist could ever accept such an abominable compromise. Also myriads of God’s people in the past lost their lives because they refused to accept such blasphemous claims of the Papacy.)</a:t>
            </a:r>
          </a:p>
          <a:p>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609600"/>
          </a:xfrm>
        </p:spPr>
        <p:txBody>
          <a:bodyPr>
            <a:normAutofit fontScale="90000"/>
          </a:bodyPr>
          <a:lstStyle/>
          <a:p>
            <a:r>
              <a:rPr lang="en-US" u="sng" dirty="0" smtClean="0"/>
              <a:t>Continue</a:t>
            </a:r>
            <a:endParaRPr lang="en-US" u="sng" dirty="0"/>
          </a:p>
        </p:txBody>
      </p:sp>
      <p:sp>
        <p:nvSpPr>
          <p:cNvPr id="3" name="Content Placeholder 2"/>
          <p:cNvSpPr>
            <a:spLocks noGrp="1"/>
          </p:cNvSpPr>
          <p:nvPr>
            <p:ph idx="1"/>
          </p:nvPr>
        </p:nvSpPr>
        <p:spPr>
          <a:xfrm>
            <a:off x="0" y="533400"/>
            <a:ext cx="9144000" cy="6324600"/>
          </a:xfrm>
        </p:spPr>
        <p:txBody>
          <a:bodyPr>
            <a:noAutofit/>
          </a:bodyPr>
          <a:lstStyle/>
          <a:p>
            <a:r>
              <a:rPr lang="en-US" sz="2200" b="1" dirty="0" smtClean="0"/>
              <a:t>3. Ministry:</a:t>
            </a:r>
            <a:r>
              <a:rPr lang="en-US" sz="2200" dirty="0" smtClean="0"/>
              <a:t> To encourage all churches to work for the unchurched, but never to proselytize from other churches.</a:t>
            </a:r>
          </a:p>
          <a:p>
            <a:r>
              <a:rPr lang="en-US" sz="2200" dirty="0" smtClean="0"/>
              <a:t>(The acceptance of this agreement would lead to a total capitulation from the final message which we are commissioned by our God to give to the world—the loud cry of Revelation 18:4, “Come out of her, my people, that ye be not partakers of her sins, and that ye receive not of her plagues.” They are to be called out because of God’s great love for them. They must be called out so that they will not continue in the sins of Babylon, and so that they will be protected from the plagues that will come after the close of probation.</a:t>
            </a:r>
            <a:br>
              <a:rPr lang="en-US" sz="2200" dirty="0" smtClean="0"/>
            </a:br>
            <a:r>
              <a:rPr lang="en-US" sz="2200" dirty="0" smtClean="0"/>
              <a:t>Yet today we are hearing voices in the Adventist Church, ministers calling for the same ministry as these ecumenical forces in our world. “Let us work for the unchurched.”)</a:t>
            </a:r>
          </a:p>
          <a:p>
            <a:r>
              <a:rPr lang="en-US" sz="2200" dirty="0" smtClean="0"/>
              <a:t>While we cannot, of course, ignore the unchurched—we must work for them—such statements deny the critical call to work for those who have been trapped in the churches of Catholicism and fallen Protestantism. The back of the BEM document reveals a most startling statement:</a:t>
            </a:r>
            <a:br>
              <a:rPr lang="en-US" sz="2200" dirty="0" smtClean="0"/>
            </a:br>
            <a:endParaRPr lang="en-US" sz="2200"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685800"/>
          </a:xfrm>
        </p:spPr>
        <p:txBody>
          <a:bodyPr>
            <a:normAutofit fontScale="90000"/>
          </a:bodyPr>
          <a:lstStyle/>
          <a:p>
            <a:r>
              <a:rPr lang="en-US" u="sng" dirty="0" smtClean="0">
                <a:solidFill>
                  <a:srgbClr val="002060"/>
                </a:solidFill>
              </a:rPr>
              <a:t>Continue</a:t>
            </a:r>
            <a:endParaRPr lang="en-US" u="sng" dirty="0">
              <a:solidFill>
                <a:srgbClr val="002060"/>
              </a:solidFill>
            </a:endParaRPr>
          </a:p>
        </p:txBody>
      </p:sp>
      <p:sp>
        <p:nvSpPr>
          <p:cNvPr id="3" name="Content Placeholder 2"/>
          <p:cNvSpPr>
            <a:spLocks noGrp="1"/>
          </p:cNvSpPr>
          <p:nvPr>
            <p:ph idx="1"/>
          </p:nvPr>
        </p:nvSpPr>
        <p:spPr>
          <a:xfrm>
            <a:off x="0" y="609600"/>
            <a:ext cx="9144000" cy="6248400"/>
          </a:xfrm>
        </p:spPr>
        <p:txBody>
          <a:bodyPr>
            <a:normAutofit fontScale="77500" lnSpcReduction="20000"/>
          </a:bodyPr>
          <a:lstStyle/>
          <a:p>
            <a:r>
              <a:rPr lang="en-US" dirty="0" smtClean="0"/>
              <a:t>“The statement published here marks a major advance in the ecumenical journey. The result of a fifty-year process of study and consultation, this text on Baptism, Eucharist, and Ministry represents a theological convergence that has been achieved thorough decades of dialogue, under the guidance of the Holy Spirit.</a:t>
            </a:r>
            <a:br>
              <a:rPr lang="en-US" dirty="0" smtClean="0"/>
            </a:br>
            <a:r>
              <a:rPr lang="en-US" dirty="0" smtClean="0"/>
              <a:t>“Over 100 theologians met in Lima, Peru in January 1982, and recommended unanimously to transmit this agreed statement—the Lima Text—for the common study and official response of the churches. They represented virtually all the major church traditions: Eastern Orthodox, Oriental Orthodox, Roman Catholic, Old Catholic, Lutheran, Anglican, Reformed, Methodist, United, Disciples, Baptists, </a:t>
            </a:r>
            <a:r>
              <a:rPr lang="en-US" b="1" i="1" dirty="0" smtClean="0"/>
              <a:t>Adventists</a:t>
            </a:r>
            <a:r>
              <a:rPr lang="en-US" dirty="0" smtClean="0"/>
              <a:t>, and Pentecostal.</a:t>
            </a:r>
            <a:br>
              <a:rPr lang="en-US" dirty="0" smtClean="0"/>
            </a:br>
            <a:r>
              <a:rPr lang="en-US" dirty="0" smtClean="0"/>
              <a:t>“The churches’ response to this agreed statement will be a vital step of the ecumenical process of “reception.” (Lima Test, emphasis ours).</a:t>
            </a:r>
          </a:p>
          <a:p>
            <a:r>
              <a:rPr lang="en-US" dirty="0" smtClean="0"/>
              <a:t>Dr. Raoul Dederen, professor at the Seminary at Andrews University, was the Seventh-day Adventist representative at this meeting.</a:t>
            </a:r>
          </a:p>
          <a:p>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90600"/>
          </a:xfrm>
        </p:spPr>
        <p:txBody>
          <a:bodyPr/>
          <a:lstStyle/>
          <a:p>
            <a:r>
              <a:rPr lang="en-US" u="sng" dirty="0" smtClean="0">
                <a:solidFill>
                  <a:srgbClr val="7030A0"/>
                </a:solidFill>
              </a:rPr>
              <a:t>Is There a Similarity?</a:t>
            </a:r>
            <a:endParaRPr lang="en-US" u="sng" dirty="0">
              <a:solidFill>
                <a:srgbClr val="7030A0"/>
              </a:solidFill>
            </a:endParaRPr>
          </a:p>
        </p:txBody>
      </p:sp>
      <p:pic>
        <p:nvPicPr>
          <p:cNvPr id="1026" name="Picture 2"/>
          <p:cNvPicPr>
            <a:picLocks noGrp="1" noChangeAspect="1" noChangeArrowheads="1"/>
          </p:cNvPicPr>
          <p:nvPr>
            <p:ph sz="half" idx="1"/>
          </p:nvPr>
        </p:nvPicPr>
        <p:blipFill>
          <a:blip r:embed="rId2" cstate="print"/>
          <a:srcRect/>
          <a:stretch>
            <a:fillRect/>
          </a:stretch>
        </p:blipFill>
        <p:spPr bwMode="auto">
          <a:xfrm>
            <a:off x="0" y="762000"/>
            <a:ext cx="4572000" cy="6096000"/>
          </a:xfrm>
          <a:prstGeom prst="rect">
            <a:avLst/>
          </a:prstGeom>
          <a:noFill/>
          <a:ln w="9525">
            <a:noFill/>
            <a:miter lim="800000"/>
            <a:headEnd/>
            <a:tailEnd/>
          </a:ln>
        </p:spPr>
      </p:pic>
      <p:pic>
        <p:nvPicPr>
          <p:cNvPr id="1027" name="Picture 3"/>
          <p:cNvPicPr>
            <a:picLocks noGrp="1" noChangeAspect="1" noChangeArrowheads="1"/>
          </p:cNvPicPr>
          <p:nvPr>
            <p:ph sz="half" idx="2"/>
          </p:nvPr>
        </p:nvPicPr>
        <p:blipFill>
          <a:blip r:embed="rId3" cstate="print"/>
          <a:srcRect/>
          <a:stretch>
            <a:fillRect/>
          </a:stretch>
        </p:blipFill>
        <p:spPr bwMode="auto">
          <a:xfrm>
            <a:off x="4572000" y="762000"/>
            <a:ext cx="4571999" cy="6096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90600"/>
          </a:xfrm>
        </p:spPr>
        <p:txBody>
          <a:bodyPr>
            <a:normAutofit/>
          </a:bodyPr>
          <a:lstStyle/>
          <a:p>
            <a:r>
              <a:rPr lang="en-US" b="1" u="sng" dirty="0" smtClean="0">
                <a:solidFill>
                  <a:srgbClr val="FF0000"/>
                </a:solidFill>
                <a:latin typeface="Algerian" pitchFamily="82" charset="0"/>
              </a:rPr>
              <a:t>Adams</a:t>
            </a:r>
            <a:endParaRPr lang="en-US" b="1" u="sng" dirty="0">
              <a:solidFill>
                <a:srgbClr val="FF0000"/>
              </a:solidFill>
              <a:latin typeface="Algerian" pitchFamily="82" charset="0"/>
            </a:endParaRPr>
          </a:p>
        </p:txBody>
      </p:sp>
      <p:sp>
        <p:nvSpPr>
          <p:cNvPr id="3" name="Content Placeholder 2"/>
          <p:cNvSpPr>
            <a:spLocks noGrp="1"/>
          </p:cNvSpPr>
          <p:nvPr>
            <p:ph idx="1"/>
          </p:nvPr>
        </p:nvSpPr>
        <p:spPr>
          <a:xfrm>
            <a:off x="0" y="762000"/>
            <a:ext cx="9144000" cy="6096000"/>
          </a:xfrm>
        </p:spPr>
        <p:txBody>
          <a:bodyPr>
            <a:normAutofit fontScale="92500" lnSpcReduction="10000"/>
          </a:bodyPr>
          <a:lstStyle/>
          <a:p>
            <a:r>
              <a:rPr lang="en-US" b="1" dirty="0" smtClean="0"/>
              <a:t>May 2, 1991:</a:t>
            </a:r>
            <a:r>
              <a:rPr lang="en-US" dirty="0" smtClean="0"/>
              <a:t> No wonder in this issue of the Adventist Review, Roy Adams could declare:</a:t>
            </a:r>
            <a:br>
              <a:rPr lang="en-US" dirty="0" smtClean="0"/>
            </a:br>
            <a:r>
              <a:rPr lang="en-US" dirty="0" smtClean="0"/>
              <a:t>“And we could go on if space permitted – to mention the WCC’s… accentuation of the Holy Spirit and </a:t>
            </a:r>
            <a:r>
              <a:rPr lang="en-US" b="1" dirty="0" smtClean="0"/>
              <a:t>the Eucharist</a:t>
            </a:r>
            <a:r>
              <a:rPr lang="en-US" dirty="0" smtClean="0"/>
              <a:t>. All of these emphases </a:t>
            </a:r>
            <a:r>
              <a:rPr lang="en-US" b="1" dirty="0" smtClean="0"/>
              <a:t>fit into the ambit of the three angels’ messages.” </a:t>
            </a:r>
            <a:endParaRPr lang="en-US" dirty="0" smtClean="0"/>
          </a:p>
          <a:p>
            <a:r>
              <a:rPr lang="en-US" dirty="0" smtClean="0"/>
              <a:t>(The Third Angel’s Message warns that if anyone worships the beast, he will receive the wrath of God poured out without mixture in the seven last plagues. What is the center piece of Catholic worship?–it is the Eucharist. The Eucharist doctrine declares that Christ’s actual body and blood are in the round wafer and fermented wine. Roy Adams must have been drunk on Babylonian wine to make the statement he did.)</a:t>
            </a:r>
          </a:p>
          <a:p>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066800"/>
          </a:xfrm>
        </p:spPr>
        <p:txBody>
          <a:bodyPr/>
          <a:lstStyle/>
          <a:p>
            <a:r>
              <a:rPr lang="en-US" b="1" u="sng" dirty="0" smtClean="0">
                <a:solidFill>
                  <a:srgbClr val="FF0000"/>
                </a:solidFill>
                <a:latin typeface="Algerian" pitchFamily="82" charset="0"/>
              </a:rPr>
              <a:t>Vandemann</a:t>
            </a:r>
            <a:endParaRPr lang="en-US" b="1" u="sng" dirty="0">
              <a:solidFill>
                <a:srgbClr val="FF0000"/>
              </a:solidFill>
              <a:latin typeface="Algerian" pitchFamily="82" charset="0"/>
            </a:endParaRPr>
          </a:p>
        </p:txBody>
      </p:sp>
      <p:sp>
        <p:nvSpPr>
          <p:cNvPr id="3" name="Content Placeholder 2"/>
          <p:cNvSpPr>
            <a:spLocks noGrp="1"/>
          </p:cNvSpPr>
          <p:nvPr>
            <p:ph idx="1"/>
          </p:nvPr>
        </p:nvSpPr>
        <p:spPr>
          <a:xfrm>
            <a:off x="0" y="838200"/>
            <a:ext cx="9144000" cy="6019800"/>
          </a:xfrm>
        </p:spPr>
        <p:txBody>
          <a:bodyPr>
            <a:normAutofit/>
          </a:bodyPr>
          <a:lstStyle/>
          <a:p>
            <a:r>
              <a:rPr lang="en-US" dirty="0" smtClean="0"/>
              <a:t>George Vandeman “These were dark ages for the church.  How could </a:t>
            </a:r>
            <a:r>
              <a:rPr lang="en-US" u="sng" dirty="0" smtClean="0"/>
              <a:t>Christians </a:t>
            </a:r>
            <a:r>
              <a:rPr lang="en-US" dirty="0" smtClean="0"/>
              <a:t>be so intolerant of their brothers and sisters in Christ?  Jesus had predicted that those who killed His followers would sincerely think they were serving God…It is not for us to question our medieval ancestors…Nor must we overlook the good done by the church.  Throughout the world, monasteries provided care for orphans, widows, and the sick.  And all of us owe appreciation to the church of the Middle Ages for preserving the Scriptures.” Vandeman, The Rise and Fall of the Anti-Christ, pages 54,55</a:t>
            </a:r>
          </a:p>
          <a:p>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066800"/>
          </a:xfrm>
        </p:spPr>
        <p:txBody>
          <a:bodyPr/>
          <a:lstStyle/>
          <a:p>
            <a:r>
              <a:rPr lang="en-US" b="1" u="sng" dirty="0" smtClean="0">
                <a:solidFill>
                  <a:srgbClr val="FF0000"/>
                </a:solidFill>
                <a:latin typeface="Algerian" pitchFamily="82" charset="0"/>
              </a:rPr>
              <a:t>Widmer</a:t>
            </a:r>
            <a:endParaRPr lang="en-US" b="1" u="sng" dirty="0">
              <a:solidFill>
                <a:srgbClr val="FF0000"/>
              </a:solidFill>
              <a:latin typeface="Algerian" pitchFamily="82" charset="0"/>
            </a:endParaRPr>
          </a:p>
        </p:txBody>
      </p:sp>
      <p:sp>
        <p:nvSpPr>
          <p:cNvPr id="3" name="Content Placeholder 2"/>
          <p:cNvSpPr>
            <a:spLocks noGrp="1"/>
          </p:cNvSpPr>
          <p:nvPr>
            <p:ph idx="1"/>
          </p:nvPr>
        </p:nvSpPr>
        <p:spPr>
          <a:xfrm>
            <a:off x="0" y="838200"/>
            <a:ext cx="9144000" cy="6019800"/>
          </a:xfrm>
        </p:spPr>
        <p:txBody>
          <a:bodyPr>
            <a:normAutofit fontScale="92500" lnSpcReduction="10000"/>
          </a:bodyPr>
          <a:lstStyle/>
          <a:p>
            <a:r>
              <a:rPr lang="en-US" dirty="0" smtClean="0"/>
              <a:t>Associate Editor of the Review, Myron </a:t>
            </a:r>
            <a:r>
              <a:rPr lang="en-US" dirty="0" err="1" smtClean="0"/>
              <a:t>Widmer</a:t>
            </a:r>
            <a:r>
              <a:rPr lang="en-US" dirty="0" smtClean="0"/>
              <a:t> “I was surprised and delighted to learn that the Bible is the sole textbook during the pope’s visit and the World Youth Day activities.  What a wonderful opportunity for so many young people to hear the gospel message straight from God’s Word…Or might a better understanding be that God is working through this pope to open doors for Catholics to the great truths of Scripture  concerning salvation by faith in Christ?”…I can only wonder if in these last days He is using some very unexpected sources to encourage many individuals (especially Catholics) in search for truth.”  Review and Herald, September 9,23,and 30, 1993 </a:t>
            </a:r>
          </a:p>
          <a:p>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066800"/>
          </a:xfrm>
        </p:spPr>
        <p:txBody>
          <a:bodyPr/>
          <a:lstStyle/>
          <a:p>
            <a:r>
              <a:rPr lang="en-US" b="1" u="sng" dirty="0" smtClean="0">
                <a:solidFill>
                  <a:srgbClr val="FF0000"/>
                </a:solidFill>
                <a:latin typeface="Algerian" pitchFamily="82" charset="0"/>
              </a:rPr>
              <a:t>Johnson</a:t>
            </a:r>
            <a:endParaRPr lang="en-US" b="1" u="sng" dirty="0">
              <a:solidFill>
                <a:srgbClr val="FF0000"/>
              </a:solidFill>
              <a:latin typeface="Algerian" pitchFamily="82" charset="0"/>
            </a:endParaRPr>
          </a:p>
        </p:txBody>
      </p:sp>
      <p:sp>
        <p:nvSpPr>
          <p:cNvPr id="3" name="Content Placeholder 2"/>
          <p:cNvSpPr>
            <a:spLocks noGrp="1"/>
          </p:cNvSpPr>
          <p:nvPr>
            <p:ph idx="1"/>
          </p:nvPr>
        </p:nvSpPr>
        <p:spPr>
          <a:xfrm>
            <a:off x="0" y="838200"/>
            <a:ext cx="9144000" cy="6019800"/>
          </a:xfrm>
        </p:spPr>
        <p:txBody>
          <a:bodyPr>
            <a:normAutofit/>
          </a:bodyPr>
          <a:lstStyle/>
          <a:p>
            <a:r>
              <a:rPr lang="en-US" sz="3600" dirty="0" smtClean="0"/>
              <a:t>William Johnson-Editor-Adventist Review-1994,1995 ‘Saints Victory in the End-time’ “To interpret the sea monster  of Revelation 13 as the papacy seems somewhat out of keeping with the spirit of the times.  In an age when Christianity in general faces the onslaughts of secularism and when among Christians ecumenism has become popular, the interpretation smacks  of narrowness and bigotry.”  Shocking………………………………………</a:t>
            </a:r>
          </a:p>
          <a:p>
            <a:endParaRPr lang="en-US" sz="36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smtClean="0">
                <a:solidFill>
                  <a:srgbClr val="002060"/>
                </a:solidFill>
                <a:latin typeface="Algerian" pitchFamily="82" charset="0"/>
              </a:rPr>
              <a:t>Do We Still Believe?</a:t>
            </a:r>
            <a:endParaRPr lang="en-US" u="sng" dirty="0">
              <a:solidFill>
                <a:srgbClr val="002060"/>
              </a:solidFill>
              <a:latin typeface="Algerian" pitchFamily="82" charset="0"/>
            </a:endParaRPr>
          </a:p>
        </p:txBody>
      </p:sp>
      <p:sp>
        <p:nvSpPr>
          <p:cNvPr id="3" name="Content Placeholder 2"/>
          <p:cNvSpPr>
            <a:spLocks noGrp="1"/>
          </p:cNvSpPr>
          <p:nvPr>
            <p:ph idx="1"/>
          </p:nvPr>
        </p:nvSpPr>
        <p:spPr>
          <a:xfrm>
            <a:off x="0" y="1600200"/>
            <a:ext cx="9144000" cy="5257800"/>
          </a:xfrm>
        </p:spPr>
        <p:txBody>
          <a:bodyPr>
            <a:normAutofit fontScale="77500" lnSpcReduction="20000"/>
          </a:bodyPr>
          <a:lstStyle/>
          <a:p>
            <a:r>
              <a:rPr lang="en-US" dirty="0" smtClean="0"/>
              <a:t>“And I saw another angel fly in the midst of heaven, having the everlasting gospel to preach unto them that dwell on the earth, and to every nation, and kindred, and tongue, and people, Saying with a loud voice, Fear God, and give glory to him; for the hour of his judgment is come: and worship him that made heaven, and earth, and the sea, and the fountains of waters.  And there followed another angel, saying, Babylon is fallen, is fallen, that great city, because she made all nations drink of the wine of the wrath of her fornication.  And the third angel followed them, saying with a loud voice, If any man worship the beast and his image, and receive his mark in his forehead, or in his hand,  The same shall drink of the wine of the wrath of God, which is poured out without mixture into the cup of his indignation; and he shall be tormented with fire and brimstone in the presence of the holy angels, and in the presence of the Lamb:”  Revelation 14:7-10</a:t>
            </a:r>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90600"/>
          </a:xfrm>
        </p:spPr>
        <p:txBody>
          <a:bodyPr>
            <a:normAutofit/>
          </a:bodyPr>
          <a:lstStyle/>
          <a:p>
            <a:r>
              <a:rPr lang="en-US" b="1" u="sng" dirty="0" smtClean="0">
                <a:solidFill>
                  <a:srgbClr val="FF0000"/>
                </a:solidFill>
                <a:latin typeface="Algerian" pitchFamily="82" charset="0"/>
              </a:rPr>
              <a:t>Bacchiochi</a:t>
            </a:r>
            <a:endParaRPr lang="en-US" b="1" u="sng" dirty="0">
              <a:solidFill>
                <a:srgbClr val="FF0000"/>
              </a:solidFill>
              <a:latin typeface="Algerian" pitchFamily="82" charset="0"/>
            </a:endParaRPr>
          </a:p>
        </p:txBody>
      </p:sp>
      <p:sp>
        <p:nvSpPr>
          <p:cNvPr id="3" name="Content Placeholder 2"/>
          <p:cNvSpPr>
            <a:spLocks noGrp="1"/>
          </p:cNvSpPr>
          <p:nvPr>
            <p:ph idx="1"/>
          </p:nvPr>
        </p:nvSpPr>
        <p:spPr>
          <a:xfrm>
            <a:off x="0" y="762000"/>
            <a:ext cx="9144000" cy="6096000"/>
          </a:xfrm>
        </p:spPr>
        <p:txBody>
          <a:bodyPr>
            <a:normAutofit fontScale="92500" lnSpcReduction="10000"/>
          </a:bodyPr>
          <a:lstStyle/>
          <a:p>
            <a:r>
              <a:rPr lang="en-US" dirty="0" smtClean="0"/>
              <a:t>“In the light of this symbolic interpretation of the three and half year as the time of the domination and persecution of the Antichrist during which God's people will be protected, this identifying mark of the Little Horn applies equally well to the Papacy and Islam. Both powers have attempted to wear out the saints of the Most High, but during the times of persecution many believers have been empowered and protected by God.</a:t>
            </a:r>
          </a:p>
          <a:p>
            <a:r>
              <a:rPr lang="en-US" dirty="0" smtClean="0"/>
              <a:t>The preceding analysis of the identifying marks of the prophetic Antichrist, represented in Daniel 7 by the imagery of the Little Horn and in Revelation 13 by the symbol of a Beast, has shown that both the Papacy and Islam fulfill the qualifying marks of this prophetic power.”  End time Issues, #86  Disgusting!</a:t>
            </a:r>
            <a:endParaRPr 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066800"/>
          </a:xfrm>
        </p:spPr>
        <p:txBody>
          <a:bodyPr/>
          <a:lstStyle/>
          <a:p>
            <a:r>
              <a:rPr lang="en-US" b="1" u="sng" dirty="0" smtClean="0">
                <a:solidFill>
                  <a:srgbClr val="002060"/>
                </a:solidFill>
                <a:latin typeface="Algerian" pitchFamily="82" charset="0"/>
              </a:rPr>
              <a:t>Andrews Professor</a:t>
            </a:r>
            <a:endParaRPr lang="en-US" b="1" u="sng" dirty="0">
              <a:solidFill>
                <a:srgbClr val="002060"/>
              </a:solidFill>
              <a:latin typeface="Algerian" pitchFamily="82" charset="0"/>
            </a:endParaRPr>
          </a:p>
        </p:txBody>
      </p:sp>
      <p:sp>
        <p:nvSpPr>
          <p:cNvPr id="3" name="Content Placeholder 2"/>
          <p:cNvSpPr>
            <a:spLocks noGrp="1"/>
          </p:cNvSpPr>
          <p:nvPr>
            <p:ph idx="1"/>
          </p:nvPr>
        </p:nvSpPr>
        <p:spPr>
          <a:xfrm>
            <a:off x="0" y="838200"/>
            <a:ext cx="9144000" cy="6324600"/>
          </a:xfrm>
        </p:spPr>
        <p:txBody>
          <a:bodyPr>
            <a:normAutofit/>
          </a:bodyPr>
          <a:lstStyle/>
          <a:p>
            <a:r>
              <a:rPr lang="en-US" sz="4000" dirty="0" smtClean="0"/>
              <a:t>Ranko Stefanovic, professor, Andrews University, writes  a book entitled ‘Revelation of Jesus Christ’.  It is over 600 pages.  It is </a:t>
            </a:r>
            <a:r>
              <a:rPr lang="en-US" sz="4000" u="sng" dirty="0" smtClean="0"/>
              <a:t>endorsed by Andrews and Notre Dame Universities. </a:t>
            </a:r>
            <a:r>
              <a:rPr lang="en-US" sz="4000" dirty="0" smtClean="0"/>
              <a:t> When commenting on the beast who comes up from the sea, he gets tongue tied, never once mentioning the papacy.  Shocking!</a:t>
            </a:r>
          </a:p>
          <a:p>
            <a:endParaRPr lang="en-US" sz="4000"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38200"/>
          </a:xfrm>
        </p:spPr>
        <p:txBody>
          <a:bodyPr/>
          <a:lstStyle/>
          <a:p>
            <a:r>
              <a:rPr lang="en-US" b="1" u="sng" dirty="0" smtClean="0">
                <a:solidFill>
                  <a:srgbClr val="FF0000"/>
                </a:solidFill>
              </a:rPr>
              <a:t>The Ex. GC President</a:t>
            </a:r>
            <a:endParaRPr lang="en-US" b="1" u="sng" dirty="0">
              <a:solidFill>
                <a:srgbClr val="FF0000"/>
              </a:solidFill>
            </a:endParaRPr>
          </a:p>
        </p:txBody>
      </p:sp>
      <p:pic>
        <p:nvPicPr>
          <p:cNvPr id="1026" name="Picture 2"/>
          <p:cNvPicPr>
            <a:picLocks noGrp="1" noChangeAspect="1" noChangeArrowheads="1"/>
          </p:cNvPicPr>
          <p:nvPr>
            <p:ph idx="1"/>
          </p:nvPr>
        </p:nvPicPr>
        <p:blipFill>
          <a:blip r:embed="rId2" cstate="print"/>
          <a:srcRect/>
          <a:stretch>
            <a:fillRect/>
          </a:stretch>
        </p:blipFill>
        <p:spPr bwMode="auto">
          <a:xfrm>
            <a:off x="457200" y="1219201"/>
            <a:ext cx="8229600" cy="2209800"/>
          </a:xfrm>
          <a:prstGeom prst="rect">
            <a:avLst/>
          </a:prstGeom>
          <a:noFill/>
          <a:ln w="9525">
            <a:noFill/>
            <a:miter lim="800000"/>
            <a:headEnd/>
            <a:tailEnd/>
          </a:ln>
        </p:spPr>
      </p:pic>
      <p:sp>
        <p:nvSpPr>
          <p:cNvPr id="5" name="Rectangle 4"/>
          <p:cNvSpPr/>
          <p:nvPr/>
        </p:nvSpPr>
        <p:spPr>
          <a:xfrm>
            <a:off x="381000" y="3429000"/>
            <a:ext cx="8229600" cy="3108543"/>
          </a:xfrm>
          <a:prstGeom prst="rect">
            <a:avLst/>
          </a:prstGeom>
        </p:spPr>
        <p:txBody>
          <a:bodyPr wrap="square">
            <a:spAutoFit/>
          </a:bodyPr>
          <a:lstStyle/>
          <a:p>
            <a:r>
              <a:rPr lang="en-US" sz="2800" b="1" dirty="0" smtClean="0"/>
              <a:t>From left to right: </a:t>
            </a:r>
            <a:r>
              <a:rPr lang="en-US" sz="2800" dirty="0" smtClean="0"/>
              <a:t>Pope Benedict XVI; Cardinal Walter </a:t>
            </a:r>
            <a:r>
              <a:rPr lang="en-US" sz="2800" dirty="0" err="1" smtClean="0"/>
              <a:t>Kaspar</a:t>
            </a:r>
            <a:r>
              <a:rPr lang="en-US" sz="2800" dirty="0" smtClean="0"/>
              <a:t>, President of the Pontifical Council for Promoting Christian Unity; Dr. Hans Kung, a prolific Roman Catholic scholar who served as an expert theological advisor to members of the Second Vatican Council; and Dr. Jan Paulsen, President of the General Conference of Seventh-day Adventists.</a:t>
            </a:r>
            <a:endParaRPr lang="en-US" sz="2800"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685800"/>
          </a:xfrm>
        </p:spPr>
        <p:txBody>
          <a:bodyPr>
            <a:normAutofit fontScale="90000"/>
          </a:bodyPr>
          <a:lstStyle/>
          <a:p>
            <a:r>
              <a:rPr lang="en-US" u="sng" dirty="0" smtClean="0">
                <a:solidFill>
                  <a:srgbClr val="0070C0"/>
                </a:solidFill>
              </a:rPr>
              <a:t>Common Bond</a:t>
            </a:r>
            <a:endParaRPr lang="en-US" u="sng" dirty="0">
              <a:solidFill>
                <a:srgbClr val="0070C0"/>
              </a:solidFill>
            </a:endParaRPr>
          </a:p>
        </p:txBody>
      </p:sp>
      <p:sp>
        <p:nvSpPr>
          <p:cNvPr id="3" name="Content Placeholder 2"/>
          <p:cNvSpPr>
            <a:spLocks noGrp="1"/>
          </p:cNvSpPr>
          <p:nvPr>
            <p:ph idx="1"/>
          </p:nvPr>
        </p:nvSpPr>
        <p:spPr>
          <a:xfrm>
            <a:off x="0" y="685800"/>
            <a:ext cx="9144000" cy="6172200"/>
          </a:xfrm>
        </p:spPr>
        <p:txBody>
          <a:bodyPr>
            <a:noAutofit/>
          </a:bodyPr>
          <a:lstStyle/>
          <a:p>
            <a:r>
              <a:rPr lang="en-US" sz="2000" dirty="0" smtClean="0"/>
              <a:t>So what do these men have in common? They all attended the same theological seminary at Tubingen University in Tubingen, Germany—all at the same time—during the late 1960s early 1970s. Three served as theological professors and one was merely a student in training. Three were the instructors, one was a “nurtured” pupil.  Three were “fatherly figures,” one was a willing novice seeking instruction.</a:t>
            </a:r>
          </a:p>
          <a:p>
            <a:r>
              <a:rPr lang="en-US" sz="2000" dirty="0" smtClean="0"/>
              <a:t> </a:t>
            </a:r>
          </a:p>
          <a:p>
            <a:r>
              <a:rPr lang="en-US" sz="2000" dirty="0" smtClean="0"/>
              <a:t>1. Dr. Hans Kung was </a:t>
            </a:r>
            <a:r>
              <a:rPr lang="en-US" sz="2000" i="1" u="sng" dirty="0" smtClean="0"/>
              <a:t>Professor of Ecumenical Theology and Director of the Institute from Ecumenical Research at the University of Tubingen</a:t>
            </a:r>
            <a:r>
              <a:rPr lang="en-US" sz="2000" dirty="0" smtClean="0"/>
              <a:t>. He was a member of the faculty from 1960 until his retirement in 1995.  Dr. Hans Kung studied philosophy and theology at the Pontifical Gregorian University in Rome, a Jesuit University. From 1962-1965, he was also appointed by Pope John XXIII to serve as an official theological consultant to the Second Vatican Council. [</a:t>
            </a:r>
            <a:r>
              <a:rPr lang="en-US" sz="2000" b="1" dirty="0" smtClean="0"/>
              <a:t>Source: </a:t>
            </a:r>
            <a:r>
              <a:rPr lang="en-US" sz="2000" dirty="0" smtClean="0"/>
              <a:t>http://www.un.org/Dialogue/Kung.html ].</a:t>
            </a:r>
          </a:p>
          <a:p>
            <a:r>
              <a:rPr lang="en-US" sz="2000" dirty="0" smtClean="0"/>
              <a:t> 2. Cardinal Walter </a:t>
            </a:r>
            <a:r>
              <a:rPr lang="en-US" sz="2000" dirty="0" err="1" smtClean="0"/>
              <a:t>Kaspar</a:t>
            </a:r>
            <a:r>
              <a:rPr lang="en-US" sz="2000" dirty="0" smtClean="0"/>
              <a:t> became a member of the theological faculty of Tubingen in 1958.  By 1970, he was still serving as professor of dogmatic theology and became dean of the Theological Faculty at Tubingen the same year. Today, Cardinal Walter </a:t>
            </a:r>
            <a:r>
              <a:rPr lang="en-US" sz="2000" dirty="0" err="1" smtClean="0"/>
              <a:t>Kaspar</a:t>
            </a:r>
            <a:r>
              <a:rPr lang="en-US" sz="2000" dirty="0" smtClean="0"/>
              <a:t> is the President of the Pontifical Council for Promoting Christian Unity. His job is to coordinate all the ecumenical activities for the Roman Catholic Church.  [</a:t>
            </a:r>
            <a:r>
              <a:rPr lang="en-US" sz="2000" b="1" dirty="0" smtClean="0"/>
              <a:t>Source: </a:t>
            </a:r>
            <a:r>
              <a:rPr lang="en-US" sz="2000" dirty="0" smtClean="0"/>
              <a:t>http://www.fiu.edu/~mirandas/bios-k.htm]. </a:t>
            </a:r>
          </a:p>
          <a:p>
            <a:r>
              <a:rPr lang="en-US" sz="2000" dirty="0" smtClean="0"/>
              <a:t> </a:t>
            </a:r>
          </a:p>
          <a:p>
            <a:endParaRPr lang="en-US" sz="2000"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fontScale="90000"/>
          </a:bodyPr>
          <a:lstStyle/>
          <a:p>
            <a:r>
              <a:rPr lang="en-US" u="sng" dirty="0" smtClean="0">
                <a:solidFill>
                  <a:srgbClr val="0070C0"/>
                </a:solidFill>
              </a:rPr>
              <a:t>Common Bond</a:t>
            </a:r>
            <a:endParaRPr lang="en-US" u="sng" dirty="0">
              <a:solidFill>
                <a:srgbClr val="0070C0"/>
              </a:solidFill>
            </a:endParaRPr>
          </a:p>
        </p:txBody>
      </p:sp>
      <p:sp>
        <p:nvSpPr>
          <p:cNvPr id="3" name="Content Placeholder 2"/>
          <p:cNvSpPr>
            <a:spLocks noGrp="1"/>
          </p:cNvSpPr>
          <p:nvPr>
            <p:ph idx="1"/>
          </p:nvPr>
        </p:nvSpPr>
        <p:spPr>
          <a:xfrm>
            <a:off x="0" y="914400"/>
            <a:ext cx="9144000" cy="5943600"/>
          </a:xfrm>
        </p:spPr>
        <p:txBody>
          <a:bodyPr>
            <a:normAutofit fontScale="85000" lnSpcReduction="20000"/>
          </a:bodyPr>
          <a:lstStyle/>
          <a:p>
            <a:r>
              <a:rPr lang="en-US" dirty="0" smtClean="0"/>
              <a:t>3. Pope Benedict XVI [formerly Joseph Ratzinger] was appointed in 1966 as </a:t>
            </a:r>
            <a:r>
              <a:rPr lang="en-US" i="1" u="sng" dirty="0" smtClean="0"/>
              <a:t>professor of dogmatic theology at the University of Tubingen</a:t>
            </a:r>
            <a:r>
              <a:rPr lang="en-US" i="1" dirty="0" smtClean="0"/>
              <a:t>.</a:t>
            </a:r>
            <a:r>
              <a:rPr lang="en-US" dirty="0" smtClean="0"/>
              <a:t> His appointment was strongly supported by Professor Hans Kung. [</a:t>
            </a:r>
            <a:r>
              <a:rPr lang="en-US" b="1" dirty="0" smtClean="0"/>
              <a:t>Source: </a:t>
            </a:r>
            <a:r>
              <a:rPr lang="en-US" dirty="0" smtClean="0"/>
              <a:t>http://www.catholicnewsagency.com/benedictxvi/biography.htm].</a:t>
            </a:r>
          </a:p>
          <a:p>
            <a:r>
              <a:rPr lang="en-US" dirty="0" smtClean="0"/>
              <a:t> </a:t>
            </a:r>
          </a:p>
          <a:p>
            <a:r>
              <a:rPr lang="en-US" dirty="0" smtClean="0"/>
              <a:t>4. </a:t>
            </a:r>
            <a:r>
              <a:rPr lang="en-US" b="1" i="1" dirty="0" smtClean="0"/>
              <a:t>Jan Paulsen</a:t>
            </a:r>
            <a:r>
              <a:rPr lang="en-US" b="1" dirty="0" smtClean="0"/>
              <a:t>, </a:t>
            </a:r>
            <a:r>
              <a:rPr lang="en-US" i="1" dirty="0" smtClean="0"/>
              <a:t>President of the General Conference of Seventh-day Adventists,</a:t>
            </a:r>
            <a:r>
              <a:rPr lang="en-US" dirty="0" smtClean="0"/>
              <a:t>1999-Present, enrolled at Tubingen University as a student and became </a:t>
            </a:r>
            <a:r>
              <a:rPr lang="en-US" i="1" u="sng" dirty="0" smtClean="0"/>
              <a:t>the first Seventh-day Adventist to receive a Doctorate in Theology from Tubingen in June, 1972</a:t>
            </a:r>
            <a:r>
              <a:rPr lang="en-US" dirty="0" smtClean="0"/>
              <a:t>—even though Jan Paulsen had already earned a theological degree from Emmanuel Missionary College, now Andrews University. [</a:t>
            </a:r>
            <a:r>
              <a:rPr lang="en-US" b="1" dirty="0" smtClean="0"/>
              <a:t>Source: </a:t>
            </a:r>
            <a:r>
              <a:rPr lang="en-US" dirty="0" smtClean="0"/>
              <a:t>http://www.gcsession.org/media-kit/pdf/jan_paulsen_bio.pdf].</a:t>
            </a:r>
          </a:p>
          <a:p>
            <a:endParaRPr lang="en-US" dirty="0" smtClean="0"/>
          </a:p>
          <a:p>
            <a:endParaRPr lang="en-US"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609600"/>
          </a:xfrm>
        </p:spPr>
        <p:txBody>
          <a:bodyPr>
            <a:normAutofit fontScale="90000"/>
          </a:bodyPr>
          <a:lstStyle/>
          <a:p>
            <a:r>
              <a:rPr lang="en-US" u="sng" dirty="0" smtClean="0">
                <a:solidFill>
                  <a:srgbClr val="C00000"/>
                </a:solidFill>
              </a:rPr>
              <a:t>It is Here!</a:t>
            </a:r>
            <a:endParaRPr lang="en-US" u="sng" dirty="0">
              <a:solidFill>
                <a:srgbClr val="C00000"/>
              </a:solidFill>
            </a:endParaRPr>
          </a:p>
        </p:txBody>
      </p:sp>
      <p:sp>
        <p:nvSpPr>
          <p:cNvPr id="3" name="Content Placeholder 2"/>
          <p:cNvSpPr>
            <a:spLocks noGrp="1"/>
          </p:cNvSpPr>
          <p:nvPr>
            <p:ph sz="half" idx="1"/>
          </p:nvPr>
        </p:nvSpPr>
        <p:spPr>
          <a:xfrm>
            <a:off x="0" y="609600"/>
            <a:ext cx="5105400" cy="6248400"/>
          </a:xfrm>
        </p:spPr>
        <p:txBody>
          <a:bodyPr>
            <a:normAutofit fontScale="77500" lnSpcReduction="20000"/>
          </a:bodyPr>
          <a:lstStyle/>
          <a:p>
            <a:r>
              <a:rPr lang="en-US" dirty="0" smtClean="0"/>
              <a:t>“Please prayerfully consider this quotation from a General Conference bulletin, informing the church at large of its plans to implement the teaching of spiritual formation around the world.  ‘The Adventist world church created the International Board of Ministerial and Theological Education in September 2001, designed to provide overall guidance and standards to the professional training of pastors, evangelists, theologians, teachers, chaplains, and other denominational employees involved in ministerial and religious formation, or spiritual formation, in each of the church’s 13 regions around the world.’  (ANN News, 2-3-2004,</a:t>
            </a:r>
            <a:r>
              <a:rPr lang="en-US" u="sng" dirty="0" smtClean="0">
                <a:hlinkClick r:id="rId2"/>
              </a:rPr>
              <a:t> www.Adventist</a:t>
            </a:r>
            <a:r>
              <a:rPr lang="en-US" dirty="0" smtClean="0"/>
              <a:t>.org.  Feature: Church, Congregations Increase Focus on ‘Spiritual Formation’.) Quoted in Rick Howard’s book, The Omega Rebellion, pg. 136</a:t>
            </a:r>
            <a:endParaRPr lang="en-US" dirty="0"/>
          </a:p>
        </p:txBody>
      </p:sp>
      <p:pic>
        <p:nvPicPr>
          <p:cNvPr id="1026" name="Picture 2"/>
          <p:cNvPicPr>
            <a:picLocks noGrp="1" noChangeAspect="1" noChangeArrowheads="1"/>
          </p:cNvPicPr>
          <p:nvPr>
            <p:ph sz="half" idx="2"/>
          </p:nvPr>
        </p:nvPicPr>
        <p:blipFill>
          <a:blip r:embed="rId3" cstate="print"/>
          <a:srcRect/>
          <a:stretch>
            <a:fillRect/>
          </a:stretch>
        </p:blipFill>
        <p:spPr bwMode="auto">
          <a:xfrm>
            <a:off x="4953000" y="762000"/>
            <a:ext cx="4190999" cy="6096000"/>
          </a:xfrm>
          <a:prstGeom prst="rect">
            <a:avLst/>
          </a:prstGeom>
          <a:noFill/>
          <a:ln w="9525">
            <a:noFill/>
            <a:miter lim="800000"/>
            <a:headEnd/>
            <a:tailEnd/>
          </a:ln>
        </p:spPr>
      </p:pic>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smtClean="0">
                <a:solidFill>
                  <a:srgbClr val="FF0000"/>
                </a:solidFill>
              </a:rPr>
              <a:t>Current G.C. President</a:t>
            </a:r>
            <a:endParaRPr lang="en-US" u="sng" dirty="0">
              <a:solidFill>
                <a:srgbClr val="FF0000"/>
              </a:solidFill>
            </a:endParaRPr>
          </a:p>
        </p:txBody>
      </p:sp>
      <p:sp>
        <p:nvSpPr>
          <p:cNvPr id="3" name="Content Placeholder 2"/>
          <p:cNvSpPr>
            <a:spLocks noGrp="1"/>
          </p:cNvSpPr>
          <p:nvPr>
            <p:ph sz="half" idx="1"/>
          </p:nvPr>
        </p:nvSpPr>
        <p:spPr>
          <a:xfrm>
            <a:off x="0" y="1143000"/>
            <a:ext cx="4572000" cy="5715000"/>
          </a:xfrm>
        </p:spPr>
        <p:txBody>
          <a:bodyPr>
            <a:normAutofit/>
          </a:bodyPr>
          <a:lstStyle/>
          <a:p>
            <a:r>
              <a:rPr lang="en-US" dirty="0" smtClean="0"/>
              <a:t>Among those on this board who implemented the teaching of spiritual formation to Adventist leaders worldwide was Ted Wilson!  That information can be obtained from the Handbook of Seventh-day Adventist Ministerial and Theological Training, Appendix B.</a:t>
            </a:r>
          </a:p>
          <a:p>
            <a:endParaRPr lang="en-US" dirty="0"/>
          </a:p>
        </p:txBody>
      </p:sp>
      <p:pic>
        <p:nvPicPr>
          <p:cNvPr id="1026" name="Picture 2" descr="C:\Users\Dad\Contacts\Downloads\wilsons246.jpg"/>
          <p:cNvPicPr>
            <a:picLocks noGrp="1" noChangeAspect="1" noChangeArrowheads="1"/>
          </p:cNvPicPr>
          <p:nvPr>
            <p:ph sz="half" idx="2"/>
          </p:nvPr>
        </p:nvPicPr>
        <p:blipFill>
          <a:blip r:embed="rId2" cstate="print"/>
          <a:srcRect/>
          <a:stretch>
            <a:fillRect/>
          </a:stretch>
        </p:blipFill>
        <p:spPr bwMode="auto">
          <a:xfrm>
            <a:off x="4572000" y="1143000"/>
            <a:ext cx="4572000" cy="5715000"/>
          </a:xfrm>
          <a:prstGeom prst="rect">
            <a:avLst/>
          </a:prstGeom>
          <a:noFill/>
        </p:spPr>
      </p:pic>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fontScale="90000"/>
          </a:bodyPr>
          <a:lstStyle/>
          <a:p>
            <a:r>
              <a:rPr lang="en-US" u="sng" dirty="0" smtClean="0">
                <a:solidFill>
                  <a:srgbClr val="FF0000"/>
                </a:solidFill>
              </a:rPr>
              <a:t>Stop Right There</a:t>
            </a:r>
            <a:endParaRPr lang="en-US" u="sng" dirty="0">
              <a:solidFill>
                <a:srgbClr val="FF0000"/>
              </a:solidFill>
            </a:endParaRPr>
          </a:p>
        </p:txBody>
      </p:sp>
      <p:sp>
        <p:nvSpPr>
          <p:cNvPr id="3" name="Content Placeholder 2"/>
          <p:cNvSpPr>
            <a:spLocks noGrp="1"/>
          </p:cNvSpPr>
          <p:nvPr>
            <p:ph idx="1"/>
          </p:nvPr>
        </p:nvSpPr>
        <p:spPr>
          <a:xfrm>
            <a:off x="0" y="914400"/>
            <a:ext cx="9144000" cy="5943600"/>
          </a:xfrm>
        </p:spPr>
        <p:txBody>
          <a:bodyPr>
            <a:normAutofit/>
          </a:bodyPr>
          <a:lstStyle/>
          <a:p>
            <a:r>
              <a:rPr lang="en-US" sz="4000" dirty="0" smtClean="0"/>
              <a:t>"Stay away from non-Biblical spiritual disciplines or methods of </a:t>
            </a:r>
            <a:r>
              <a:rPr lang="en-US" sz="4000" b="1" dirty="0" smtClean="0"/>
              <a:t>spiritual formation </a:t>
            </a:r>
            <a:r>
              <a:rPr lang="en-US" sz="4000" dirty="0" smtClean="0"/>
              <a:t>that are rooted in mysticism such as </a:t>
            </a:r>
            <a:r>
              <a:rPr lang="en-US" sz="4000" b="1" i="1" dirty="0" smtClean="0"/>
              <a:t>contemplating prayer, centering prayer, and the emerging church movement </a:t>
            </a:r>
            <a:r>
              <a:rPr lang="en-US" sz="4000" dirty="0" smtClean="0"/>
              <a:t>in which they are promoted.  Look within the Seventh-day Adventist Church.”  Sermon at General Conference July 2010</a:t>
            </a:r>
            <a:endParaRPr lang="en-US" sz="4000"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524000"/>
          </a:xfrm>
        </p:spPr>
        <p:txBody>
          <a:bodyPr>
            <a:normAutofit fontScale="90000"/>
          </a:bodyPr>
          <a:lstStyle/>
          <a:p>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b="1" i="1" u="sng" dirty="0" smtClean="0">
                <a:solidFill>
                  <a:srgbClr val="FF0000"/>
                </a:solidFill>
              </a:rPr>
              <a:t>Elder Wilson/ASI 8-9-2014</a:t>
            </a:r>
            <a:br>
              <a:rPr lang="en-US" b="1" i="1" u="sng" dirty="0" smtClean="0">
                <a:solidFill>
                  <a:srgbClr val="FF0000"/>
                </a:solidFill>
              </a:rPr>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endParaRPr lang="en-US" dirty="0"/>
          </a:p>
        </p:txBody>
      </p:sp>
      <p:sp>
        <p:nvSpPr>
          <p:cNvPr id="3" name="Content Placeholder 2"/>
          <p:cNvSpPr>
            <a:spLocks noGrp="1"/>
          </p:cNvSpPr>
          <p:nvPr>
            <p:ph idx="1"/>
          </p:nvPr>
        </p:nvSpPr>
        <p:spPr>
          <a:xfrm>
            <a:off x="0" y="838200"/>
            <a:ext cx="9144000" cy="6019800"/>
          </a:xfrm>
        </p:spPr>
        <p:txBody>
          <a:bodyPr>
            <a:normAutofit lnSpcReduction="10000"/>
          </a:bodyPr>
          <a:lstStyle/>
          <a:p>
            <a:r>
              <a:rPr lang="en-US" sz="4000" dirty="0" smtClean="0"/>
              <a:t>During a panel discussion, Elder Wilson declared that the mark of  the beast is any other day of the week other than the 7</a:t>
            </a:r>
            <a:r>
              <a:rPr lang="en-US" sz="4000" baseline="30000" dirty="0" smtClean="0"/>
              <a:t>th</a:t>
            </a:r>
            <a:r>
              <a:rPr lang="en-US" sz="4000" dirty="0" smtClean="0"/>
              <a:t> day Sabbath.  Since Sunday and Friday are the other two major days of worship, then </a:t>
            </a:r>
            <a:r>
              <a:rPr lang="en-US" sz="4000" b="1" i="1" u="sng" dirty="0" smtClean="0">
                <a:solidFill>
                  <a:srgbClr val="FF0000"/>
                </a:solidFill>
              </a:rPr>
              <a:t>either </a:t>
            </a:r>
            <a:r>
              <a:rPr lang="en-US" sz="4000" dirty="0" smtClean="0"/>
              <a:t>of  them could be the mark!  This changes the beast power as well.  The beast could now be Islam as well as Rome!  Unbelievable!  What is Wilson doing?</a:t>
            </a:r>
            <a:endParaRPr lang="en-US" sz="4000"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normAutofit/>
          </a:bodyPr>
          <a:lstStyle/>
          <a:p>
            <a:r>
              <a:rPr lang="en-US" u="sng" dirty="0" smtClean="0"/>
              <a:t>Where it All Ends</a:t>
            </a:r>
            <a:endParaRPr lang="en-US" u="sng" dirty="0"/>
          </a:p>
        </p:txBody>
      </p:sp>
      <p:sp>
        <p:nvSpPr>
          <p:cNvPr id="3" name="Content Placeholder 2"/>
          <p:cNvSpPr>
            <a:spLocks noGrp="1"/>
          </p:cNvSpPr>
          <p:nvPr>
            <p:ph idx="1"/>
          </p:nvPr>
        </p:nvSpPr>
        <p:spPr>
          <a:xfrm>
            <a:off x="0" y="762000"/>
            <a:ext cx="9144000" cy="6096000"/>
          </a:xfrm>
        </p:spPr>
        <p:txBody>
          <a:bodyPr>
            <a:normAutofit fontScale="92500" lnSpcReduction="20000"/>
          </a:bodyPr>
          <a:lstStyle/>
          <a:p>
            <a:r>
              <a:rPr lang="en-US" dirty="0" smtClean="0"/>
              <a:t>“The Lord has a controversy with his professed people in these last days. In this controversy men in responsible positions will take a course directly opposite to that pursued by Nehemiah. They will not only ignore and despise the Sabbath themselves, but they will try to keep it from others by burying it beneath the rubbish of custom and tradition. </a:t>
            </a:r>
            <a:r>
              <a:rPr lang="en-US" u="sng" dirty="0" smtClean="0">
                <a:solidFill>
                  <a:srgbClr val="000099"/>
                </a:solidFill>
                <a:latin typeface="Aharoni" pitchFamily="2" charset="-79"/>
                <a:cs typeface="Aharoni" pitchFamily="2" charset="-79"/>
              </a:rPr>
              <a:t>In churches and in large gatherings in the open air, ministers will urge upon the people the necessity of keeping the first day of the week. </a:t>
            </a:r>
            <a:r>
              <a:rPr lang="en-US" dirty="0" smtClean="0"/>
              <a:t>There are calamities on sea and land: and these calamities will increase, one disaster following close upon another; and the little band of conscientious Sabbath-keepers will be pointed out as the ones who are bringing the wrath of God upon the world by their disregard of Sunday.”  RH, March 18,1884 </a:t>
            </a:r>
          </a:p>
          <a:p>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685800"/>
          </a:xfrm>
        </p:spPr>
        <p:txBody>
          <a:bodyPr>
            <a:normAutofit fontScale="90000"/>
          </a:bodyPr>
          <a:lstStyle/>
          <a:p>
            <a:r>
              <a:rPr lang="en-US" u="sng" dirty="0" smtClean="0">
                <a:latin typeface="Algerian" pitchFamily="82" charset="0"/>
              </a:rPr>
              <a:t>If you Do?</a:t>
            </a:r>
            <a:endParaRPr lang="en-US" u="sng" dirty="0">
              <a:latin typeface="Algerian" pitchFamily="82" charset="0"/>
            </a:endParaRPr>
          </a:p>
        </p:txBody>
      </p:sp>
      <p:sp>
        <p:nvSpPr>
          <p:cNvPr id="3" name="Content Placeholder 2"/>
          <p:cNvSpPr>
            <a:spLocks noGrp="1"/>
          </p:cNvSpPr>
          <p:nvPr>
            <p:ph idx="1"/>
          </p:nvPr>
        </p:nvSpPr>
        <p:spPr>
          <a:xfrm>
            <a:off x="0" y="609600"/>
            <a:ext cx="9144000" cy="6248400"/>
          </a:xfrm>
        </p:spPr>
        <p:txBody>
          <a:bodyPr>
            <a:normAutofit fontScale="92500" lnSpcReduction="10000"/>
          </a:bodyPr>
          <a:lstStyle/>
          <a:p>
            <a:r>
              <a:rPr lang="en-US" dirty="0" smtClean="0"/>
              <a:t>If you do, THEN you are at odds with quite a group of men!</a:t>
            </a:r>
          </a:p>
          <a:p>
            <a:r>
              <a:rPr lang="en-US" dirty="0" smtClean="0"/>
              <a:t>1. SDA pastor</a:t>
            </a:r>
          </a:p>
          <a:p>
            <a:r>
              <a:rPr lang="en-US" dirty="0" smtClean="0"/>
              <a:t>2. Dr. Leroy Froom</a:t>
            </a:r>
          </a:p>
          <a:p>
            <a:r>
              <a:rPr lang="en-US" dirty="0" smtClean="0"/>
              <a:t>3. Former GC President Neal Wilson</a:t>
            </a:r>
          </a:p>
          <a:p>
            <a:r>
              <a:rPr lang="en-US" dirty="0" smtClean="0"/>
              <a:t>4. Dr. Bert B. Beach</a:t>
            </a:r>
          </a:p>
          <a:p>
            <a:r>
              <a:rPr lang="en-US" dirty="0" smtClean="0"/>
              <a:t>5. Dr. Raoul Dederen, Andrews University</a:t>
            </a:r>
          </a:p>
          <a:p>
            <a:r>
              <a:rPr lang="en-US" dirty="0" smtClean="0"/>
              <a:t>6. SDA Tele Evangelist George Vandemann</a:t>
            </a:r>
          </a:p>
          <a:p>
            <a:r>
              <a:rPr lang="en-US" dirty="0" smtClean="0"/>
              <a:t>7. Associate editor, Adventist Review Roy Adams</a:t>
            </a:r>
          </a:p>
          <a:p>
            <a:r>
              <a:rPr lang="en-US" dirty="0" smtClean="0"/>
              <a:t>8. Associate editor, Adventist Review Myron Widmer</a:t>
            </a:r>
          </a:p>
          <a:p>
            <a:r>
              <a:rPr lang="en-US" dirty="0" smtClean="0"/>
              <a:t>9. Editor, Adventist Review William Johnson</a:t>
            </a:r>
          </a:p>
          <a:p>
            <a:r>
              <a:rPr lang="en-US" dirty="0" smtClean="0"/>
              <a:t>10. Andrews University professor, </a:t>
            </a:r>
          </a:p>
          <a:p>
            <a:endParaRPr lang="en-US"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38200"/>
          </a:xfrm>
        </p:spPr>
        <p:txBody>
          <a:bodyPr>
            <a:normAutofit/>
          </a:bodyPr>
          <a:lstStyle/>
          <a:p>
            <a:r>
              <a:rPr lang="en-US" u="sng" dirty="0" smtClean="0">
                <a:solidFill>
                  <a:srgbClr val="FF0000"/>
                </a:solidFill>
              </a:rPr>
              <a:t>They Won’t Stop There</a:t>
            </a:r>
            <a:endParaRPr lang="en-US" u="sng" dirty="0">
              <a:solidFill>
                <a:srgbClr val="FF0000"/>
              </a:solidFill>
            </a:endParaRPr>
          </a:p>
        </p:txBody>
      </p:sp>
      <p:sp>
        <p:nvSpPr>
          <p:cNvPr id="3" name="Content Placeholder 2"/>
          <p:cNvSpPr>
            <a:spLocks noGrp="1"/>
          </p:cNvSpPr>
          <p:nvPr>
            <p:ph idx="1"/>
          </p:nvPr>
        </p:nvSpPr>
        <p:spPr>
          <a:xfrm>
            <a:off x="0" y="762000"/>
            <a:ext cx="9144000" cy="6096000"/>
          </a:xfrm>
        </p:spPr>
        <p:txBody>
          <a:bodyPr>
            <a:normAutofit fontScale="85000" lnSpcReduction="10000"/>
          </a:bodyPr>
          <a:lstStyle/>
          <a:p>
            <a:r>
              <a:rPr lang="en-US" dirty="0" smtClean="0"/>
              <a:t>“As the storm approaches, a large class who have professed faith in the third angel's message, but have not been sanctified through obedience to the truth, abandon their position and join the ranks of the opposition. By uniting with the world and partaking of its spirit, they have come to view matters in nearly the same light; and when the test is brought, they are prepared to choose the easy, popular side. Men of talent and pleasing address, who once rejoiced in the truth, employ their powers to deceive and mislead souls. They become the most bitter enemies of their former brethren. When Sabbath keepers are brought before the courts to answer for their faith, these apostates are the most efficient agents of Satan to misrepresent and accuse them, and by false reports and insinuations to stir up the rulers against them</a:t>
            </a:r>
            <a:r>
              <a:rPr lang="en-US" smtClean="0"/>
              <a:t>.”  GC, pg.608</a:t>
            </a:r>
            <a:endParaRPr lang="en-US"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normAutofit/>
          </a:bodyPr>
          <a:lstStyle/>
          <a:p>
            <a:r>
              <a:rPr lang="en-US" u="sng" dirty="0" smtClean="0"/>
              <a:t>Coming Soon!</a:t>
            </a:r>
            <a:endParaRPr lang="en-US" u="sng" dirty="0"/>
          </a:p>
        </p:txBody>
      </p:sp>
      <p:sp>
        <p:nvSpPr>
          <p:cNvPr id="3" name="Content Placeholder 2"/>
          <p:cNvSpPr>
            <a:spLocks noGrp="1"/>
          </p:cNvSpPr>
          <p:nvPr>
            <p:ph idx="1"/>
          </p:nvPr>
        </p:nvSpPr>
        <p:spPr>
          <a:xfrm>
            <a:off x="0" y="762000"/>
            <a:ext cx="9144000" cy="6096000"/>
          </a:xfrm>
        </p:spPr>
        <p:txBody>
          <a:bodyPr>
            <a:normAutofit/>
          </a:bodyPr>
          <a:lstStyle/>
          <a:p>
            <a:r>
              <a:rPr lang="en-US" sz="9600" dirty="0" smtClean="0">
                <a:solidFill>
                  <a:schemeClr val="accent2">
                    <a:lumMod val="75000"/>
                  </a:schemeClr>
                </a:solidFill>
              </a:rPr>
              <a:t>Where are we standing today?</a:t>
            </a:r>
          </a:p>
          <a:p>
            <a:endParaRPr lang="en-US" sz="72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smtClean="0"/>
              <a:t>Abomination</a:t>
            </a:r>
            <a:endParaRPr lang="en-US" u="sng" dirty="0"/>
          </a:p>
        </p:txBody>
      </p:sp>
      <p:sp>
        <p:nvSpPr>
          <p:cNvPr id="3" name="Content Placeholder 2"/>
          <p:cNvSpPr>
            <a:spLocks noGrp="1"/>
          </p:cNvSpPr>
          <p:nvPr>
            <p:ph idx="1"/>
          </p:nvPr>
        </p:nvSpPr>
        <p:spPr>
          <a:xfrm>
            <a:off x="0" y="1600200"/>
            <a:ext cx="9144000" cy="5257800"/>
          </a:xfrm>
        </p:spPr>
        <p:txBody>
          <a:bodyPr>
            <a:normAutofit lnSpcReduction="10000"/>
          </a:bodyPr>
          <a:lstStyle/>
          <a:p>
            <a:r>
              <a:rPr lang="en-US" dirty="0" smtClean="0"/>
              <a:t>A recent article appeared in Adventist Today Magazine in which an SDA pastor, Loren Seibold, in good and regular standing as a conference minister, attempted to explain all the reasons why we shouldn’t teach that the papacy is the antichrist anymore.  Many were alarmed by the article, but one person’s response was fascinating to me.  It read, “Oh, that is a liberal magazine and doesn’t represent what the church believes at all.”  Oh, really?  Has anyone been watching the trend over the last 50 years? Are we so asleep?</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533400"/>
          </a:xfrm>
        </p:spPr>
        <p:txBody>
          <a:bodyPr>
            <a:normAutofit fontScale="90000"/>
          </a:bodyPr>
          <a:lstStyle/>
          <a:p>
            <a:r>
              <a:rPr lang="en-US" u="sng" dirty="0" smtClean="0">
                <a:solidFill>
                  <a:srgbClr val="C00000"/>
                </a:solidFill>
              </a:rPr>
              <a:t>The Article</a:t>
            </a:r>
            <a:endParaRPr lang="en-US" u="sng" dirty="0">
              <a:solidFill>
                <a:srgbClr val="C00000"/>
              </a:solidFill>
            </a:endParaRPr>
          </a:p>
        </p:txBody>
      </p:sp>
      <p:sp>
        <p:nvSpPr>
          <p:cNvPr id="3" name="Content Placeholder 2"/>
          <p:cNvSpPr>
            <a:spLocks noGrp="1"/>
          </p:cNvSpPr>
          <p:nvPr>
            <p:ph idx="1"/>
          </p:nvPr>
        </p:nvSpPr>
        <p:spPr>
          <a:xfrm>
            <a:off x="0" y="533400"/>
            <a:ext cx="9144000" cy="6324600"/>
          </a:xfrm>
        </p:spPr>
        <p:txBody>
          <a:bodyPr>
            <a:normAutofit fontScale="85000" lnSpcReduction="20000"/>
          </a:bodyPr>
          <a:lstStyle/>
          <a:p>
            <a:r>
              <a:rPr lang="en-US" b="1" dirty="0" smtClean="0"/>
              <a:t>Adventist Today Magazine January 04, 2010</a:t>
            </a:r>
            <a:endParaRPr lang="en-US" dirty="0" smtClean="0"/>
          </a:p>
          <a:p>
            <a:r>
              <a:rPr lang="en-US" b="1" dirty="0" smtClean="0"/>
              <a:t>Letting Roman Catholics Off the Hook</a:t>
            </a:r>
            <a:endParaRPr lang="en-US" dirty="0" smtClean="0"/>
          </a:p>
          <a:p>
            <a:r>
              <a:rPr lang="en-US" dirty="0" smtClean="0"/>
              <a:t>Posted January 4th, 2010 by Loren </a:t>
            </a:r>
            <a:r>
              <a:rPr lang="en-US" dirty="0" err="1" smtClean="0"/>
              <a:t>Seibold</a:t>
            </a:r>
            <a:endParaRPr lang="en-US" dirty="0" smtClean="0"/>
          </a:p>
          <a:p>
            <a:r>
              <a:rPr lang="en-US" dirty="0" smtClean="0"/>
              <a:t>By Loren Seibold For over a century, even before the publication of </a:t>
            </a:r>
            <a:r>
              <a:rPr lang="en-US" i="1" dirty="0" smtClean="0"/>
              <a:t>The Great Controversy</a:t>
            </a:r>
            <a:r>
              <a:rPr lang="en-US" dirty="0" smtClean="0"/>
              <a:t>, we Adventists have regarded the Roman Catholic Church leadership, typified in the first beast of Revelation 13, as our arch-nemesis, our </a:t>
            </a:r>
            <a:r>
              <a:rPr lang="en-US" i="1" dirty="0" smtClean="0"/>
              <a:t>bête noire</a:t>
            </a:r>
            <a:r>
              <a:rPr lang="en-US" dirty="0" smtClean="0"/>
              <a:t>, the enemy that takes the evil part in the apocalyptic scenario against God's remnant.</a:t>
            </a:r>
          </a:p>
          <a:p>
            <a:r>
              <a:rPr lang="en-US" dirty="0" smtClean="0"/>
              <a:t>Here are seven reasons why it may be time to question them in that role.</a:t>
            </a:r>
          </a:p>
          <a:p>
            <a:r>
              <a:rPr lang="en-US" dirty="0" smtClean="0"/>
              <a:t>1.   </a:t>
            </a:r>
            <a:r>
              <a:rPr lang="en-US" b="1" dirty="0" smtClean="0"/>
              <a:t>More than a hundred years have passed since our prophet approved these prophetic applications.</a:t>
            </a:r>
            <a:r>
              <a:rPr lang="en-US" dirty="0" smtClean="0"/>
              <a:t> Ellen White expected Jesus to return long before this.</a:t>
            </a:r>
            <a:r>
              <a:rPr lang="en-US" u="sng" dirty="0" smtClean="0">
                <a:hlinkClick r:id="rId2" tooltip="_ednref1"/>
              </a:rPr>
              <a:t>1</a:t>
            </a:r>
            <a:r>
              <a:rPr lang="en-US" dirty="0" smtClean="0"/>
              <a:t> We're not sure why that hasn't happened. But isn't it possible that some details of the apocalyptic scenario set out in the 1890s may have changed by the 2010s? It happened to Israel.</a:t>
            </a:r>
          </a:p>
          <a:p>
            <a:endParaRPr lang="en-US" dirty="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609600"/>
          </a:xfrm>
        </p:spPr>
        <p:txBody>
          <a:bodyPr>
            <a:normAutofit fontScale="90000"/>
          </a:bodyPr>
          <a:lstStyle/>
          <a:p>
            <a:r>
              <a:rPr lang="en-US" u="sng" dirty="0" smtClean="0">
                <a:solidFill>
                  <a:srgbClr val="C00000"/>
                </a:solidFill>
              </a:rPr>
              <a:t>continued</a:t>
            </a:r>
            <a:endParaRPr lang="en-US" u="sng" dirty="0">
              <a:solidFill>
                <a:srgbClr val="C00000"/>
              </a:solidFill>
            </a:endParaRPr>
          </a:p>
        </p:txBody>
      </p:sp>
      <p:sp>
        <p:nvSpPr>
          <p:cNvPr id="3" name="Content Placeholder 2"/>
          <p:cNvSpPr>
            <a:spLocks noGrp="1"/>
          </p:cNvSpPr>
          <p:nvPr>
            <p:ph idx="1"/>
          </p:nvPr>
        </p:nvSpPr>
        <p:spPr>
          <a:xfrm>
            <a:off x="0" y="533400"/>
            <a:ext cx="9144000" cy="6324600"/>
          </a:xfrm>
        </p:spPr>
        <p:txBody>
          <a:bodyPr>
            <a:noAutofit/>
          </a:bodyPr>
          <a:lstStyle/>
          <a:p>
            <a:r>
              <a:rPr lang="en-US" sz="2400" dirty="0" smtClean="0"/>
              <a:t>3.   </a:t>
            </a:r>
            <a:r>
              <a:rPr lang="en-US" sz="2400" b="1" dirty="0" smtClean="0"/>
              <a:t>Ellen White fingered Catholicism in a very different world. </a:t>
            </a:r>
            <a:r>
              <a:rPr lang="en-US" sz="2400" dirty="0" smtClean="0"/>
              <a:t>Historians have shown that 19</a:t>
            </a:r>
            <a:r>
              <a:rPr lang="en-US" sz="2400" baseline="30000" dirty="0" smtClean="0"/>
              <a:t>th</a:t>
            </a:r>
            <a:r>
              <a:rPr lang="en-US" sz="2400" dirty="0" smtClean="0"/>
              <a:t>-century American anti-Catholicism grew out of a general anti-immigrant nativism.</a:t>
            </a:r>
            <a:r>
              <a:rPr lang="en-US" sz="2400" u="sng" dirty="0" smtClean="0">
                <a:hlinkClick r:id="rId2" tooltip="_ednref2"/>
              </a:rPr>
              <a:t>2</a:t>
            </a:r>
            <a:r>
              <a:rPr lang="en-US" sz="2400" dirty="0" smtClean="0"/>
              <a:t> In an era when we have had and could again have a liberty-loving Roman Catholic president, when Catholic immigrants have become our young work force, why can't we preach the gospel without identifying Roman Catholicism as Satan's exclusive tool?</a:t>
            </a:r>
          </a:p>
          <a:p>
            <a:r>
              <a:rPr lang="en-US" sz="2400" dirty="0" smtClean="0"/>
              <a:t>4.   </a:t>
            </a:r>
            <a:r>
              <a:rPr lang="en-US" sz="2400" b="1" dirty="0" smtClean="0"/>
              <a:t>The Roman Catholic Church of today is a much different institution than it was during Ellen White's time.</a:t>
            </a:r>
            <a:r>
              <a:rPr lang="en-US" sz="2400" dirty="0" smtClean="0"/>
              <a:t> The Second Ecumenical Council of the Vatican (1962-1965) radically altered that denomination's theology and practices. Vatican II declared the gospel central to church theology, made worship accessible, denied that Roman Catholics only can be saved, encouraged lay Bible study, and affirmed religious liberty. </a:t>
            </a:r>
          </a:p>
          <a:p>
            <a:endParaRPr lang="en-US" sz="2400" dirty="0" smtClean="0"/>
          </a:p>
          <a:p>
            <a:r>
              <a:rPr lang="en-US" sz="2400" dirty="0" smtClean="0"/>
              <a:t>DOES  ROME CHANGE?????</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u="sng" dirty="0" smtClean="0">
                <a:solidFill>
                  <a:srgbClr val="002060"/>
                </a:solidFill>
                <a:latin typeface="Algerian" pitchFamily="82" charset="0"/>
              </a:rPr>
              <a:t>Let’s Go Back--------Evangelical Conferences in the 1950’s     </a:t>
            </a:r>
            <a:endParaRPr lang="en-US" u="sng" dirty="0">
              <a:solidFill>
                <a:srgbClr val="002060"/>
              </a:solidFill>
              <a:latin typeface="Algerian" pitchFamily="82" charset="0"/>
            </a:endParaRPr>
          </a:p>
        </p:txBody>
      </p:sp>
      <p:sp>
        <p:nvSpPr>
          <p:cNvPr id="3" name="Content Placeholder 2"/>
          <p:cNvSpPr>
            <a:spLocks noGrp="1"/>
          </p:cNvSpPr>
          <p:nvPr>
            <p:ph idx="1"/>
          </p:nvPr>
        </p:nvSpPr>
        <p:spPr>
          <a:xfrm>
            <a:off x="0" y="1600200"/>
            <a:ext cx="9144000" cy="5257800"/>
          </a:xfrm>
        </p:spPr>
        <p:txBody>
          <a:bodyPr>
            <a:normAutofit fontScale="85000" lnSpcReduction="20000"/>
          </a:bodyPr>
          <a:lstStyle/>
          <a:p>
            <a:r>
              <a:rPr lang="en-US" dirty="0" smtClean="0"/>
              <a:t/>
            </a:r>
            <a:br>
              <a:rPr lang="en-US" dirty="0" smtClean="0"/>
            </a:br>
            <a:r>
              <a:rPr lang="en-US" dirty="0" smtClean="0"/>
              <a:t>"Till this day we do not know, and are not supposed to know, who carried on the conferences with the evangelicals. We do not know, and are not supposed to know, who wrote Questions on Doctrine. Diligent inquiry produced no result. We do not know, and are not supposed to know, just what changes were made, and in what books, concerning the mark of the beast and the nature of Christ while in the flesh. We do not know who authorized the omission of the thirteenth chapter of Revelation in our Sabbath school lessons for the second quarter of 1958, which deals with the mark of the beast. Dr. Barnhouse reports that to "avoid charges brought against them by the evangelicals," the Adventists "worked out arrangements" that concerned the Voice of Prophecy, and the Signs of the Times.“  Andreasen</a:t>
            </a: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762000"/>
          </a:xfrm>
        </p:spPr>
        <p:txBody>
          <a:bodyPr/>
          <a:lstStyle/>
          <a:p>
            <a:r>
              <a:rPr lang="en-US" u="sng" dirty="0" smtClean="0">
                <a:solidFill>
                  <a:srgbClr val="002060"/>
                </a:solidFill>
                <a:latin typeface="Algerian" pitchFamily="82" charset="0"/>
              </a:rPr>
              <a:t>Neal Wilson</a:t>
            </a:r>
            <a:endParaRPr lang="en-US" u="sng" dirty="0">
              <a:solidFill>
                <a:srgbClr val="002060"/>
              </a:solidFill>
              <a:latin typeface="Algerian" pitchFamily="82" charset="0"/>
            </a:endParaRPr>
          </a:p>
        </p:txBody>
      </p:sp>
      <p:sp>
        <p:nvSpPr>
          <p:cNvPr id="3" name="Content Placeholder 2"/>
          <p:cNvSpPr>
            <a:spLocks noGrp="1"/>
          </p:cNvSpPr>
          <p:nvPr>
            <p:ph idx="1"/>
          </p:nvPr>
        </p:nvSpPr>
        <p:spPr>
          <a:xfrm>
            <a:off x="0" y="685800"/>
            <a:ext cx="9144000" cy="6172200"/>
          </a:xfrm>
        </p:spPr>
        <p:txBody>
          <a:bodyPr>
            <a:normAutofit fontScale="85000" lnSpcReduction="20000"/>
          </a:bodyPr>
          <a:lstStyle/>
          <a:p>
            <a:endParaRPr lang="en-US" dirty="0" smtClean="0"/>
          </a:p>
          <a:p>
            <a:r>
              <a:rPr lang="en-US" dirty="0" smtClean="0"/>
              <a:t>"Although it is true that there was a period in the life of the Seventh-day Adventist Church when the denomination took a distinctly anti-Roman Catholic viewpoint...that attitude on the church's part </a:t>
            </a:r>
            <a:r>
              <a:rPr lang="en-US" b="1" dirty="0" smtClean="0"/>
              <a:t>was nothing more</a:t>
            </a:r>
            <a:r>
              <a:rPr lang="en-US" dirty="0" smtClean="0"/>
              <a:t> than a manifestation of widespread anti-popery among conservative Protestant denominations in the early part of this century and the latter part of the last, and which has</a:t>
            </a:r>
            <a:r>
              <a:rPr lang="en-US" b="1" dirty="0" smtClean="0"/>
              <a:t> now been consigned to the historical trash heap so far as the Seventh-day Adventist Church is concerned</a:t>
            </a:r>
            <a:r>
              <a:rPr lang="en-US" dirty="0" smtClean="0"/>
              <a:t>." </a:t>
            </a:r>
            <a:r>
              <a:rPr lang="en-US" i="1" dirty="0" smtClean="0"/>
              <a:t>(Neal C. Wilson, past president of the Seventh-day Adventist General Conference, Court Transcript of United States </a:t>
            </a:r>
            <a:r>
              <a:rPr lang="en-US" i="1" dirty="0" err="1" smtClean="0"/>
              <a:t>vs</a:t>
            </a:r>
            <a:r>
              <a:rPr lang="en-US" i="1" dirty="0" smtClean="0"/>
              <a:t> the Seventh-day Adventist Church, Equal Employment Opportunity Commission </a:t>
            </a:r>
            <a:r>
              <a:rPr lang="en-US" i="1" dirty="0" err="1" smtClean="0"/>
              <a:t>vs</a:t>
            </a:r>
            <a:r>
              <a:rPr lang="en-US" i="1" dirty="0" smtClean="0"/>
              <a:t> the Pacific Press Publishing Association and the General Conference, Reply Brief for Defendants, p 4, Civil Case #74-2025 CBR, presided over by Judge Charles B. Renfrew, U.S. District Court, San Francisco, California, 1974-1975.)</a:t>
            </a: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90600"/>
          </a:xfrm>
        </p:spPr>
        <p:txBody>
          <a:bodyPr>
            <a:normAutofit/>
          </a:bodyPr>
          <a:lstStyle/>
          <a:p>
            <a:r>
              <a:rPr lang="en-US" u="sng" dirty="0" smtClean="0"/>
              <a:t>Beach</a:t>
            </a:r>
            <a:endParaRPr lang="en-US" u="sng" dirty="0"/>
          </a:p>
        </p:txBody>
      </p:sp>
      <p:sp>
        <p:nvSpPr>
          <p:cNvPr id="3" name="Content Placeholder 2"/>
          <p:cNvSpPr>
            <a:spLocks noGrp="1"/>
          </p:cNvSpPr>
          <p:nvPr>
            <p:ph idx="1"/>
          </p:nvPr>
        </p:nvSpPr>
        <p:spPr>
          <a:xfrm>
            <a:off x="0" y="762000"/>
            <a:ext cx="9144000" cy="6096000"/>
          </a:xfrm>
        </p:spPr>
        <p:txBody>
          <a:bodyPr>
            <a:normAutofit fontScale="70000" lnSpcReduction="20000"/>
          </a:bodyPr>
          <a:lstStyle/>
          <a:p>
            <a:r>
              <a:rPr lang="en-US" dirty="0" smtClean="0"/>
              <a:t>“The </a:t>
            </a:r>
            <a:r>
              <a:rPr lang="en-US" dirty="0"/>
              <a:t>Orthodox churches of the world will send 11 patriarchs to Assisi, led by the Ecumenical Patriarch Bartholomew I of Constantinople. But no representative of the Moscow patriarchate is expected. About 50 Islamic leaders will attend, coming from Pakistan, Saudi Arabia, Lebanon, Egypt, Iran, the Philippines, and Jordan. And Jewish rabbis will come from Jerusalem, France, and the United States-- along with </a:t>
            </a:r>
            <a:r>
              <a:rPr lang="en-US" dirty="0" err="1"/>
              <a:t>Elio</a:t>
            </a:r>
            <a:r>
              <a:rPr lang="en-US" dirty="0"/>
              <a:t> </a:t>
            </a:r>
            <a:r>
              <a:rPr lang="en-US" dirty="0" err="1"/>
              <a:t>Toaff</a:t>
            </a:r>
            <a:r>
              <a:rPr lang="en-US" dirty="0"/>
              <a:t>, the former chief rabbi of Rome. Protestant bodies will be represented by </a:t>
            </a:r>
            <a:r>
              <a:rPr lang="en-US" dirty="0" err="1"/>
              <a:t>Konrad</a:t>
            </a:r>
            <a:r>
              <a:rPr lang="en-US" dirty="0"/>
              <a:t> Kaiser, the secretary-general of the World council of Churches; Anglican Bishop Richard Garrard of Rome; </a:t>
            </a:r>
            <a:r>
              <a:rPr lang="en-US" dirty="0" err="1"/>
              <a:t>Setri</a:t>
            </a:r>
            <a:r>
              <a:rPr lang="en-US" dirty="0"/>
              <a:t> </a:t>
            </a:r>
            <a:r>
              <a:rPr lang="en-US" dirty="0" err="1"/>
              <a:t>Nyomi</a:t>
            </a:r>
            <a:r>
              <a:rPr lang="en-US" dirty="0"/>
              <a:t> of the World Alliance of Reformed Churches; George Freeman of the World Methodist Council; Cecil </a:t>
            </a:r>
            <a:r>
              <a:rPr lang="en-US" dirty="0" err="1"/>
              <a:t>Robeck</a:t>
            </a:r>
            <a:r>
              <a:rPr lang="en-US" dirty="0"/>
              <a:t> of the Pentecostal church; Alvin Jackson of the Disciples of Christ; Theodor Angelou of the European Baptist Federation</a:t>
            </a:r>
            <a:r>
              <a:rPr lang="en-US" dirty="0" smtClean="0"/>
              <a:t>; </a:t>
            </a:r>
            <a:r>
              <a:rPr lang="en-US" b="1" dirty="0"/>
              <a:t>and </a:t>
            </a:r>
            <a:r>
              <a:rPr lang="en-US" b="1" dirty="0" smtClean="0"/>
              <a:t>Bert </a:t>
            </a:r>
            <a:r>
              <a:rPr lang="en-US" b="1" dirty="0"/>
              <a:t>Beach of the Seventh-Day Adventists</a:t>
            </a:r>
            <a:r>
              <a:rPr lang="en-US" dirty="0"/>
              <a:t>. </a:t>
            </a:r>
            <a:r>
              <a:rPr lang="en-US" dirty="0" smtClean="0"/>
              <a:t>“                       </a:t>
            </a:r>
          </a:p>
          <a:p>
            <a:pPr marL="0" lvl="0" indent="0" fontAlgn="base">
              <a:spcBef>
                <a:spcPct val="0"/>
              </a:spcBef>
              <a:spcAft>
                <a:spcPct val="0"/>
              </a:spcAft>
              <a:buNone/>
            </a:pPr>
            <a:r>
              <a:rPr kumimoji="0" lang="en-US" b="1" i="0" u="none" strike="noStrike" cap="none" normalizeH="0" baseline="0" dirty="0" smtClean="0">
                <a:ln>
                  <a:noFill/>
                </a:ln>
                <a:solidFill>
                  <a:schemeClr val="tx1"/>
                </a:solidFill>
                <a:effectLst/>
                <a:latin typeface="Arial" charset="0"/>
                <a:cs typeface="Arial" charset="0"/>
              </a:rPr>
              <a:t>The following news report names Dr. Bert Beach a SDA representative to the Catholic Conference January 17, 2002, at the invitation of the Vatican.   </a:t>
            </a:r>
            <a:endParaRPr kumimoji="0" lang="en-US" b="0" i="0" u="none" strike="noStrike" cap="none" normalizeH="0" baseline="0" dirty="0" smtClean="0">
              <a:ln>
                <a:noFill/>
              </a:ln>
              <a:solidFill>
                <a:schemeClr val="tx1"/>
              </a:solidFill>
              <a:effectLst/>
              <a:latin typeface="Arial" charset="0"/>
              <a:cs typeface="Arial" charset="0"/>
            </a:endParaRPr>
          </a:p>
          <a:p>
            <a:pPr marL="0" lvl="0" indent="0" eaLnBrk="0" fontAlgn="base" hangingPunct="0">
              <a:spcBef>
                <a:spcPct val="0"/>
              </a:spcBef>
              <a:spcAft>
                <a:spcPct val="0"/>
              </a:spcAft>
              <a:buNone/>
            </a:pPr>
            <a:r>
              <a:rPr kumimoji="0" lang="en-US" b="1" i="0" u="none" strike="noStrike" cap="none" normalizeH="0" baseline="0" dirty="0" smtClean="0">
                <a:ln>
                  <a:noFill/>
                </a:ln>
                <a:solidFill>
                  <a:schemeClr val="tx1"/>
                </a:solidFill>
                <a:effectLst/>
                <a:latin typeface="Arial" charset="0"/>
                <a:cs typeface="Arial" charset="0"/>
              </a:rPr>
              <a:t>Dr. Beach also visited Rome May 18, 1977 when he gave a gold metal to the Pope on behalf of the SDA Church. See the newspaper article and picture of the metal below. </a:t>
            </a:r>
            <a:endParaRPr kumimoji="0" lang="en-US" b="0" i="0" u="none" strike="noStrike" cap="none" normalizeH="0" baseline="0" dirty="0" smtClean="0">
              <a:ln>
                <a:noFill/>
              </a:ln>
              <a:solidFill>
                <a:schemeClr val="tx1"/>
              </a:solidFill>
              <a:effectLst/>
              <a:latin typeface="Arial" charset="0"/>
              <a:cs typeface="Arial"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788</TotalTime>
  <Words>2636</Words>
  <Application>Microsoft Office PowerPoint</Application>
  <PresentationFormat>On-screen Show (4:3)</PresentationFormat>
  <Paragraphs>96</Paragraphs>
  <Slides>31</Slides>
  <Notes>0</Notes>
  <HiddenSlides>0</HiddenSlides>
  <MMClips>0</MMClips>
  <ScaleCrop>false</ScaleCrop>
  <HeadingPairs>
    <vt:vector size="4" baseType="variant">
      <vt:variant>
        <vt:lpstr>Theme</vt:lpstr>
      </vt:variant>
      <vt:variant>
        <vt:i4>1</vt:i4>
      </vt:variant>
      <vt:variant>
        <vt:lpstr>Slide Titles</vt:lpstr>
      </vt:variant>
      <vt:variant>
        <vt:i4>31</vt:i4>
      </vt:variant>
    </vt:vector>
  </HeadingPairs>
  <TitlesOfParts>
    <vt:vector size="32" baseType="lpstr">
      <vt:lpstr>Office Theme</vt:lpstr>
      <vt:lpstr>Adventism in Apostasy</vt:lpstr>
      <vt:lpstr>Do We Still Believe?</vt:lpstr>
      <vt:lpstr>If you Do?</vt:lpstr>
      <vt:lpstr>Abomination</vt:lpstr>
      <vt:lpstr>The Article</vt:lpstr>
      <vt:lpstr>continued</vt:lpstr>
      <vt:lpstr>Let’s Go Back--------Evangelical Conferences in the 1950’s     </vt:lpstr>
      <vt:lpstr>Neal Wilson</vt:lpstr>
      <vt:lpstr>Beach</vt:lpstr>
      <vt:lpstr>John Paul’s Friend</vt:lpstr>
      <vt:lpstr>Lima, Peru  January, 1982</vt:lpstr>
      <vt:lpstr>The Eucharist</vt:lpstr>
      <vt:lpstr>Continue</vt:lpstr>
      <vt:lpstr>Continue</vt:lpstr>
      <vt:lpstr>Is There a Similarity?</vt:lpstr>
      <vt:lpstr>Adams</vt:lpstr>
      <vt:lpstr>Vandemann</vt:lpstr>
      <vt:lpstr>Widmer</vt:lpstr>
      <vt:lpstr>Johnson</vt:lpstr>
      <vt:lpstr>Bacchiochi</vt:lpstr>
      <vt:lpstr>Andrews Professor</vt:lpstr>
      <vt:lpstr>The Ex. GC President</vt:lpstr>
      <vt:lpstr>Common Bond</vt:lpstr>
      <vt:lpstr>Common Bond</vt:lpstr>
      <vt:lpstr>It is Here!</vt:lpstr>
      <vt:lpstr>Current G.C. President</vt:lpstr>
      <vt:lpstr>Stop Right There</vt:lpstr>
      <vt:lpstr>                        Elder Wilson/ASI 8-9-2014                       </vt:lpstr>
      <vt:lpstr>Where it All Ends</vt:lpstr>
      <vt:lpstr>They Won’t Stop There</vt:lpstr>
      <vt:lpstr>Coming Soon!</vt:lpstr>
    </vt:vector>
  </TitlesOfParts>
  <Company>Southern Adventist University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Dad</dc:creator>
  <cp:lastModifiedBy>Dad</cp:lastModifiedBy>
  <cp:revision>19</cp:revision>
  <dcterms:created xsi:type="dcterms:W3CDTF">2010-03-02T12:07:32Z</dcterms:created>
  <dcterms:modified xsi:type="dcterms:W3CDTF">2014-10-29T01:41:06Z</dcterms:modified>
</cp:coreProperties>
</file>