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4" r:id="rId9"/>
    <p:sldId id="266" r:id="rId10"/>
    <p:sldId id="276" r:id="rId11"/>
    <p:sldId id="262" r:id="rId12"/>
    <p:sldId id="267" r:id="rId13"/>
    <p:sldId id="268" r:id="rId14"/>
    <p:sldId id="278" r:id="rId15"/>
    <p:sldId id="277" r:id="rId16"/>
    <p:sldId id="269" r:id="rId17"/>
    <p:sldId id="271" r:id="rId18"/>
    <p:sldId id="273" r:id="rId19"/>
    <p:sldId id="272" r:id="rId20"/>
    <p:sldId id="275" r:id="rId21"/>
    <p:sldId id="274"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9F3C0-4E2E-4BEE-87E0-D56877914901}"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9F3C0-4E2E-4BEE-87E0-D56877914901}"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9F3C0-4E2E-4BEE-87E0-D56877914901}" type="datetimeFigureOut">
              <a:rPr lang="en-US" smtClean="0"/>
              <a:pPr/>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9F3C0-4E2E-4BEE-87E0-D56877914901}"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9F3C0-4E2E-4BEE-87E0-D56877914901}"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9F3C0-4E2E-4BEE-87E0-D56877914901}"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9F3C0-4E2E-4BEE-87E0-D56877914901}"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9F3C0-4E2E-4BEE-87E0-D56877914901}" type="datetimeFigureOut">
              <a:rPr lang="en-US" smtClean="0"/>
              <a:pPr/>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5BF37-1207-4B3E-AAF7-1853CFCBD6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archbishopofcanterbury.org/articles.php/5076/archbishop-justin-meets-pope-francis-in-rome-" TargetMode="External"/><Relationship Id="rId2" Type="http://schemas.openxmlformats.org/officeDocument/2006/relationships/hyperlink" Target="http://www.huffingtonpost.com/2013/12/02/pope-francis-orthodox-church_n_4372759.html" TargetMode="External"/><Relationship Id="rId1" Type="http://schemas.openxmlformats.org/officeDocument/2006/relationships/slideLayout" Target="../slideLayouts/slideLayout2.xml"/><Relationship Id="rId4" Type="http://schemas.openxmlformats.org/officeDocument/2006/relationships/hyperlink" Target="http://standupforthetruth.com/2014/02/pope-to-copeland-catholics-and-charismatics-must-spiritually-unit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Amazing Grace, pt. 12 Daniel </a:t>
            </a:r>
            <a:r>
              <a:rPr lang="en-US" b="1" i="1" u="sng" dirty="0" smtClean="0">
                <a:solidFill>
                  <a:srgbClr val="FF0000"/>
                </a:solidFill>
                <a:latin typeface="Algerian" pitchFamily="82" charset="0"/>
              </a:rPr>
              <a:t>3</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5400" b="1" i="1" u="sng" dirty="0" smtClean="0">
                <a:solidFill>
                  <a:srgbClr val="0070C0"/>
                </a:solidFill>
              </a:rPr>
              <a:t>‘Walking in Fire’</a:t>
            </a:r>
            <a:endParaRPr lang="en-US" sz="54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83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Unity in False Worship</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That the issue here is unity in false worship is plain because Daniel 3 mentions worship more than any other chapter in Scripture.  11 times, worship or forms of the word are cited.  ( Daniel 3:5,6,7,10,11,12,14,15 (2), 18, and 28)  This worship could not be done by the 3 Hebrews because it would be going against the 2</a:t>
            </a:r>
            <a:r>
              <a:rPr lang="en-US" baseline="30000" dirty="0" smtClean="0"/>
              <a:t>nd</a:t>
            </a:r>
            <a:r>
              <a:rPr lang="en-US" dirty="0" smtClean="0"/>
              <a:t> commandment.  “</a:t>
            </a:r>
            <a:r>
              <a:rPr lang="en-US" baseline="30000" dirty="0"/>
              <a:t>4</a:t>
            </a:r>
            <a:r>
              <a:rPr lang="en-US" dirty="0" smtClean="0"/>
              <a:t> Thou shalt not make unto thee any graven image, or any likeness </a:t>
            </a:r>
            <a:r>
              <a:rPr lang="en-US" i="1" dirty="0" smtClean="0"/>
              <a:t>of any thing</a:t>
            </a:r>
            <a:r>
              <a:rPr lang="en-US" dirty="0" smtClean="0"/>
              <a:t> that </a:t>
            </a:r>
            <a:r>
              <a:rPr lang="en-US" i="1" dirty="0" smtClean="0"/>
              <a:t>is</a:t>
            </a:r>
            <a:r>
              <a:rPr lang="en-US" dirty="0" smtClean="0"/>
              <a:t> in heaven above, or that </a:t>
            </a:r>
            <a:r>
              <a:rPr lang="en-US" i="1" dirty="0" smtClean="0"/>
              <a:t>is</a:t>
            </a:r>
            <a:r>
              <a:rPr lang="en-US" dirty="0" smtClean="0"/>
              <a:t> in the earth beneath, or that </a:t>
            </a:r>
            <a:r>
              <a:rPr lang="en-US" i="1" dirty="0" smtClean="0"/>
              <a:t>is</a:t>
            </a:r>
            <a:r>
              <a:rPr lang="en-US" dirty="0" smtClean="0"/>
              <a:t> in the water under the earth:</a:t>
            </a:r>
            <a:r>
              <a:rPr lang="en-US" dirty="0"/>
              <a:t> </a:t>
            </a:r>
            <a:r>
              <a:rPr lang="en-US" dirty="0" smtClean="0"/>
              <a:t>Thou shalt not bow down thyself to them, nor serve them: for I the LORD thy God </a:t>
            </a:r>
            <a:r>
              <a:rPr lang="en-US" i="1" dirty="0" smtClean="0"/>
              <a:t>am</a:t>
            </a:r>
            <a:r>
              <a:rPr lang="en-US" dirty="0" smtClean="0"/>
              <a:t> a jealous God, visiting the iniquity of the fathers upon the children unto the third and fourth </a:t>
            </a:r>
            <a:r>
              <a:rPr lang="en-US" i="1" dirty="0" smtClean="0"/>
              <a:t>generation</a:t>
            </a:r>
            <a:r>
              <a:rPr lang="en-US" dirty="0" smtClean="0"/>
              <a:t> of them that hate me;”  Ex. 20:4,5</a:t>
            </a:r>
          </a:p>
          <a:p>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latin typeface="Algerian" pitchFamily="82" charset="0"/>
              </a:rPr>
              <a:t>False worship is the issue</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a:t>
            </a:r>
            <a:r>
              <a:rPr lang="en-US" i="1" dirty="0" smtClean="0"/>
              <a:t>That</a:t>
            </a:r>
            <a:r>
              <a:rPr lang="en-US" dirty="0" smtClean="0"/>
              <a:t> at what time ye hear the sound of the cornet, flute, harp, sackbut, psaltery, dulcimer, and all kinds of musick, ye fall down and </a:t>
            </a:r>
            <a:r>
              <a:rPr lang="en-US" b="1" i="1" u="sng" dirty="0" smtClean="0"/>
              <a:t>worship</a:t>
            </a:r>
            <a:r>
              <a:rPr lang="en-US" dirty="0" smtClean="0"/>
              <a:t> the golden image that Nebuchadnezzar the king hath set up:</a:t>
            </a:r>
            <a:r>
              <a:rPr lang="en-US" dirty="0"/>
              <a:t> </a:t>
            </a:r>
            <a:r>
              <a:rPr lang="en-US" dirty="0" smtClean="0"/>
              <a:t> And whoso falleth not down and </a:t>
            </a:r>
            <a:r>
              <a:rPr lang="en-US" b="1" i="1" u="sng" dirty="0" smtClean="0"/>
              <a:t>worshippeth</a:t>
            </a:r>
            <a:r>
              <a:rPr lang="en-US" dirty="0" smtClean="0"/>
              <a:t> shall the same hour be cast into the midst of a burning fiery furnace.”  Dan. 3:5,6</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609600"/>
            <a:ext cx="4648200" cy="6248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itchFamily="82" charset="0"/>
              </a:rPr>
              <a:t>No Leader Has the Right!</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“Every man has a right to worship God according to his own convictions; no one is called upon to obey laws that are opposed to the laws of God; </a:t>
            </a:r>
            <a:r>
              <a:rPr lang="en-US" b="1" i="1" u="sng" dirty="0" smtClean="0"/>
              <a:t>and the only position the State can take, and have the approval of God, is to guard the rights of every individual, permitting no oppression to come upon any one because of religious belief.  </a:t>
            </a:r>
          </a:p>
          <a:p>
            <a:r>
              <a:rPr lang="en-US" dirty="0" smtClean="0"/>
              <a:t>As Nebuchadnezzar tried to force his subjects to obey his mandates, so men will try to force us to disregard the Word of God. They will endeavor to compel us to render homage to man-made statutes; but in God’s strength we are to refuse to dishonor him. </a:t>
            </a:r>
            <a:r>
              <a:rPr lang="en-US" b="1" i="1" u="sng" dirty="0" smtClean="0"/>
              <a:t>The laws of earthly kingdoms are to be obeyed only when they do not conflict with the laws of God. When governments are tyrannical and overbearing, when they trample on God’s law, their laws are contemptible in his sight. </a:t>
            </a:r>
            <a:r>
              <a:rPr lang="en-US" dirty="0" smtClean="0"/>
              <a:t>And when they try to control the minds and consciences of those whom Christ died to make free, God’s children are to show their loyalty to him by refusing to disobey his commandments. {ST May 13, 1897, par. 8}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Regardless of Her Past!</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fontScale="70000" lnSpcReduction="20000"/>
          </a:bodyPr>
          <a:lstStyle/>
          <a:p>
            <a:r>
              <a:rPr lang="en-US" dirty="0"/>
              <a:t> "Davis is unable to comply with the order," her lawyers say, "because it irreparably and irreversibly violates her conscience." They cite federal court decisions, including a U.S. Supreme Court case, holding that someone cannot be held in contempt when complying with an order is factually impossible.</a:t>
            </a:r>
          </a:p>
          <a:p>
            <a:endParaRPr lang="en-US" dirty="0"/>
          </a:p>
          <a:p>
            <a:r>
              <a:rPr lang="en-US" dirty="0"/>
              <a:t>A question for the judge will be whether she is unable to comply or, instead, unwilling.</a:t>
            </a:r>
          </a:p>
          <a:p>
            <a:endParaRPr lang="en-US" dirty="0"/>
          </a:p>
          <a:p>
            <a:r>
              <a:rPr lang="en-US" dirty="0"/>
              <a:t>Her lawyers also say because the underlying issue — whether she has a constitutional right, on religious grounds, to refuse to issue marriage licenses — has yet to be decided, it's too soon to consider any question of contempt</a:t>
            </a:r>
            <a:r>
              <a:rPr lang="en-US" dirty="0" smtClean="0"/>
              <a:t>.”  NBC News </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658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FF0000"/>
                </a:solidFill>
                <a:latin typeface="Andalus" panose="02020603050405020304" pitchFamily="18" charset="-78"/>
                <a:cs typeface="Andalus" panose="02020603050405020304" pitchFamily="18" charset="-78"/>
              </a:rPr>
              <a:t>Tyranny, Dragon-like Voices Again!</a:t>
            </a:r>
            <a:endParaRPr lang="en-US" b="1" i="1" u="sng" dirty="0">
              <a:solidFill>
                <a:srgbClr val="FF0000"/>
              </a:solidFill>
              <a:latin typeface="Andalus" panose="02020603050405020304" pitchFamily="18" charset="-78"/>
              <a:cs typeface="Andalus" panose="02020603050405020304" pitchFamily="18" charset="-78"/>
            </a:endParaRPr>
          </a:p>
        </p:txBody>
      </p:sp>
      <p:sp>
        <p:nvSpPr>
          <p:cNvPr id="4" name="Content Placeholder 3"/>
          <p:cNvSpPr>
            <a:spLocks noGrp="1"/>
          </p:cNvSpPr>
          <p:nvPr>
            <p:ph sz="half" idx="2"/>
          </p:nvPr>
        </p:nvSpPr>
        <p:spPr/>
        <p:txBody>
          <a:bodyPr/>
          <a:lstStyle/>
          <a:p>
            <a:endParaRPr lang="en-US"/>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6067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9677400" cy="990600"/>
          </a:xfrm>
        </p:spPr>
        <p:txBody>
          <a:bodyPr>
            <a:normAutofit fontScale="90000"/>
          </a:bodyPr>
          <a:lstStyle/>
          <a:p>
            <a:r>
              <a:rPr lang="en-US" b="1" i="1" u="sng" dirty="0" smtClean="0">
                <a:solidFill>
                  <a:srgbClr val="C00000"/>
                </a:solidFill>
                <a:latin typeface="Algerian" pitchFamily="82" charset="0"/>
              </a:rPr>
              <a:t>Which  Command of God Goes Down?</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953000" cy="6095999"/>
          </a:xfrm>
        </p:spPr>
      </p:pic>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In the times of Nebuchadnezzar, Babylon the Great went after the 2</a:t>
            </a:r>
            <a:r>
              <a:rPr lang="en-US" sz="3000" baseline="30000" dirty="0" smtClean="0"/>
              <a:t>nd</a:t>
            </a:r>
            <a:r>
              <a:rPr lang="en-US" sz="3000" dirty="0" smtClean="0"/>
              <a:t> commandment.  In their efforts to unify, which commandment will Francis, Copeland, Palmer and the world assault in an open affront to Heaven’s authority?  The Bible and history are so clear!</a:t>
            </a:r>
            <a:endParaRPr lang="en-US"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Worship in Revelation</a:t>
            </a:r>
            <a:endParaRPr lang="en-US" b="1"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“Saying with a loud voice, Fear God, and give glory to him; for the hour of his judgment is come: and </a:t>
            </a:r>
            <a:r>
              <a:rPr lang="en-US" b="1" i="1" u="sng" dirty="0" smtClean="0">
                <a:solidFill>
                  <a:srgbClr val="C00000"/>
                </a:solidFill>
              </a:rPr>
              <a:t>worship him that made heaven, and earth, and the sea, and the fountains of waters.</a:t>
            </a:r>
            <a:r>
              <a:rPr lang="en-US" b="1" i="1" u="sng" dirty="0">
                <a:solidFill>
                  <a:srgbClr val="C00000"/>
                </a:solidFill>
              </a:rPr>
              <a:t> </a:t>
            </a:r>
            <a:r>
              <a:rPr lang="en-US" dirty="0" smtClean="0"/>
              <a:t>And there followed another angel, saying, Babylon is fallen, is fallen, that great city, because she made all nations drink of the wine of the wrath of her fornication.</a:t>
            </a:r>
            <a:r>
              <a:rPr lang="en-US" dirty="0"/>
              <a:t> </a:t>
            </a:r>
            <a:r>
              <a:rPr lang="en-US" dirty="0" smtClean="0"/>
              <a:t> And the third angel followed them, saying with a loud voice, </a:t>
            </a:r>
            <a:r>
              <a:rPr lang="en-US" b="1" i="1" u="sng" dirty="0" smtClean="0">
                <a:solidFill>
                  <a:srgbClr val="00B050"/>
                </a:solidFill>
              </a:rPr>
              <a:t>If any man worship the beast and his image, and receive his mark in his forehead, or in his hand,”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Sabbath or Sunday?</a:t>
            </a:r>
            <a:endParaRPr lang="en-US" b="1" i="1" u="sng" dirty="0">
              <a:solidFill>
                <a:srgbClr val="00B05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20000"/>
          </a:bodyPr>
          <a:lstStyle/>
          <a:p>
            <a:r>
              <a:rPr lang="en-US" baseline="30000" dirty="0" smtClean="0"/>
              <a:t>“</a:t>
            </a:r>
            <a:r>
              <a:rPr lang="en-US" dirty="0" smtClean="0"/>
              <a:t> Remember the sabbath day, to keep it holy.</a:t>
            </a:r>
            <a:r>
              <a:rPr lang="en-US" dirty="0"/>
              <a:t> </a:t>
            </a:r>
            <a:r>
              <a:rPr lang="en-US" dirty="0" smtClean="0"/>
              <a:t> Six days shalt thou labour, and do all thy work:</a:t>
            </a:r>
            <a:r>
              <a:rPr lang="en-US" dirty="0"/>
              <a:t> </a:t>
            </a:r>
            <a:r>
              <a:rPr lang="en-US" dirty="0" smtClean="0"/>
              <a:t>But the seventh day </a:t>
            </a:r>
            <a:r>
              <a:rPr lang="en-US" i="1" dirty="0" smtClean="0"/>
              <a:t>is</a:t>
            </a:r>
            <a:r>
              <a:rPr lang="en-US" dirty="0" smtClean="0"/>
              <a:t> the sabbath of the LORD thy God: </a:t>
            </a:r>
            <a:r>
              <a:rPr lang="en-US" i="1" dirty="0" smtClean="0"/>
              <a:t>in it</a:t>
            </a:r>
            <a:r>
              <a:rPr lang="en-US" dirty="0" smtClean="0"/>
              <a:t> thou shalt not do any work, thou, nor thy son, nor thy daughter, thy manservant, nor thy maidservant, nor thy cattle, nor thy stranger that </a:t>
            </a:r>
            <a:r>
              <a:rPr lang="en-US" i="1" dirty="0" smtClean="0"/>
              <a:t>is</a:t>
            </a:r>
            <a:r>
              <a:rPr lang="en-US" dirty="0" smtClean="0"/>
              <a:t> within thy gates:</a:t>
            </a:r>
            <a:r>
              <a:rPr lang="en-US" dirty="0"/>
              <a:t> </a:t>
            </a:r>
            <a:r>
              <a:rPr lang="en-US" dirty="0" smtClean="0"/>
              <a:t>For </a:t>
            </a:r>
            <a:r>
              <a:rPr lang="en-US" i="1" dirty="0" smtClean="0"/>
              <a:t>in</a:t>
            </a:r>
            <a:r>
              <a:rPr lang="en-US" dirty="0" smtClean="0"/>
              <a:t> six days the LORD made heaven and earth, the sea, and all that in them </a:t>
            </a:r>
            <a:r>
              <a:rPr lang="en-US" i="1" dirty="0" smtClean="0"/>
              <a:t>is</a:t>
            </a:r>
            <a:r>
              <a:rPr lang="en-US" dirty="0" smtClean="0"/>
              <a:t>, and rested the seventh day: wherefore the LORD blessed the sabbath day, and hallowed it.”  Ex. 20:8-11</a:t>
            </a:r>
          </a:p>
          <a:p>
            <a:endParaRPr lang="en-US" dirty="0"/>
          </a:p>
        </p:txBody>
      </p:sp>
      <p:sp>
        <p:nvSpPr>
          <p:cNvPr id="4" name="Content Placeholder 3"/>
          <p:cNvSpPr>
            <a:spLocks noGrp="1"/>
          </p:cNvSpPr>
          <p:nvPr>
            <p:ph sz="half" idx="2"/>
          </p:nvPr>
        </p:nvSpPr>
        <p:spPr>
          <a:xfrm>
            <a:off x="4419600" y="685800"/>
            <a:ext cx="4724400" cy="6172200"/>
          </a:xfrm>
        </p:spPr>
        <p:txBody>
          <a:bodyPr>
            <a:noAutofit/>
          </a:bodyPr>
          <a:lstStyle/>
          <a:p>
            <a:r>
              <a:rPr lang="en-US" sz="2400" dirty="0" smtClean="0"/>
              <a:t>“It is well to remind the Presbyterians, Baptists, Methodists, and all other Christians, that the Bible does not support them anywhere in their observance of Sunday. Sunday is an institution of the Roman Catholic Church, and those who observe the day observe a commandment of the Catholic Church. “— Priest Brady, in an address, reported in the Elizabeth, N.J. “News,” March 18, 1903.</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i="1" u="sng" dirty="0" smtClean="0">
                <a:solidFill>
                  <a:srgbClr val="00B050"/>
                </a:solidFill>
                <a:latin typeface="Algerian" pitchFamily="82" charset="0"/>
              </a:rPr>
              <a:t>The Creator or the creature?</a:t>
            </a:r>
            <a:endParaRPr lang="en-US" i="1" u="sng" dirty="0">
              <a:solidFill>
                <a:srgbClr val="00B05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724400" cy="6096000"/>
          </a:xfrm>
        </p:spPr>
      </p:pic>
      <p:pic>
        <p:nvPicPr>
          <p:cNvPr id="6" name="Content Placeholder 5" descr="images.jpg"/>
          <p:cNvPicPr>
            <a:picLocks noGrp="1" noChangeAspect="1"/>
          </p:cNvPicPr>
          <p:nvPr>
            <p:ph sz="half" idx="2"/>
          </p:nvPr>
        </p:nvPicPr>
        <p:blipFill>
          <a:blip r:embed="rId3" cstate="print"/>
          <a:stretch>
            <a:fillRect/>
          </a:stretch>
        </p:blipFill>
        <p:spPr>
          <a:xfrm>
            <a:off x="4648201" y="762000"/>
            <a:ext cx="4495800" cy="60959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Remembering a dream</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pPr>
              <a:buNone/>
            </a:pPr>
            <a:r>
              <a:rPr lang="en-US" dirty="0" smtClean="0"/>
              <a:t>Nebuchadnezzar had seen a dream of a metal man in Daniel 2.  Daniel had told him that his kingdom of Babylon was the head of gold.  Daniel also told him that Babylon would pass away and other inferior kingdoms would arise, represented by the silver, brass, iron, and iron/clay mixture.  Finally, the great stone – the kingdom of heaven- would put an end to all these kingdoms and IT would endure forever!  Nebuchadnezzar didn’t like this; his kingdom would endure forever, and he would make sure everyone got the message!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Foretold</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Charles Beecher, in a sermon in the year 1846, declared that the ministry of "the evangelical Protestant denominations" is "not only formed all the way up under a tremendous pressure of merely human fear, but they live, and move, and breathe in a state of things radically corrupt, and appealing every hour to every baser element of their nature to hush up the truth, and bow the knee to the power of apostasy. Was not this the way things went with Rome? Are we not living her life over again? And what do we see just ahead? Another general council! A world's convention! Evangelical alliance, and universal creed!"--Sermon on "The Bible a Sufficient Creed," delivered at Fort Wayne, Indiana, Feb. 22, 1846. When this shall be gained, then, in the effort to secure complete uniformity, it will be only a step to the resort to force. When the leading churches of the United States, uniting upon such points of doctrine as are held by them in common, shall influence the state to enforce their decrees and to sustain their institutions, then Protestant America will have formed an image of the Roman hierarchy, and the infliction of civil penalties upon dissenters will inevitably result. “  GC, pgs. 444,445</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C00000"/>
                </a:solidFill>
                <a:latin typeface="Algerian" pitchFamily="82" charset="0"/>
              </a:rPr>
              <a:t>Where is Christ in the Drama?</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fontScale="92500" lnSpcReduction="20000"/>
          </a:bodyPr>
          <a:lstStyle/>
          <a:p>
            <a:r>
              <a:rPr lang="en-US" dirty="0" smtClean="0"/>
              <a:t>And these three men, Shadrach, Meshach, and Abednego, fell down bound into the midst of the burning fiery furnace.</a:t>
            </a:r>
            <a:r>
              <a:rPr lang="en-US" dirty="0"/>
              <a:t> </a:t>
            </a:r>
            <a:r>
              <a:rPr lang="en-US" dirty="0" smtClean="0"/>
              <a:t> Then Nebuchadnezzar the king was astonied, and rose up in haste, </a:t>
            </a:r>
            <a:r>
              <a:rPr lang="en-US" i="1" dirty="0" smtClean="0"/>
              <a:t>and</a:t>
            </a:r>
            <a:r>
              <a:rPr lang="en-US" dirty="0" smtClean="0"/>
              <a:t> spake, and said unto his counsellors, Did not we cast three men bound into the midst of the fire? They answered and said unto the king, True, O king.</a:t>
            </a:r>
            <a:r>
              <a:rPr lang="en-US" dirty="0"/>
              <a:t> </a:t>
            </a:r>
            <a:r>
              <a:rPr lang="en-US" dirty="0" smtClean="0"/>
              <a:t>He answered and said, Lo, I see four men loose, walking in the midst of the fire, and they have no hurt; and the form of the fourth is like the Son of God.”  Dan. 3:23-25</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09600"/>
            <a:ext cx="4572000" cy="62484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4" name="Content Placeholder 3"/>
          <p:cNvSpPr>
            <a:spLocks noGrp="1"/>
          </p:cNvSpPr>
          <p:nvPr>
            <p:ph sz="half" idx="2"/>
          </p:nvPr>
        </p:nvSpPr>
        <p:spPr>
          <a:xfrm>
            <a:off x="4648200" y="381000"/>
            <a:ext cx="4495800" cy="6477000"/>
          </a:xfrm>
        </p:spPr>
        <p:txBody>
          <a:bodyPr>
            <a:normAutofit fontScale="70000" lnSpcReduction="20000"/>
          </a:bodyPr>
          <a:lstStyle/>
          <a:p>
            <a:r>
              <a:rPr lang="en-US" dirty="0" smtClean="0"/>
              <a:t>“The </a:t>
            </a:r>
            <a:r>
              <a:rPr lang="en-US" dirty="0"/>
              <a:t>three Hebrews declared to the whole nation of Babylon their faith in Him whom they worshiped. They relied on God. In the hour of their trial they remembered the promise, "When thou passest through the waters, I will be with thee; and through the rivers, they shall not overflow thee: when thou walkest through the fire, thou shalt not be burned; neither shall the flame kindle upon thee." Isaiah 43:2. And in a marvelous manner their faith in the living Word had been honored in the sight of all. The tidings of their wonderful deliverance were carried to many countries by the representatives of the different nations that had been invited by Nebuchadnezzar to the dedication. Through the faithfulness of His children, God was glorified in all the earth</a:t>
            </a:r>
            <a:r>
              <a:rPr lang="en-US" dirty="0" smtClean="0"/>
              <a:t>.”  PK, pg. 512</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381000"/>
            <a:ext cx="4648200"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626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5029200" cy="1143000"/>
          </a:xfrm>
        </p:spPr>
        <p:txBody>
          <a:bodyPr>
            <a:normAutofit fontScale="90000"/>
          </a:bodyPr>
          <a:lstStyle/>
          <a:p>
            <a:r>
              <a:rPr lang="en-US" b="1" i="1" u="sng" dirty="0" smtClean="0">
                <a:solidFill>
                  <a:srgbClr val="C00000"/>
                </a:solidFill>
                <a:latin typeface="Algerian" pitchFamily="82" charset="0"/>
              </a:rPr>
              <a:t>Out do the Creator</a:t>
            </a:r>
            <a:endParaRPr lang="en-US" b="1" i="1" u="sng" dirty="0">
              <a:solidFill>
                <a:srgbClr val="C0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199" cy="6858000"/>
          </a:xfrm>
        </p:spPr>
      </p:pic>
      <p:sp>
        <p:nvSpPr>
          <p:cNvPr id="4" name="Content Placeholder 3"/>
          <p:cNvSpPr>
            <a:spLocks noGrp="1"/>
          </p:cNvSpPr>
          <p:nvPr>
            <p:ph sz="half" idx="2"/>
          </p:nvPr>
        </p:nvSpPr>
        <p:spPr>
          <a:xfrm>
            <a:off x="4648200" y="1143000"/>
            <a:ext cx="4495800" cy="5715000"/>
          </a:xfrm>
        </p:spPr>
        <p:txBody>
          <a:bodyPr/>
          <a:lstStyle/>
          <a:p>
            <a:r>
              <a:rPr lang="en-US" sz="3200" dirty="0" smtClean="0"/>
              <a:t>“Nebuchadnezzar </a:t>
            </a:r>
            <a:r>
              <a:rPr lang="en-US" sz="3200" dirty="0"/>
              <a:t>the king made an image of gold, whose height </a:t>
            </a:r>
            <a:r>
              <a:rPr lang="en-US" sz="3200" i="1" dirty="0"/>
              <a:t>was</a:t>
            </a:r>
            <a:r>
              <a:rPr lang="en-US" sz="3200" dirty="0"/>
              <a:t> threescore cubits, </a:t>
            </a:r>
            <a:r>
              <a:rPr lang="en-US" sz="3200" i="1" dirty="0"/>
              <a:t>and</a:t>
            </a:r>
            <a:r>
              <a:rPr lang="en-US" sz="3200" dirty="0"/>
              <a:t> the breadth thereof six cubits: he set it up in the plain of Dura, in the province of Babylon</a:t>
            </a:r>
            <a:r>
              <a:rPr lang="en-US" sz="3200" dirty="0" smtClean="0"/>
              <a:t>.”  Daniel 3:1</a:t>
            </a:r>
            <a:endParaRPr lang="en-US" sz="32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990600"/>
          </a:xfrm>
        </p:spPr>
        <p:txBody>
          <a:bodyPr>
            <a:normAutofit/>
          </a:bodyPr>
          <a:lstStyle/>
          <a:p>
            <a:r>
              <a:rPr lang="en-US" b="1" i="1" u="sng" dirty="0" smtClean="0">
                <a:solidFill>
                  <a:srgbClr val="002060"/>
                </a:solidFill>
                <a:latin typeface="Agency FB" pitchFamily="34" charset="0"/>
              </a:rPr>
              <a:t>Assault on Heaven!</a:t>
            </a:r>
            <a:endParaRPr lang="en-US" b="1" i="1" u="sng" dirty="0">
              <a:solidFill>
                <a:srgbClr val="002060"/>
              </a:solidFill>
              <a:latin typeface="Agency FB" pitchFamily="34"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This was a direct assault on the Creator God of Heaven!  The Lord had said one thing and Nebuchadnezzar, the arrogant, conceited, boastful monarch would do another!  This was a direct affront to the Creator’s authority!</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0"/>
            <a:ext cx="45720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Needed Reinforcements</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“Then Nebuchadnezzar the king sent to gather together the princes, the governors, and the captains, the judges, the treasurers, the counsellors, the sheriffs, and all the rulers of the provinces, to come to the dedication of the image which Nebuchadnezzar the king had set up. Then the princes, the governors, and captains, the judges, the treasurers, the counsellors, the sheriffs, and all the rulers of the provinces, were gathered together unto the dedication of the image that Nebuchadnezzar the king had set up; and they stood before the image that Nebuchadnezzar had set up…</a:t>
            </a:r>
            <a:r>
              <a:rPr lang="en-US" dirty="0"/>
              <a:t>all the people, the nations, and the languages, fell down </a:t>
            </a:r>
            <a:r>
              <a:rPr lang="en-US" i="1" dirty="0"/>
              <a:t>and</a:t>
            </a:r>
            <a:r>
              <a:rPr lang="en-US" dirty="0"/>
              <a:t> worshipped the golden image that Nebuchadnezzar the king had set up</a:t>
            </a:r>
            <a:r>
              <a:rPr lang="en-US" dirty="0" smtClean="0"/>
              <a:t>.”  Daniel 3:2,3,7</a:t>
            </a:r>
            <a:endParaRPr lang="en-US" dirty="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002060"/>
                </a:solidFill>
                <a:latin typeface="Algerian" pitchFamily="82" charset="0"/>
              </a:rPr>
              <a:t>Unify the empire in Rebellion</a:t>
            </a:r>
            <a:endParaRPr lang="en-US" b="1" i="1" u="sng" dirty="0">
              <a:solidFill>
                <a:srgbClr val="00206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1"/>
            <a:ext cx="4953000" cy="6172200"/>
          </a:xfrm>
        </p:spPr>
      </p:pic>
      <p:sp>
        <p:nvSpPr>
          <p:cNvPr id="4" name="Content Placeholder 3"/>
          <p:cNvSpPr>
            <a:spLocks noGrp="1"/>
          </p:cNvSpPr>
          <p:nvPr>
            <p:ph sz="half" idx="2"/>
          </p:nvPr>
        </p:nvSpPr>
        <p:spPr>
          <a:xfrm>
            <a:off x="4572000" y="685800"/>
            <a:ext cx="4572000" cy="6172200"/>
          </a:xfrm>
        </p:spPr>
        <p:txBody>
          <a:bodyPr/>
          <a:lstStyle/>
          <a:p>
            <a:r>
              <a:rPr lang="en-US" dirty="0" smtClean="0"/>
              <a:t>Babylon the Great would be united in rebellion against the authority of the God of Heaven.  Babylon the Great would bring the world together in rebellion against the God of Creation!  The unity would be centered in this golden metal man. This unity and worship would be a direct assault on the Creator and a slap in His face!!!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77500" lnSpcReduction="20000"/>
          </a:bodyPr>
          <a:lstStyle/>
          <a:p>
            <a:r>
              <a:rPr lang="en-US" dirty="0" smtClean="0"/>
              <a:t>Since he has been Pope, Francis has expressed a desire for unity with </a:t>
            </a:r>
            <a:r>
              <a:rPr lang="en-US" dirty="0" smtClean="0">
                <a:hlinkClick r:id="rId2" tooltip="the Eastern Orthodox"/>
              </a:rPr>
              <a:t>the Eastern Orthodox</a:t>
            </a:r>
            <a:r>
              <a:rPr lang="en-US" dirty="0" smtClean="0"/>
              <a:t>, </a:t>
            </a:r>
            <a:r>
              <a:rPr lang="en-US" dirty="0" smtClean="0">
                <a:hlinkClick r:id="rId3" tooltip="the Anglicans"/>
              </a:rPr>
              <a:t>the Anglicans</a:t>
            </a:r>
            <a:r>
              <a:rPr lang="en-US" dirty="0" smtClean="0"/>
              <a:t>, and many other major Protestant denominations.  But more than a few eyebrows were raised when he recently sent a video message to Kenneth Copeland and his congregation.  At the time that the video message was played to the congregation, one speaker declared that </a:t>
            </a:r>
            <a:r>
              <a:rPr lang="en-US" dirty="0" smtClean="0">
                <a:hlinkClick r:id="rId4" tooltip="“Luther’s protest is over”"/>
              </a:rPr>
              <a:t>“Luther’s protest is over”</a:t>
            </a:r>
            <a:r>
              <a:rPr lang="en-US" dirty="0" smtClean="0"/>
              <a:t>…</a:t>
            </a:r>
            <a:r>
              <a:rPr lang="en-US" b="1" dirty="0" smtClean="0"/>
              <a:t>“The Catholic and Charismatic Renewal is the hope of the Church,”</a:t>
            </a:r>
            <a:r>
              <a:rPr lang="en-US" dirty="0" smtClean="0"/>
              <a:t> exclaims Anglican Episcopal Bishop Tony Palmer, before a group of cheering followers at the Kenneth Copeland Ministries.   Palmer said those words are from the Vatican. Before playing the video message from Pope Francis to Kenneth Copeland, Palmer told the crowd,  “When my wife saw that she could be Catholic, and Charismatic, and Evangelical, and Pentecostal, and it was absolutely accepted in the Catholic Church, she said that she would like to reconnect her roots with the Catholic culture. So she did.” The crowd cheered, as he continued, “Brothers and sisters, </a:t>
            </a:r>
            <a:r>
              <a:rPr lang="en-US" b="1" dirty="0" smtClean="0"/>
              <a:t>Luther’s protest is over</a:t>
            </a:r>
            <a:r>
              <a:rPr lang="en-US" dirty="0" smtClean="0"/>
              <a:t>. Is yours?” Even Kenneth Copeland finds this development incredible: Said Copeland, “Heaven is thrilled over this…You know what is so thrilling to me? When we went into the ministry 47 years ago, </a:t>
            </a:r>
            <a:r>
              <a:rPr lang="en-US" b="1" dirty="0" smtClean="0"/>
              <a:t>this was impossible</a:t>
            </a:r>
            <a:r>
              <a:rPr lang="en-US" dirty="0" smtClean="0"/>
              <a:t>. So is Luther’s protest really over?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C00000"/>
                </a:solidFill>
                <a:latin typeface="Algerian" pitchFamily="82" charset="0"/>
              </a:rPr>
              <a:t>What do we have Here?!?</a:t>
            </a:r>
            <a:endParaRPr lang="en-US"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b="1" dirty="0" smtClean="0"/>
              <a:t>The Pope speaks first in English,</a:t>
            </a:r>
            <a:r>
              <a:rPr lang="en-US" dirty="0" smtClean="0"/>
              <a:t> apologizing as he slips into the more familiar Italian, but explaining that he speaks with </a:t>
            </a:r>
            <a:r>
              <a:rPr lang="en-US" i="1" dirty="0" smtClean="0"/>
              <a:t>“the language of the heart.”</a:t>
            </a:r>
            <a:r>
              <a:rPr lang="en-US" dirty="0" smtClean="0"/>
              <a:t> He asks them to pray to the Lord, that he will unite us all. </a:t>
            </a:r>
            <a:r>
              <a:rPr lang="en-US" i="1" dirty="0" smtClean="0"/>
              <a:t>“Let us move forward,” </a:t>
            </a:r>
            <a:r>
              <a:rPr lang="en-US" dirty="0" smtClean="0"/>
              <a:t>Pope Francis entreats the Pentecostals,</a:t>
            </a:r>
          </a:p>
          <a:p>
            <a:r>
              <a:rPr lang="en-US" i="1" dirty="0" smtClean="0"/>
              <a:t>“…We are brothers; let us give each other that spiritual embrace and allow the Lord to complete the work he has begun. Because this is a miracle: the miracle of unity has begun.”</a:t>
            </a:r>
            <a:endParaRPr lang="en-US" dirty="0" smtClean="0"/>
          </a:p>
          <a:p>
            <a:r>
              <a:rPr lang="en-US" b="1" dirty="0" smtClean="0"/>
              <a:t>Remembering Joseph’s reunion with his brothers in Egypt,</a:t>
            </a:r>
            <a:r>
              <a:rPr lang="en-US" dirty="0" smtClean="0"/>
              <a:t> Pope Francis says that we—like Joseph—cry tears of love. Through Palmer, the Pope sent greetings </a:t>
            </a:r>
            <a:r>
              <a:rPr lang="en-US" i="1" dirty="0" smtClean="0"/>
              <a:t>“both joyful and full of longing”</a:t>
            </a:r>
            <a:r>
              <a:rPr lang="en-US" dirty="0" smtClean="0"/>
              <a:t>: </a:t>
            </a:r>
            <a:r>
              <a:rPr lang="en-US" b="1" u="sng" dirty="0" smtClean="0"/>
              <a:t>joyful</a:t>
            </a:r>
            <a:r>
              <a:rPr lang="en-US" dirty="0" smtClean="0"/>
              <a:t>, because we know that the Lord is working all over the world; yet </a:t>
            </a:r>
            <a:r>
              <a:rPr lang="en-US" b="1" u="sng" dirty="0" smtClean="0"/>
              <a:t>full of longing</a:t>
            </a:r>
            <a:r>
              <a:rPr lang="en-US" dirty="0" smtClean="0"/>
              <a:t>, because Christians are still </a:t>
            </a:r>
            <a:r>
              <a:rPr lang="en-US" i="1" dirty="0" smtClean="0"/>
              <a:t>“separated because of sin, our sins.”</a:t>
            </a:r>
            <a:endParaRPr lang="en-US" dirty="0" smtClean="0"/>
          </a:p>
          <a:p>
            <a:r>
              <a:rPr lang="en-US" b="1" dirty="0" smtClean="0"/>
              <a:t>Pope Francis expresses his longing</a:t>
            </a:r>
            <a:r>
              <a:rPr lang="en-US" dirty="0" smtClean="0"/>
              <a:t> for the day when </a:t>
            </a:r>
            <a:r>
              <a:rPr lang="en-US" i="1" dirty="0" smtClean="0"/>
              <a:t>“this separation would end and there would be communion.”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i="1" u="sng" dirty="0" smtClean="0">
                <a:solidFill>
                  <a:srgbClr val="C00000"/>
                </a:solidFill>
                <a:latin typeface="Algerian" pitchFamily="82" charset="0"/>
              </a:rPr>
              <a:t>Prosperity Gospel Copeland</a:t>
            </a:r>
            <a:endParaRPr lang="en-US" i="1" u="sng" dirty="0">
              <a:solidFill>
                <a:srgbClr val="C0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1"/>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These men are calling for the unity of all the churches.  Palmer believes he is a modern day Elijah in this mission.  On what however, will these churches unite?  This aspect was not discussed; it was just about unity! While they quote the Bible,  this unity is really flying in Heaven’s face! Does Daniel give us any clues?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2177</Words>
  <Application>Microsoft Office PowerPoint</Application>
  <PresentationFormat>On-screen Show (4:3)</PresentationFormat>
  <Paragraphs>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Amazing Grace, pt. 12 Daniel 3</vt:lpstr>
      <vt:lpstr>Remembering a dream</vt:lpstr>
      <vt:lpstr>Out do the Creator</vt:lpstr>
      <vt:lpstr>Assault on Heaven!</vt:lpstr>
      <vt:lpstr>Needed Reinforcements</vt:lpstr>
      <vt:lpstr>Unify the empire in Rebellion</vt:lpstr>
      <vt:lpstr>PowerPoint Presentation</vt:lpstr>
      <vt:lpstr>What do we have Here?!?</vt:lpstr>
      <vt:lpstr>Prosperity Gospel Copeland</vt:lpstr>
      <vt:lpstr>PowerPoint Presentation</vt:lpstr>
      <vt:lpstr>Unity in False Worship</vt:lpstr>
      <vt:lpstr>False worship is the issue</vt:lpstr>
      <vt:lpstr>No Leader Has the Right!</vt:lpstr>
      <vt:lpstr>Regardless of Her Past!</vt:lpstr>
      <vt:lpstr>Tyranny, Dragon-like Voices Again!</vt:lpstr>
      <vt:lpstr>Which  Command of God Goes Down?</vt:lpstr>
      <vt:lpstr>Worship in Revelation</vt:lpstr>
      <vt:lpstr>Sabbath or Sunday?</vt:lpstr>
      <vt:lpstr>The Creator or the creature?</vt:lpstr>
      <vt:lpstr>Foretold</vt:lpstr>
      <vt:lpstr>Where is Christ in the Drama?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3</dc:title>
  <dc:creator>Computer</dc:creator>
  <cp:lastModifiedBy>.</cp:lastModifiedBy>
  <cp:revision>16</cp:revision>
  <dcterms:created xsi:type="dcterms:W3CDTF">2014-03-09T13:27:10Z</dcterms:created>
  <dcterms:modified xsi:type="dcterms:W3CDTF">2015-09-10T20:21:20Z</dcterms:modified>
</cp:coreProperties>
</file>