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8" r:id="rId5"/>
    <p:sldId id="259" r:id="rId6"/>
    <p:sldId id="260" r:id="rId7"/>
    <p:sldId id="265" r:id="rId8"/>
    <p:sldId id="266" r:id="rId9"/>
    <p:sldId id="262" r:id="rId10"/>
    <p:sldId id="261" r:id="rId11"/>
    <p:sldId id="263" r:id="rId12"/>
    <p:sldId id="264" r:id="rId13"/>
    <p:sldId id="267" r:id="rId14"/>
    <p:sldId id="269" r:id="rId15"/>
    <p:sldId id="270" r:id="rId16"/>
    <p:sldId id="271" r:id="rId17"/>
    <p:sldId id="272" r:id="rId18"/>
    <p:sldId id="273" r:id="rId19"/>
    <p:sldId id="27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2" d="100"/>
          <a:sy n="72" d="100"/>
        </p:scale>
        <p:origin x="-1008" y="2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417ABB-9ED9-4D6B-8EC9-85833CE415A6}" type="datetimeFigureOut">
              <a:rPr lang="en-US" smtClean="0"/>
              <a:pPr/>
              <a:t>6/23/2010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AA7B8-FE99-4B3C-82FE-4C401893CAD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417ABB-9ED9-4D6B-8EC9-85833CE415A6}" type="datetimeFigureOut">
              <a:rPr lang="en-US" smtClean="0"/>
              <a:pPr/>
              <a:t>6/23/2010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AA7B8-FE99-4B3C-82FE-4C401893CAD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417ABB-9ED9-4D6B-8EC9-85833CE415A6}" type="datetimeFigureOut">
              <a:rPr lang="en-US" smtClean="0"/>
              <a:pPr/>
              <a:t>6/23/2010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AA7B8-FE99-4B3C-82FE-4C401893CAD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417ABB-9ED9-4D6B-8EC9-85833CE415A6}" type="datetimeFigureOut">
              <a:rPr lang="en-US" smtClean="0"/>
              <a:pPr/>
              <a:t>6/23/2010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AA7B8-FE99-4B3C-82FE-4C401893CAD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417ABB-9ED9-4D6B-8EC9-85833CE415A6}" type="datetimeFigureOut">
              <a:rPr lang="en-US" smtClean="0"/>
              <a:pPr/>
              <a:t>6/23/2010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AA7B8-FE99-4B3C-82FE-4C401893CAD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417ABB-9ED9-4D6B-8EC9-85833CE415A6}" type="datetimeFigureOut">
              <a:rPr lang="en-US" smtClean="0"/>
              <a:pPr/>
              <a:t>6/23/2010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AA7B8-FE99-4B3C-82FE-4C401893CAD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417ABB-9ED9-4D6B-8EC9-85833CE415A6}" type="datetimeFigureOut">
              <a:rPr lang="en-US" smtClean="0"/>
              <a:pPr/>
              <a:t>6/23/2010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DAA7B8-FE99-4B3C-82FE-4C401893CAD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417ABB-9ED9-4D6B-8EC9-85833CE415A6}" type="datetimeFigureOut">
              <a:rPr lang="en-US" smtClean="0"/>
              <a:pPr/>
              <a:t>6/23/2010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AA7B8-FE99-4B3C-82FE-4C401893CAD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417ABB-9ED9-4D6B-8EC9-85833CE415A6}" type="datetimeFigureOut">
              <a:rPr lang="en-US" smtClean="0"/>
              <a:pPr/>
              <a:t>6/23/2010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DAA7B8-FE99-4B3C-82FE-4C401893CAD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417ABB-9ED9-4D6B-8EC9-85833CE415A6}" type="datetimeFigureOut">
              <a:rPr lang="en-US" smtClean="0"/>
              <a:pPr/>
              <a:t>6/23/2010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AA7B8-FE99-4B3C-82FE-4C401893CAD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417ABB-9ED9-4D6B-8EC9-85833CE415A6}" type="datetimeFigureOut">
              <a:rPr lang="en-US" smtClean="0"/>
              <a:pPr/>
              <a:t>6/23/2010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AA7B8-FE99-4B3C-82FE-4C401893CAD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417ABB-9ED9-4D6B-8EC9-85833CE415A6}" type="datetimeFigureOut">
              <a:rPr lang="en-US" smtClean="0"/>
              <a:pPr/>
              <a:t>6/23/2010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AA7B8-FE99-4B3C-82FE-4C401893CAD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Romans, pt. 23</a:t>
            </a:r>
            <a:endParaRPr lang="en-US" dirty="0"/>
          </a:p>
        </p:txBody>
      </p:sp>
      <p:sp>
        <p:nvSpPr>
          <p:cNvPr id="3" name="Subtitle 2"/>
          <p:cNvSpPr>
            <a:spLocks noGrp="1"/>
          </p:cNvSpPr>
          <p:nvPr>
            <p:ph type="subTitle" idx="1"/>
          </p:nvPr>
        </p:nvSpPr>
        <p:spPr/>
        <p:txBody>
          <a:bodyPr/>
          <a:lstStyle/>
          <a:p>
            <a:r>
              <a:rPr lang="en-US" u="sng" dirty="0" smtClean="0">
                <a:solidFill>
                  <a:srgbClr val="002060"/>
                </a:solidFill>
              </a:rPr>
              <a:t>The Christian and the Government</a:t>
            </a:r>
            <a:endParaRPr lang="en-US" u="sng" dirty="0">
              <a:solidFill>
                <a:srgbClr val="00206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u="sng" dirty="0" smtClean="0">
                <a:solidFill>
                  <a:srgbClr val="C00000"/>
                </a:solidFill>
              </a:rPr>
              <a:t>Wagoner on Romans 13:1,2</a:t>
            </a:r>
            <a:endParaRPr lang="en-US" u="sng" dirty="0">
              <a:solidFill>
                <a:srgbClr val="C00000"/>
              </a:solidFill>
            </a:endParaRPr>
          </a:p>
        </p:txBody>
      </p:sp>
      <p:sp>
        <p:nvSpPr>
          <p:cNvPr id="3" name="Content Placeholder 2"/>
          <p:cNvSpPr>
            <a:spLocks noGrp="1"/>
          </p:cNvSpPr>
          <p:nvPr>
            <p:ph idx="1"/>
          </p:nvPr>
        </p:nvSpPr>
        <p:spPr>
          <a:xfrm>
            <a:off x="0" y="685800"/>
            <a:ext cx="9144000" cy="6172200"/>
          </a:xfrm>
        </p:spPr>
        <p:txBody>
          <a:bodyPr>
            <a:noAutofit/>
          </a:bodyPr>
          <a:lstStyle/>
          <a:p>
            <a:r>
              <a:rPr lang="en-US" sz="2100" dirty="0" smtClean="0"/>
              <a:t>“The Roman power, even in the days of the infamous and brutal Nero, was as much derived from God as was the Jewish power in the days of David. When Pilate told Christ that he had power to crucify him or to let him go, Christ replied, “Thou could have no power at all against me, except it were given thee from above.” John 19:11. </a:t>
            </a:r>
            <a:r>
              <a:rPr lang="en-US" sz="2100" u="sng" dirty="0" smtClean="0"/>
              <a:t>This fact does not, however, prove that the acts of that power were right, or that God sanctioned them</a:t>
            </a:r>
            <a:r>
              <a:rPr lang="en-US" sz="2100" dirty="0" smtClean="0"/>
              <a:t>…. This is a warning against rebellion and insurrection. It is God who removes kings as well as sets them up. Therefore whoever presumes to remove a king is assuming God’s prerogative. It is as though he knew better than God when the government should be altered.  Unless those who rise up against any earthly government can show a direct revelation to them from heaven appointing them to that work, they are setting themselves against God, by seeking to overthrow his order. They are putting themselves ahead of God…It is worth while to remember that Christ was condemned on a political charge, and for political reasons, yet he made no resistance, although He showed that He had power to do so…It is the height of folly for us to argue from this chapter that it is the duty of Christians to obey human laws when they conflict with the law of God. God does not grant indulgence to sin; much less does he command us to sin.”</a:t>
            </a:r>
            <a:endParaRPr lang="en-US" sz="21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u="sng" dirty="0" smtClean="0">
                <a:solidFill>
                  <a:srgbClr val="FF0000"/>
                </a:solidFill>
              </a:rPr>
              <a:t>Romans 13:3,4</a:t>
            </a:r>
            <a:endParaRPr lang="en-US" u="sng" dirty="0">
              <a:solidFill>
                <a:srgbClr val="FF0000"/>
              </a:solidFill>
            </a:endParaRPr>
          </a:p>
        </p:txBody>
      </p:sp>
      <p:sp>
        <p:nvSpPr>
          <p:cNvPr id="4" name="Content Placeholder 3"/>
          <p:cNvSpPr>
            <a:spLocks noGrp="1"/>
          </p:cNvSpPr>
          <p:nvPr>
            <p:ph sz="half" idx="2"/>
          </p:nvPr>
        </p:nvSpPr>
        <p:spPr>
          <a:xfrm>
            <a:off x="4572000" y="762000"/>
            <a:ext cx="4572000" cy="6096000"/>
          </a:xfrm>
        </p:spPr>
        <p:txBody>
          <a:bodyPr>
            <a:normAutofit lnSpcReduction="10000"/>
          </a:bodyPr>
          <a:lstStyle/>
          <a:p>
            <a:r>
              <a:rPr lang="en-US" dirty="0" smtClean="0"/>
              <a:t>“For rulers are not a terror to good works, but to the evil. Wilt thou then not be afraid of the power? </a:t>
            </a:r>
            <a:r>
              <a:rPr lang="en-US" u="sng" dirty="0" smtClean="0"/>
              <a:t>do that which is good</a:t>
            </a:r>
            <a:r>
              <a:rPr lang="en-US" dirty="0" smtClean="0"/>
              <a:t>, and thou shalt have praise of the </a:t>
            </a:r>
            <a:r>
              <a:rPr lang="en-US" dirty="0" smtClean="0"/>
              <a:t>same: For </a:t>
            </a:r>
            <a:r>
              <a:rPr lang="en-US" dirty="0" smtClean="0"/>
              <a:t>he is the minister of God to thee for good. But if thou do that which is evil, be afraid; for he beareth not the sword in vain: for he is the minister of God, a revenger to </a:t>
            </a:r>
            <a:r>
              <a:rPr lang="en-US" dirty="0" smtClean="0"/>
              <a:t>execute </a:t>
            </a:r>
            <a:r>
              <a:rPr lang="en-US" dirty="0" smtClean="0"/>
              <a:t>wrath upon him that doeth evil</a:t>
            </a:r>
            <a:r>
              <a:rPr lang="en-US" dirty="0" smtClean="0"/>
              <a:t>.”  </a:t>
            </a:r>
            <a:endParaRPr lang="en-US" dirty="0" smtClean="0"/>
          </a:p>
          <a:p>
            <a:endParaRPr lang="en-US" dirty="0"/>
          </a:p>
        </p:txBody>
      </p:sp>
      <p:pic>
        <p:nvPicPr>
          <p:cNvPr id="1026" name="Picture 2"/>
          <p:cNvPicPr>
            <a:picLocks noGrp="1" noChangeAspect="1" noChangeArrowheads="1"/>
          </p:cNvPicPr>
          <p:nvPr>
            <p:ph sz="half" idx="1"/>
          </p:nvPr>
        </p:nvPicPr>
        <p:blipFill>
          <a:blip r:embed="rId2" cstate="print"/>
          <a:srcRect/>
          <a:stretch>
            <a:fillRect/>
          </a:stretch>
        </p:blipFill>
        <p:spPr bwMode="auto">
          <a:xfrm>
            <a:off x="0" y="838200"/>
            <a:ext cx="4800600" cy="60198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u="sng" dirty="0" smtClean="0">
                <a:solidFill>
                  <a:srgbClr val="0070C0"/>
                </a:solidFill>
              </a:rPr>
              <a:t>Paul’s Argument</a:t>
            </a:r>
            <a:endParaRPr lang="en-US" u="sng" dirty="0">
              <a:solidFill>
                <a:srgbClr val="0070C0"/>
              </a:solidFill>
            </a:endParaRPr>
          </a:p>
        </p:txBody>
      </p:sp>
      <p:sp>
        <p:nvSpPr>
          <p:cNvPr id="3" name="Content Placeholder 2"/>
          <p:cNvSpPr>
            <a:spLocks noGrp="1"/>
          </p:cNvSpPr>
          <p:nvPr>
            <p:ph sz="half" idx="1"/>
          </p:nvPr>
        </p:nvSpPr>
        <p:spPr>
          <a:xfrm>
            <a:off x="0" y="762000"/>
            <a:ext cx="4572000" cy="6096000"/>
          </a:xfrm>
        </p:spPr>
        <p:txBody>
          <a:bodyPr>
            <a:normAutofit/>
          </a:bodyPr>
          <a:lstStyle/>
          <a:p>
            <a:r>
              <a:rPr lang="en-US" dirty="0" smtClean="0"/>
              <a:t>1.  Typically, leaders are selfish and corrupt and out solely for themselves.</a:t>
            </a:r>
          </a:p>
          <a:p>
            <a:r>
              <a:rPr lang="en-US" dirty="0" smtClean="0"/>
              <a:t>2. Our responsibility is to follow the laws as long as they don’t tell us how to worship God.</a:t>
            </a:r>
          </a:p>
          <a:p>
            <a:r>
              <a:rPr lang="en-US" dirty="0" smtClean="0"/>
              <a:t>3. If we refuse to honor the rightful laws of government, we deserve punishment.</a:t>
            </a:r>
            <a:endParaRPr lang="en-US"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4572000" y="762000"/>
            <a:ext cx="4572000" cy="6095999"/>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u="sng" dirty="0" smtClean="0">
                <a:solidFill>
                  <a:srgbClr val="C00000"/>
                </a:solidFill>
              </a:rPr>
              <a:t>Paying of Taxes</a:t>
            </a:r>
            <a:endParaRPr lang="en-US" u="sng" dirty="0">
              <a:solidFill>
                <a:srgbClr val="C00000"/>
              </a:solidFill>
            </a:endParaRPr>
          </a:p>
        </p:txBody>
      </p:sp>
      <p:sp>
        <p:nvSpPr>
          <p:cNvPr id="4" name="Content Placeholder 3"/>
          <p:cNvSpPr>
            <a:spLocks noGrp="1"/>
          </p:cNvSpPr>
          <p:nvPr>
            <p:ph sz="half" idx="2"/>
          </p:nvPr>
        </p:nvSpPr>
        <p:spPr>
          <a:xfrm>
            <a:off x="4572000" y="762000"/>
            <a:ext cx="4572000" cy="6096000"/>
          </a:xfrm>
        </p:spPr>
        <p:txBody>
          <a:bodyPr>
            <a:normAutofit lnSpcReduction="10000"/>
          </a:bodyPr>
          <a:lstStyle/>
          <a:p>
            <a:r>
              <a:rPr lang="en-US" dirty="0" smtClean="0"/>
              <a:t>“Wherefore </a:t>
            </a:r>
            <a:r>
              <a:rPr lang="en-US" dirty="0" smtClean="0"/>
              <a:t>ye </a:t>
            </a:r>
            <a:r>
              <a:rPr lang="en-US" dirty="0" smtClean="0"/>
              <a:t>must needs be subject, not only for wrath, but also for conscience </a:t>
            </a:r>
            <a:r>
              <a:rPr lang="en-US" dirty="0" smtClean="0"/>
              <a:t>sake. For </a:t>
            </a:r>
            <a:r>
              <a:rPr lang="en-US" dirty="0" smtClean="0"/>
              <a:t>for this cause pay ye tribute also: for they are God's ministers, attending continually upon this very </a:t>
            </a:r>
            <a:r>
              <a:rPr lang="en-US" dirty="0" smtClean="0"/>
              <a:t>thing. Render </a:t>
            </a:r>
            <a:r>
              <a:rPr lang="en-US" dirty="0" smtClean="0"/>
              <a:t>therefore to all their dues: tribute to whom tribute </a:t>
            </a:r>
            <a:r>
              <a:rPr lang="en-US" dirty="0" smtClean="0"/>
              <a:t>is due; </a:t>
            </a:r>
            <a:r>
              <a:rPr lang="en-US" dirty="0" smtClean="0"/>
              <a:t>custom to whom custom; fear to whom fear; honour to whom honour</a:t>
            </a:r>
            <a:r>
              <a:rPr lang="en-US" dirty="0" smtClean="0"/>
              <a:t>.”  Romans 13:5-7</a:t>
            </a:r>
            <a:endParaRPr lang="en-US" dirty="0" smtClean="0"/>
          </a:p>
          <a:p>
            <a:endParaRPr lang="en-US" dirty="0"/>
          </a:p>
        </p:txBody>
      </p:sp>
      <p:pic>
        <p:nvPicPr>
          <p:cNvPr id="5122" name="Picture 2"/>
          <p:cNvPicPr>
            <a:picLocks noGrp="1" noChangeAspect="1" noChangeArrowheads="1"/>
          </p:cNvPicPr>
          <p:nvPr>
            <p:ph sz="half" idx="1"/>
          </p:nvPr>
        </p:nvPicPr>
        <p:blipFill>
          <a:blip r:embed="rId2" cstate="print"/>
          <a:srcRect/>
          <a:stretch>
            <a:fillRect/>
          </a:stretch>
        </p:blipFill>
        <p:spPr bwMode="auto">
          <a:xfrm>
            <a:off x="0" y="762000"/>
            <a:ext cx="4876800" cy="6096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114800" cy="1143000"/>
          </a:xfrm>
        </p:spPr>
        <p:txBody>
          <a:bodyPr>
            <a:normAutofit fontScale="90000"/>
          </a:bodyPr>
          <a:lstStyle/>
          <a:p>
            <a:r>
              <a:rPr lang="en-US" u="sng" dirty="0" smtClean="0">
                <a:solidFill>
                  <a:srgbClr val="C00000"/>
                </a:solidFill>
              </a:rPr>
              <a:t>Christ Lays it Down</a:t>
            </a:r>
            <a:endParaRPr lang="en-US" u="sng" dirty="0">
              <a:solidFill>
                <a:srgbClr val="C00000"/>
              </a:solidFill>
            </a:endParaRPr>
          </a:p>
        </p:txBody>
      </p:sp>
      <p:sp>
        <p:nvSpPr>
          <p:cNvPr id="3" name="Content Placeholder 2"/>
          <p:cNvSpPr>
            <a:spLocks noGrp="1"/>
          </p:cNvSpPr>
          <p:nvPr>
            <p:ph sz="half" idx="1"/>
          </p:nvPr>
        </p:nvSpPr>
        <p:spPr>
          <a:xfrm>
            <a:off x="0" y="0"/>
            <a:ext cx="4495800" cy="6858000"/>
          </a:xfrm>
        </p:spPr>
        <p:txBody>
          <a:bodyPr>
            <a:noAutofit/>
          </a:bodyPr>
          <a:lstStyle/>
          <a:p>
            <a:r>
              <a:rPr lang="en-US" sz="1600" dirty="0" smtClean="0"/>
              <a:t>Christ’s statement along this same line is all that Paul is setting forth here</a:t>
            </a:r>
            <a:r>
              <a:rPr lang="en-US" sz="1600" dirty="0" smtClean="0"/>
              <a:t>.  “And he said unto them, Render therefore unto Caesar the things which be Caesar's, and unto God the things which be God's.”  Luke 20:25  “The spies had expected Jesus to answer their question directly, in one way or the other. If He should say, It is unlawful to give tribute to Caesar, He would be reported to the Roman authorities and arrested for inciting rebellion. But in case He should pronounce it lawful to pay the tribute, they designed to accuse Him to the people as opposing the law of God. Now they felt themselves baffled and defeated. Their plans were disarranged. The summary manner in which their question had been settled left them nothing further to say. </a:t>
            </a:r>
            <a:r>
              <a:rPr lang="en-US" sz="1600" dirty="0" smtClean="0"/>
              <a:t>Christ's </a:t>
            </a:r>
            <a:r>
              <a:rPr lang="en-US" sz="1600" dirty="0" smtClean="0"/>
              <a:t>reply was no evasion, but a candid answer to the question. Holding in His hand the Roman coin, upon which were stamped the name and image of Caesar</a:t>
            </a:r>
            <a:r>
              <a:rPr lang="en-US" sz="1600" u="sng" dirty="0" smtClean="0"/>
              <a:t>, He declared that since they were living under the protection of the Roman power, they should render to that power the support it claimed, so long as this did not conflict with a higher duty. </a:t>
            </a:r>
            <a:r>
              <a:rPr lang="en-US" sz="1600" dirty="0" smtClean="0"/>
              <a:t>But while peaceably subject to the laws of the land, they should at all times give their first allegiance to God</a:t>
            </a:r>
            <a:r>
              <a:rPr lang="en-US" sz="1600" dirty="0" smtClean="0"/>
              <a:t>.”  DA, pg. 602</a:t>
            </a:r>
            <a:endParaRPr lang="en-US" sz="1600" dirty="0" smtClean="0"/>
          </a:p>
          <a:p>
            <a:endParaRPr lang="en-US" sz="1600" dirty="0"/>
          </a:p>
        </p:txBody>
      </p:sp>
      <p:sp>
        <p:nvSpPr>
          <p:cNvPr id="4" name="Content Placeholder 3"/>
          <p:cNvSpPr>
            <a:spLocks noGrp="1"/>
          </p:cNvSpPr>
          <p:nvPr>
            <p:ph sz="half" idx="2"/>
          </p:nvPr>
        </p:nvSpPr>
        <p:spPr>
          <a:xfrm>
            <a:off x="4648200" y="1143000"/>
            <a:ext cx="4495800" cy="5715000"/>
          </a:xfrm>
        </p:spPr>
        <p:txBody>
          <a:bodyPr>
            <a:normAutofit/>
          </a:bodyPr>
          <a:lstStyle/>
          <a:p>
            <a:r>
              <a:rPr lang="en-US" dirty="0" smtClean="0"/>
              <a:t>No more wicked empire ever ruled the world than the Roman empire.  No one understood how evil it was as did Christ!  Nevertheless, Christ declared that Christians should render to Rome the support it claimed so long as it did not conflict with a higher duty.  This is the message of Paul and Peter!</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70C0"/>
                </a:solidFill>
              </a:rPr>
              <a:t>Love at its Pinnacle</a:t>
            </a:r>
            <a:endParaRPr lang="en-US" u="sng" dirty="0">
              <a:solidFill>
                <a:srgbClr val="0070C0"/>
              </a:solidFill>
            </a:endParaRPr>
          </a:p>
        </p:txBody>
      </p:sp>
      <p:sp>
        <p:nvSpPr>
          <p:cNvPr id="3" name="Content Placeholder 2"/>
          <p:cNvSpPr>
            <a:spLocks noGrp="1"/>
          </p:cNvSpPr>
          <p:nvPr>
            <p:ph sz="half" idx="1"/>
          </p:nvPr>
        </p:nvSpPr>
        <p:spPr>
          <a:xfrm>
            <a:off x="0" y="1447800"/>
            <a:ext cx="4572000" cy="5410200"/>
          </a:xfrm>
        </p:spPr>
        <p:txBody>
          <a:bodyPr>
            <a:normAutofit fontScale="85000" lnSpcReduction="10000"/>
          </a:bodyPr>
          <a:lstStyle/>
          <a:p>
            <a:r>
              <a:rPr lang="en-US" dirty="0" smtClean="0"/>
              <a:t>“Owe no man any thing, but to love one another: for he that loveth another hath fulfilled the </a:t>
            </a:r>
            <a:r>
              <a:rPr lang="en-US" dirty="0" smtClean="0"/>
              <a:t>law. For </a:t>
            </a:r>
            <a:r>
              <a:rPr lang="en-US" dirty="0" smtClean="0"/>
              <a:t>this, Thou shalt not commit adultery, Thou shalt not kill, Thou shalt not steal, Thou shalt not bear false witness, Thou shalt not covet; and if </a:t>
            </a:r>
            <a:r>
              <a:rPr lang="en-US" dirty="0" smtClean="0"/>
              <a:t>there be </a:t>
            </a:r>
            <a:r>
              <a:rPr lang="en-US" dirty="0" smtClean="0"/>
              <a:t>any other commandment, it is briefly comprehended in this saying, namely, Thou shalt love thy neighbour as </a:t>
            </a:r>
            <a:r>
              <a:rPr lang="en-US" dirty="0" smtClean="0"/>
              <a:t>thyself. Love </a:t>
            </a:r>
            <a:r>
              <a:rPr lang="en-US" dirty="0" smtClean="0"/>
              <a:t>worketh no ill to his neighbour: therefore love </a:t>
            </a:r>
            <a:r>
              <a:rPr lang="en-US" dirty="0" smtClean="0"/>
              <a:t>is </a:t>
            </a:r>
            <a:r>
              <a:rPr lang="en-US" dirty="0" smtClean="0"/>
              <a:t>the fulfilling of the law</a:t>
            </a:r>
            <a:r>
              <a:rPr lang="en-US" dirty="0" smtClean="0"/>
              <a:t>.”  Romans 13:8-10</a:t>
            </a:r>
            <a:endParaRPr lang="en-US" dirty="0" smtClean="0"/>
          </a:p>
          <a:p>
            <a:endParaRPr lang="en-US" dirty="0"/>
          </a:p>
        </p:txBody>
      </p:sp>
      <p:pic>
        <p:nvPicPr>
          <p:cNvPr id="6146" name="Picture 2"/>
          <p:cNvPicPr>
            <a:picLocks noGrp="1" noChangeAspect="1" noChangeArrowheads="1"/>
          </p:cNvPicPr>
          <p:nvPr>
            <p:ph sz="half" idx="2"/>
          </p:nvPr>
        </p:nvPicPr>
        <p:blipFill>
          <a:blip r:embed="rId2" cstate="print"/>
          <a:srcRect/>
          <a:stretch>
            <a:fillRect/>
          </a:stretch>
        </p:blipFill>
        <p:spPr bwMode="auto">
          <a:xfrm>
            <a:off x="4419600" y="1447800"/>
            <a:ext cx="4724400" cy="5410199"/>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u="sng" dirty="0" smtClean="0">
                <a:solidFill>
                  <a:srgbClr val="FF0000"/>
                </a:solidFill>
              </a:rPr>
              <a:t>The One Absolute</a:t>
            </a:r>
            <a:endParaRPr lang="en-US" u="sng" dirty="0">
              <a:solidFill>
                <a:srgbClr val="FF0000"/>
              </a:solidFill>
            </a:endParaRPr>
          </a:p>
        </p:txBody>
      </p:sp>
      <p:sp>
        <p:nvSpPr>
          <p:cNvPr id="4" name="Content Placeholder 3"/>
          <p:cNvSpPr>
            <a:spLocks noGrp="1"/>
          </p:cNvSpPr>
          <p:nvPr>
            <p:ph sz="half" idx="2"/>
          </p:nvPr>
        </p:nvSpPr>
        <p:spPr>
          <a:xfrm>
            <a:off x="4572000" y="762000"/>
            <a:ext cx="4572000" cy="6096000"/>
          </a:xfrm>
        </p:spPr>
        <p:txBody>
          <a:bodyPr>
            <a:normAutofit/>
          </a:bodyPr>
          <a:lstStyle/>
          <a:p>
            <a:r>
              <a:rPr lang="en-US" dirty="0" smtClean="0"/>
              <a:t>Only in the ten commandments do we find an absolute that tells us what love does and what love does not do.  The commandments that Paul mentioned were those that relate to our duty to our fellow man.  True love follows these laws and doesn’t hold grudges when others have broken them against us!  </a:t>
            </a:r>
            <a:endParaRPr lang="en-US" dirty="0"/>
          </a:p>
        </p:txBody>
      </p:sp>
      <p:pic>
        <p:nvPicPr>
          <p:cNvPr id="7170" name="Picture 2"/>
          <p:cNvPicPr>
            <a:picLocks noGrp="1" noChangeAspect="1" noChangeArrowheads="1"/>
          </p:cNvPicPr>
          <p:nvPr>
            <p:ph sz="half" idx="1"/>
          </p:nvPr>
        </p:nvPicPr>
        <p:blipFill>
          <a:blip r:embed="rId2" cstate="print"/>
          <a:srcRect/>
          <a:stretch>
            <a:fillRect/>
          </a:stretch>
        </p:blipFill>
        <p:spPr bwMode="auto">
          <a:xfrm>
            <a:off x="0" y="762000"/>
            <a:ext cx="4876800" cy="6096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u="sng" dirty="0" smtClean="0">
                <a:solidFill>
                  <a:srgbClr val="002060"/>
                </a:solidFill>
              </a:rPr>
              <a:t>Love in Action</a:t>
            </a:r>
            <a:endParaRPr lang="en-US" u="sng" dirty="0">
              <a:solidFill>
                <a:srgbClr val="002060"/>
              </a:solidFill>
            </a:endParaRPr>
          </a:p>
        </p:txBody>
      </p:sp>
      <p:sp>
        <p:nvSpPr>
          <p:cNvPr id="3" name="Content Placeholder 2"/>
          <p:cNvSpPr>
            <a:spLocks noGrp="1"/>
          </p:cNvSpPr>
          <p:nvPr>
            <p:ph sz="half" idx="1"/>
          </p:nvPr>
        </p:nvSpPr>
        <p:spPr>
          <a:xfrm>
            <a:off x="0" y="762000"/>
            <a:ext cx="4724400" cy="6096000"/>
          </a:xfrm>
        </p:spPr>
        <p:txBody>
          <a:bodyPr>
            <a:normAutofit/>
          </a:bodyPr>
          <a:lstStyle/>
          <a:p>
            <a:r>
              <a:rPr lang="en-US" sz="3200" dirty="0" smtClean="0"/>
              <a:t>“Let all bitterness, and wrath, and anger, and clamour, and evil speaking, be put away from you, with all </a:t>
            </a:r>
            <a:r>
              <a:rPr lang="en-US" sz="3200" dirty="0" smtClean="0"/>
              <a:t>malice: And </a:t>
            </a:r>
            <a:r>
              <a:rPr lang="en-US" sz="3200" dirty="0" smtClean="0"/>
              <a:t>be ye kind one to another, tenderhearted, forgiving one another, even as God for Christ's sake hath forgiven you</a:t>
            </a:r>
            <a:r>
              <a:rPr lang="en-US" sz="3200" dirty="0" smtClean="0"/>
              <a:t>.”  Ephesians 4:31,32</a:t>
            </a:r>
            <a:endParaRPr lang="en-US" sz="3200" dirty="0" smtClean="0"/>
          </a:p>
          <a:p>
            <a:r>
              <a:rPr lang="en-US" sz="3200" dirty="0" smtClean="0"/>
              <a:t> </a:t>
            </a:r>
          </a:p>
          <a:p>
            <a:endParaRPr lang="en-US" dirty="0"/>
          </a:p>
        </p:txBody>
      </p:sp>
      <p:pic>
        <p:nvPicPr>
          <p:cNvPr id="8194" name="Picture 2"/>
          <p:cNvPicPr>
            <a:picLocks noGrp="1" noChangeAspect="1" noChangeArrowheads="1"/>
          </p:cNvPicPr>
          <p:nvPr>
            <p:ph sz="half" idx="2"/>
          </p:nvPr>
        </p:nvPicPr>
        <p:blipFill>
          <a:blip r:embed="rId2" cstate="print"/>
          <a:srcRect/>
          <a:stretch>
            <a:fillRect/>
          </a:stretch>
        </p:blipFill>
        <p:spPr bwMode="auto">
          <a:xfrm>
            <a:off x="4572000" y="1219200"/>
            <a:ext cx="4572000" cy="56388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u="sng" dirty="0" smtClean="0">
                <a:solidFill>
                  <a:srgbClr val="002060"/>
                </a:solidFill>
              </a:rPr>
              <a:t>A Must</a:t>
            </a:r>
            <a:endParaRPr lang="en-US" u="sng" dirty="0">
              <a:solidFill>
                <a:srgbClr val="002060"/>
              </a:solidFill>
            </a:endParaRPr>
          </a:p>
        </p:txBody>
      </p:sp>
      <p:sp>
        <p:nvSpPr>
          <p:cNvPr id="3" name="Content Placeholder 2"/>
          <p:cNvSpPr>
            <a:spLocks noGrp="1"/>
          </p:cNvSpPr>
          <p:nvPr>
            <p:ph idx="1"/>
          </p:nvPr>
        </p:nvSpPr>
        <p:spPr>
          <a:xfrm>
            <a:off x="0" y="990600"/>
            <a:ext cx="9144000" cy="5867400"/>
          </a:xfrm>
        </p:spPr>
        <p:txBody>
          <a:bodyPr>
            <a:normAutofit fontScale="62500" lnSpcReduction="20000"/>
          </a:bodyPr>
          <a:lstStyle/>
          <a:p>
            <a:r>
              <a:rPr lang="en-US" dirty="0" smtClean="0"/>
              <a:t>“Therefore </a:t>
            </a:r>
            <a:r>
              <a:rPr lang="en-US" dirty="0" smtClean="0"/>
              <a:t>is the kingdom of heaven likened unto a certain king, which would take account of his </a:t>
            </a:r>
            <a:r>
              <a:rPr lang="en-US" dirty="0" smtClean="0"/>
              <a:t>servants. And </a:t>
            </a:r>
            <a:r>
              <a:rPr lang="en-US" dirty="0" smtClean="0"/>
              <a:t>when he had begun to reckon, one was brought unto him, which owed him ten thousand </a:t>
            </a:r>
            <a:r>
              <a:rPr lang="en-US" dirty="0" smtClean="0"/>
              <a:t>talents. But </a:t>
            </a:r>
            <a:r>
              <a:rPr lang="en-US" dirty="0" smtClean="0"/>
              <a:t>forasmuch as he had not to pay, his lord commanded him to be sold, and his wife, and children, and all that he had, and payment to be </a:t>
            </a:r>
            <a:r>
              <a:rPr lang="en-US" dirty="0" smtClean="0"/>
              <a:t>made. The </a:t>
            </a:r>
            <a:r>
              <a:rPr lang="en-US" dirty="0" smtClean="0"/>
              <a:t>servant therefore fell down, and worshipped him, saying, Lord, have patience with me, and I will pay thee </a:t>
            </a:r>
            <a:r>
              <a:rPr lang="en-US" dirty="0" smtClean="0"/>
              <a:t>all. Then </a:t>
            </a:r>
            <a:r>
              <a:rPr lang="en-US" dirty="0" smtClean="0"/>
              <a:t>the lord of that servant was moved with compassion, and loosed him, and forgave him the </a:t>
            </a:r>
            <a:r>
              <a:rPr lang="en-US" dirty="0" smtClean="0"/>
              <a:t>debt. But </a:t>
            </a:r>
            <a:r>
              <a:rPr lang="en-US" dirty="0" smtClean="0"/>
              <a:t>the same servant went out, and found one of his fellowservants, which owed him an hundred pence: and he laid hands on him, and took [him] by the throat, saying, Pay me that thou </a:t>
            </a:r>
            <a:r>
              <a:rPr lang="en-US" dirty="0" smtClean="0"/>
              <a:t>owest. And </a:t>
            </a:r>
            <a:r>
              <a:rPr lang="en-US" dirty="0" smtClean="0"/>
              <a:t>his fellowservant fell down at his feet, and besought him, saying, Have patience with me, and I will pay thee </a:t>
            </a:r>
            <a:r>
              <a:rPr lang="en-US" dirty="0" smtClean="0"/>
              <a:t>all. And </a:t>
            </a:r>
            <a:r>
              <a:rPr lang="en-US" dirty="0" smtClean="0"/>
              <a:t>he would not: but went and cast him into prison, till he should pay the </a:t>
            </a:r>
            <a:r>
              <a:rPr lang="en-US" dirty="0" smtClean="0"/>
              <a:t>debt. So </a:t>
            </a:r>
            <a:r>
              <a:rPr lang="en-US" dirty="0" smtClean="0"/>
              <a:t>when his fellowservants saw what was done, they were very sorry, and came and told unto their lord all that was </a:t>
            </a:r>
            <a:r>
              <a:rPr lang="en-US" dirty="0" smtClean="0"/>
              <a:t>done. Then </a:t>
            </a:r>
            <a:r>
              <a:rPr lang="en-US" dirty="0" smtClean="0"/>
              <a:t>his lord, after that he had called him, said unto him, O thou wicked servant, I forgave thee all that debt, because thou desiredst </a:t>
            </a:r>
            <a:r>
              <a:rPr lang="en-US" dirty="0" smtClean="0"/>
              <a:t>me: Shouldest </a:t>
            </a:r>
            <a:r>
              <a:rPr lang="en-US" dirty="0" smtClean="0"/>
              <a:t>not thou also have had compassion on thy fellowservant, even as I had pity on </a:t>
            </a:r>
            <a:r>
              <a:rPr lang="en-US" dirty="0" smtClean="0"/>
              <a:t>thee? And </a:t>
            </a:r>
            <a:r>
              <a:rPr lang="en-US" dirty="0" smtClean="0"/>
              <a:t>his lord was wroth, and delivered him to the tormentors, till he should pay all that was due unto </a:t>
            </a:r>
            <a:r>
              <a:rPr lang="en-US" dirty="0" smtClean="0"/>
              <a:t>him. So </a:t>
            </a:r>
            <a:r>
              <a:rPr lang="en-US" dirty="0" smtClean="0"/>
              <a:t>likewise shall my heavenly Father do also unto you, if ye from your hearts forgive not every one his brother their trespasses</a:t>
            </a:r>
            <a:r>
              <a:rPr lang="en-US" dirty="0" smtClean="0"/>
              <a:t>.”  Matthew 18:23-35</a:t>
            </a:r>
            <a:endParaRPr lang="en-US" dirty="0" smtClean="0"/>
          </a:p>
          <a:p>
            <a:endParaRPr lang="en-US" dirty="0" smtClean="0"/>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2060"/>
                </a:solidFill>
              </a:rPr>
              <a:t>How Near Now?!?</a:t>
            </a:r>
            <a:endParaRPr lang="en-US" u="sng" dirty="0">
              <a:solidFill>
                <a:srgbClr val="002060"/>
              </a:solidFill>
            </a:endParaRPr>
          </a:p>
        </p:txBody>
      </p:sp>
      <p:sp>
        <p:nvSpPr>
          <p:cNvPr id="3" name="Content Placeholder 2"/>
          <p:cNvSpPr>
            <a:spLocks noGrp="1"/>
          </p:cNvSpPr>
          <p:nvPr>
            <p:ph sz="half" idx="1"/>
          </p:nvPr>
        </p:nvSpPr>
        <p:spPr>
          <a:xfrm>
            <a:off x="0" y="1143000"/>
            <a:ext cx="4495800" cy="5715000"/>
          </a:xfrm>
        </p:spPr>
        <p:txBody>
          <a:bodyPr>
            <a:noAutofit/>
          </a:bodyPr>
          <a:lstStyle/>
          <a:p>
            <a:r>
              <a:rPr lang="en-US" dirty="0" smtClean="0"/>
              <a:t>“Finally, brethren, whatsoever things are true, whatsoever things </a:t>
            </a:r>
            <a:r>
              <a:rPr lang="en-US" dirty="0" smtClean="0"/>
              <a:t>are </a:t>
            </a:r>
            <a:r>
              <a:rPr lang="en-US" dirty="0" smtClean="0"/>
              <a:t>honest, whatsoever things </a:t>
            </a:r>
            <a:r>
              <a:rPr lang="en-US" dirty="0" smtClean="0"/>
              <a:t>are </a:t>
            </a:r>
            <a:r>
              <a:rPr lang="en-US" dirty="0" smtClean="0"/>
              <a:t>just, whatsoever things </a:t>
            </a:r>
            <a:r>
              <a:rPr lang="en-US" dirty="0" smtClean="0"/>
              <a:t>are </a:t>
            </a:r>
            <a:r>
              <a:rPr lang="en-US" dirty="0" smtClean="0"/>
              <a:t>pure, whatsoever things </a:t>
            </a:r>
            <a:r>
              <a:rPr lang="en-US" dirty="0" smtClean="0"/>
              <a:t>are </a:t>
            </a:r>
            <a:r>
              <a:rPr lang="en-US" dirty="0" smtClean="0"/>
              <a:t>lovely, whatsoever things </a:t>
            </a:r>
            <a:r>
              <a:rPr lang="en-US" dirty="0" smtClean="0"/>
              <a:t>are </a:t>
            </a:r>
            <a:r>
              <a:rPr lang="en-US" dirty="0" smtClean="0"/>
              <a:t>of good report; if </a:t>
            </a:r>
            <a:r>
              <a:rPr lang="en-US" dirty="0" smtClean="0"/>
              <a:t>there be </a:t>
            </a:r>
            <a:r>
              <a:rPr lang="en-US" dirty="0" smtClean="0"/>
              <a:t>any virtue, and if </a:t>
            </a:r>
            <a:r>
              <a:rPr lang="en-US" dirty="0" smtClean="0"/>
              <a:t>there be </a:t>
            </a:r>
            <a:r>
              <a:rPr lang="en-US" dirty="0" smtClean="0"/>
              <a:t>any praise, think on these things</a:t>
            </a:r>
            <a:r>
              <a:rPr lang="en-US" dirty="0" smtClean="0"/>
              <a:t>.”  Philippians 4:8  </a:t>
            </a:r>
            <a:r>
              <a:rPr lang="en-US" smtClean="0"/>
              <a:t>Our Filter!</a:t>
            </a:r>
            <a:endParaRPr lang="en-US" dirty="0"/>
          </a:p>
        </p:txBody>
      </p:sp>
      <p:sp>
        <p:nvSpPr>
          <p:cNvPr id="4" name="Content Placeholder 3"/>
          <p:cNvSpPr>
            <a:spLocks noGrp="1"/>
          </p:cNvSpPr>
          <p:nvPr>
            <p:ph sz="half" idx="2"/>
          </p:nvPr>
        </p:nvSpPr>
        <p:spPr>
          <a:xfrm>
            <a:off x="4572000" y="1447800"/>
            <a:ext cx="4572000" cy="5410200"/>
          </a:xfrm>
        </p:spPr>
        <p:txBody>
          <a:bodyPr>
            <a:normAutofit fontScale="85000" lnSpcReduction="20000"/>
          </a:bodyPr>
          <a:lstStyle/>
          <a:p>
            <a:r>
              <a:rPr lang="en-US" dirty="0" smtClean="0"/>
              <a:t>“And that, knowing the time, that now </a:t>
            </a:r>
            <a:r>
              <a:rPr lang="en-US" dirty="0" smtClean="0"/>
              <a:t>it is </a:t>
            </a:r>
            <a:r>
              <a:rPr lang="en-US" dirty="0" smtClean="0"/>
              <a:t>high time to awake out of sleep: for now </a:t>
            </a:r>
            <a:r>
              <a:rPr lang="en-US" dirty="0" smtClean="0"/>
              <a:t>is </a:t>
            </a:r>
            <a:r>
              <a:rPr lang="en-US" dirty="0" smtClean="0"/>
              <a:t>our salvation nearer than when we </a:t>
            </a:r>
            <a:r>
              <a:rPr lang="en-US" dirty="0" smtClean="0"/>
              <a:t>believed. The </a:t>
            </a:r>
            <a:r>
              <a:rPr lang="en-US" dirty="0" smtClean="0"/>
              <a:t>night is far spent, the day is at hand: let us therefore cast off the works of darkness, and let us put on the armour of </a:t>
            </a:r>
            <a:r>
              <a:rPr lang="en-US" dirty="0" smtClean="0"/>
              <a:t>light. Let </a:t>
            </a:r>
            <a:r>
              <a:rPr lang="en-US" dirty="0" smtClean="0"/>
              <a:t>us walk honestly, as in the day; not in rioting and drunkenness, not in chambering and wantonness, not in strife and </a:t>
            </a:r>
            <a:r>
              <a:rPr lang="en-US" dirty="0" smtClean="0"/>
              <a:t>envying. But </a:t>
            </a:r>
            <a:r>
              <a:rPr lang="en-US" dirty="0" smtClean="0"/>
              <a:t>put ye on the Lord Jesus Christ, and make not provision for the flesh, to </a:t>
            </a:r>
            <a:r>
              <a:rPr lang="en-US" dirty="0" smtClean="0"/>
              <a:t>fulfil </a:t>
            </a:r>
            <a:r>
              <a:rPr lang="en-US" dirty="0" smtClean="0"/>
              <a:t>the lusts </a:t>
            </a:r>
            <a:r>
              <a:rPr lang="en-US" dirty="0" smtClean="0"/>
              <a:t>thereof.”  Romans 13:11-14</a:t>
            </a:r>
            <a:endParaRPr lang="en-US" dirty="0" smtClean="0"/>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F0000"/>
                </a:solidFill>
              </a:rPr>
              <a:t>Review of Romans 12</a:t>
            </a:r>
            <a:endParaRPr lang="en-US" u="sng" dirty="0">
              <a:solidFill>
                <a:srgbClr val="FF0000"/>
              </a:solidFill>
            </a:endParaRPr>
          </a:p>
        </p:txBody>
      </p:sp>
      <p:sp>
        <p:nvSpPr>
          <p:cNvPr id="3" name="Content Placeholder 2"/>
          <p:cNvSpPr>
            <a:spLocks noGrp="1"/>
          </p:cNvSpPr>
          <p:nvPr>
            <p:ph idx="1"/>
          </p:nvPr>
        </p:nvSpPr>
        <p:spPr>
          <a:xfrm>
            <a:off x="0" y="1600200"/>
            <a:ext cx="9144000" cy="5257800"/>
          </a:xfrm>
        </p:spPr>
        <p:txBody>
          <a:bodyPr>
            <a:normAutofit/>
          </a:bodyPr>
          <a:lstStyle/>
          <a:p>
            <a:r>
              <a:rPr lang="en-US" sz="4000" dirty="0" smtClean="0"/>
              <a:t>1.  Paul gives practical admonition in this chapter.</a:t>
            </a:r>
          </a:p>
          <a:p>
            <a:r>
              <a:rPr lang="en-US" sz="4000" dirty="0" smtClean="0"/>
              <a:t>2.  He challenges all believers to holiness.</a:t>
            </a:r>
          </a:p>
          <a:p>
            <a:r>
              <a:rPr lang="en-US" sz="4000" dirty="0" smtClean="0"/>
              <a:t>3.  He demands thrift and faithfulness in business.</a:t>
            </a:r>
          </a:p>
          <a:p>
            <a:r>
              <a:rPr lang="en-US" sz="4000" dirty="0" smtClean="0"/>
              <a:t>4.  He encourages all to be compassionate toward other people.</a:t>
            </a:r>
            <a:endParaRPr lang="en-US" sz="4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2060"/>
                </a:solidFill>
              </a:rPr>
              <a:t>Subjection</a:t>
            </a:r>
            <a:endParaRPr lang="en-US" u="sng" dirty="0">
              <a:solidFill>
                <a:srgbClr val="002060"/>
              </a:solidFill>
            </a:endParaRPr>
          </a:p>
        </p:txBody>
      </p:sp>
      <p:sp>
        <p:nvSpPr>
          <p:cNvPr id="3" name="Content Placeholder 2"/>
          <p:cNvSpPr>
            <a:spLocks noGrp="1"/>
          </p:cNvSpPr>
          <p:nvPr>
            <p:ph sz="half" idx="1"/>
          </p:nvPr>
        </p:nvSpPr>
        <p:spPr>
          <a:xfrm>
            <a:off x="0" y="1447800"/>
            <a:ext cx="4419600" cy="5410200"/>
          </a:xfrm>
        </p:spPr>
        <p:txBody>
          <a:bodyPr>
            <a:normAutofit/>
          </a:bodyPr>
          <a:lstStyle/>
          <a:p>
            <a:r>
              <a:rPr lang="en-US" dirty="0" smtClean="0"/>
              <a:t>“Let every soul be subject unto the higher powers. For there is no power but of God: the powers that be are ordained of God. Whosoever therefore resisteth the power, resisteth the ordinance of God: and they that resist shall receive to themselves damnation.”  Romans 13:1,2</a:t>
            </a:r>
          </a:p>
          <a:p>
            <a:endParaRPr lang="en-US"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419600" y="1447800"/>
            <a:ext cx="4724400" cy="54102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u="sng" dirty="0" smtClean="0">
                <a:solidFill>
                  <a:srgbClr val="C00000"/>
                </a:solidFill>
              </a:rPr>
              <a:t>The Historical Backdrop</a:t>
            </a:r>
            <a:endParaRPr lang="en-US" u="sng" dirty="0">
              <a:solidFill>
                <a:srgbClr val="C00000"/>
              </a:solidFill>
            </a:endParaRPr>
          </a:p>
        </p:txBody>
      </p:sp>
      <p:sp>
        <p:nvSpPr>
          <p:cNvPr id="4" name="Content Placeholder 3"/>
          <p:cNvSpPr>
            <a:spLocks noGrp="1"/>
          </p:cNvSpPr>
          <p:nvPr>
            <p:ph sz="half" idx="2"/>
          </p:nvPr>
        </p:nvSpPr>
        <p:spPr>
          <a:xfrm>
            <a:off x="4572000" y="762000"/>
            <a:ext cx="4572000" cy="6096000"/>
          </a:xfrm>
        </p:spPr>
        <p:txBody>
          <a:bodyPr>
            <a:normAutofit fontScale="77500" lnSpcReduction="20000"/>
          </a:bodyPr>
          <a:lstStyle/>
          <a:p>
            <a:r>
              <a:rPr lang="en-US" dirty="0" smtClean="0"/>
              <a:t>Throughout Paul’s discussion of the Christian’s relationship to government, he uses the word power or powers.  Here, the word does not mean strength, as in Romans 1:16, but rather authority or position of authority.  Thus, Paul’s calling Christians to honor authority within its rightful sphere is outlined.  In the light of the history of the first century, this counsel is paramount.  Many Jews considered it lawful and their duty to foment and push insurrection against the Romans.  In fact, Jews engaged in these plots against government were called zealots.  Paul drew the lines very clearly, making it very clear that Christians respect  governmental authority as ordained by God.</a:t>
            </a:r>
            <a:endParaRPr lang="en-US" dirty="0"/>
          </a:p>
        </p:txBody>
      </p:sp>
      <p:pic>
        <p:nvPicPr>
          <p:cNvPr id="4098" name="Picture 2"/>
          <p:cNvPicPr>
            <a:picLocks noGrp="1" noChangeAspect="1" noChangeArrowheads="1"/>
          </p:cNvPicPr>
          <p:nvPr>
            <p:ph sz="half" idx="1"/>
          </p:nvPr>
        </p:nvPicPr>
        <p:blipFill>
          <a:blip r:embed="rId2" cstate="print"/>
          <a:srcRect/>
          <a:stretch>
            <a:fillRect/>
          </a:stretch>
        </p:blipFill>
        <p:spPr bwMode="auto">
          <a:xfrm>
            <a:off x="0" y="762000"/>
            <a:ext cx="4876800" cy="6096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solidFill>
                  <a:srgbClr val="C00000"/>
                </a:solidFill>
                <a:latin typeface="Algerian" pitchFamily="82" charset="0"/>
              </a:rPr>
              <a:t>Our standing before government</a:t>
            </a:r>
            <a:endParaRPr lang="en-US" u="sng" dirty="0">
              <a:solidFill>
                <a:srgbClr val="C00000"/>
              </a:solidFill>
              <a:latin typeface="Algerian" pitchFamily="82" charset="0"/>
            </a:endParaRPr>
          </a:p>
        </p:txBody>
      </p:sp>
      <p:sp>
        <p:nvSpPr>
          <p:cNvPr id="3" name="Content Placeholder 2"/>
          <p:cNvSpPr>
            <a:spLocks noGrp="1"/>
          </p:cNvSpPr>
          <p:nvPr>
            <p:ph idx="1"/>
          </p:nvPr>
        </p:nvSpPr>
        <p:spPr>
          <a:xfrm>
            <a:off x="0" y="1600200"/>
            <a:ext cx="9144000" cy="5257800"/>
          </a:xfrm>
        </p:spPr>
        <p:txBody>
          <a:bodyPr>
            <a:normAutofit fontScale="92500" lnSpcReduction="20000"/>
          </a:bodyPr>
          <a:lstStyle/>
          <a:p>
            <a:r>
              <a:rPr lang="en-US" dirty="0" smtClean="0"/>
              <a:t>1. Paul is talking about Christians and how they should relate to government.  “Know ye not, brethren, (for I speak to them that know the law,)”  Rom. 7:1</a:t>
            </a:r>
          </a:p>
          <a:p>
            <a:r>
              <a:rPr lang="en-US" dirty="0" smtClean="0"/>
              <a:t>2.  Every ruler rules as God appointed leader.  “And he changeth the times and the seasons: </a:t>
            </a:r>
            <a:r>
              <a:rPr lang="en-US" u="sng" dirty="0" smtClean="0"/>
              <a:t>he removeth kings, and setteth up kings:</a:t>
            </a:r>
            <a:r>
              <a:rPr lang="en-US" dirty="0" smtClean="0"/>
              <a:t>”  Daniel 2:21  “until thou know that the most High ruleth in the kingdom of men, and </a:t>
            </a:r>
            <a:r>
              <a:rPr lang="en-US" u="sng" dirty="0" smtClean="0"/>
              <a:t>giveth it to whomsoever he will</a:t>
            </a:r>
            <a:r>
              <a:rPr lang="en-US" dirty="0" smtClean="0"/>
              <a:t>.”  Daniel 4:32  </a:t>
            </a:r>
          </a:p>
          <a:p>
            <a:r>
              <a:rPr lang="en-US" dirty="0" smtClean="0"/>
              <a:t>3.  To try and dispose or rebel against a ruler isn’t from God.  “And he said unto his men, The LORD forbid that I should do this thing unto my master, </a:t>
            </a:r>
            <a:r>
              <a:rPr lang="en-US" u="sng" dirty="0" smtClean="0"/>
              <a:t>the LORD'S anointed,</a:t>
            </a:r>
            <a:r>
              <a:rPr lang="en-US" dirty="0" smtClean="0"/>
              <a:t> to stretch forth mine hand against him, </a:t>
            </a:r>
            <a:r>
              <a:rPr lang="en-US" u="sng" dirty="0" smtClean="0"/>
              <a:t>seeing he [is] the anointed of the LORD.</a:t>
            </a:r>
            <a:r>
              <a:rPr lang="en-US" dirty="0" smtClean="0"/>
              <a:t>”  1Samuel 24:6</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solidFill>
                  <a:srgbClr val="C00000"/>
                </a:solidFill>
                <a:latin typeface="Algerian" pitchFamily="82" charset="0"/>
              </a:rPr>
              <a:t>Honor government in its Sphere</a:t>
            </a:r>
            <a:endParaRPr lang="en-US" u="sng" dirty="0">
              <a:solidFill>
                <a:srgbClr val="C00000"/>
              </a:solidFill>
              <a:latin typeface="Algerian" pitchFamily="82" charset="0"/>
            </a:endParaRPr>
          </a:p>
        </p:txBody>
      </p:sp>
      <p:sp>
        <p:nvSpPr>
          <p:cNvPr id="3" name="Content Placeholder 2"/>
          <p:cNvSpPr>
            <a:spLocks noGrp="1"/>
          </p:cNvSpPr>
          <p:nvPr>
            <p:ph sz="half" idx="1"/>
          </p:nvPr>
        </p:nvSpPr>
        <p:spPr>
          <a:xfrm>
            <a:off x="0" y="1447800"/>
            <a:ext cx="4724400" cy="5410200"/>
          </a:xfrm>
        </p:spPr>
        <p:txBody>
          <a:bodyPr>
            <a:normAutofit/>
          </a:bodyPr>
          <a:lstStyle/>
          <a:p>
            <a:r>
              <a:rPr lang="en-US" dirty="0" smtClean="0"/>
              <a:t>Since we are admonished not to resist the government, then we obviously should honor and obey the government as long as it doesn’t supersede the authority of God and His honor.  Only when government seeks to take authority that alone belongs to God is it right for a Christian to disobey.</a:t>
            </a:r>
            <a:endParaRPr lang="en-US"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4572000" y="1447800"/>
            <a:ext cx="4572000" cy="54102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u="sng" dirty="0" smtClean="0">
                <a:solidFill>
                  <a:srgbClr val="0070C0"/>
                </a:solidFill>
              </a:rPr>
              <a:t>Honor Government in its Sphere</a:t>
            </a:r>
            <a:endParaRPr lang="en-US" u="sng" dirty="0">
              <a:solidFill>
                <a:srgbClr val="0070C0"/>
              </a:solidFill>
            </a:endParaRPr>
          </a:p>
        </p:txBody>
      </p:sp>
      <p:sp>
        <p:nvSpPr>
          <p:cNvPr id="3" name="Content Placeholder 2"/>
          <p:cNvSpPr>
            <a:spLocks noGrp="1"/>
          </p:cNvSpPr>
          <p:nvPr>
            <p:ph sz="half" idx="1"/>
          </p:nvPr>
        </p:nvSpPr>
        <p:spPr>
          <a:xfrm>
            <a:off x="0" y="685800"/>
            <a:ext cx="4724400" cy="6172200"/>
          </a:xfrm>
        </p:spPr>
        <p:txBody>
          <a:bodyPr>
            <a:noAutofit/>
          </a:bodyPr>
          <a:lstStyle/>
          <a:p>
            <a:r>
              <a:rPr lang="en-US" sz="2400" dirty="0" smtClean="0"/>
              <a:t>“Submit yourselves to every ordinance of man for the Lord's sake: whether it be to the king, as </a:t>
            </a:r>
            <a:r>
              <a:rPr lang="en-US" sz="2400" dirty="0" smtClean="0"/>
              <a:t>supreme; Or </a:t>
            </a:r>
            <a:r>
              <a:rPr lang="en-US" sz="2400" dirty="0" smtClean="0"/>
              <a:t>unto governors, as unto them that are sent by him for the punishment of evildoers, and for the praise of them that do </a:t>
            </a:r>
            <a:r>
              <a:rPr lang="en-US" sz="2400" dirty="0" smtClean="0"/>
              <a:t>well. For </a:t>
            </a:r>
            <a:r>
              <a:rPr lang="en-US" sz="2400" dirty="0" smtClean="0"/>
              <a:t>so is the will of God, that with well doing ye may put to silence the ignorance of foolish </a:t>
            </a:r>
            <a:r>
              <a:rPr lang="en-US" sz="2400" dirty="0" smtClean="0"/>
              <a:t>men: As </a:t>
            </a:r>
            <a:r>
              <a:rPr lang="en-US" sz="2400" dirty="0" smtClean="0"/>
              <a:t>free, and not using [your] liberty for a cloke of maliciousness, but as the servants of </a:t>
            </a:r>
            <a:r>
              <a:rPr lang="en-US" sz="2400" dirty="0" smtClean="0"/>
              <a:t>God. Honour </a:t>
            </a:r>
            <a:r>
              <a:rPr lang="en-US" sz="2400" dirty="0" smtClean="0"/>
              <a:t>all [men]. Love the brotherhood. Fear God. Honour the king</a:t>
            </a:r>
            <a:r>
              <a:rPr lang="en-US" sz="2400" dirty="0" smtClean="0"/>
              <a:t>.”  1 Peter 2:13-17</a:t>
            </a:r>
            <a:endParaRPr lang="en-US" sz="2400" dirty="0" smtClean="0"/>
          </a:p>
          <a:p>
            <a:endParaRPr lang="en-US" sz="2400" dirty="0"/>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4572001" y="685800"/>
            <a:ext cx="4572000" cy="61722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u="sng" dirty="0" smtClean="0"/>
              <a:t>Peter Applies the Principle</a:t>
            </a:r>
            <a:endParaRPr lang="en-US" u="sng" dirty="0"/>
          </a:p>
        </p:txBody>
      </p:sp>
      <p:sp>
        <p:nvSpPr>
          <p:cNvPr id="3" name="Content Placeholder 2"/>
          <p:cNvSpPr>
            <a:spLocks noGrp="1"/>
          </p:cNvSpPr>
          <p:nvPr>
            <p:ph idx="1"/>
          </p:nvPr>
        </p:nvSpPr>
        <p:spPr>
          <a:xfrm>
            <a:off x="0" y="838200"/>
            <a:ext cx="9144000" cy="6019800"/>
          </a:xfrm>
        </p:spPr>
        <p:txBody>
          <a:bodyPr>
            <a:normAutofit fontScale="70000" lnSpcReduction="20000"/>
          </a:bodyPr>
          <a:lstStyle/>
          <a:p>
            <a:r>
              <a:rPr lang="en-US" dirty="0" smtClean="0"/>
              <a:t>“But the angel of the Lord by night opened the prison doors, and brought them forth, and said, Go, stand and speak in the temple to the people all the words of this life. And when they heard [that], they entered into the temple early in the morning, and taught. But the high priest came, and they that were with him, and called the council together, and all the senate of the children of Israel, and sent to the prison to have them brought. But when the officers came, and found them not in the prison, they returned, and told, Saying, The prison truly found we shut with all safety, and the keepers standing without before the doors: but when we had opened, we found no man within. Now when the high priest and the captain of the temple and the chief priests heard these things, they doubted of them whereunto this would grow. Then came one and told them, saying, Behold, the men whom ye put in prison are standing in the temple, and teaching the people. Then went the captain with the officers, and brought them without violence: for they feared the people, lest they should have been stoned. And when they had brought them, they set [them] before the council: and the high priest asked them, Saying, Did not we straitly command you that ye should not teach in this name? and, behold, ye have filled Jerusalem with your doctrine, and intend to bring this man's blood upon us. Then Peter and the [other] apostles answered and said, We ought to obey God rather than men.”  Acts 5:19-29</a:t>
            </a:r>
          </a:p>
          <a:p>
            <a:endParaRPr lang="en-US" dirty="0" smtClean="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2060"/>
                </a:solidFill>
              </a:rPr>
              <a:t>Applying the Principle</a:t>
            </a:r>
            <a:endParaRPr lang="en-US" u="sng" dirty="0">
              <a:solidFill>
                <a:srgbClr val="002060"/>
              </a:solidFill>
            </a:endParaRPr>
          </a:p>
        </p:txBody>
      </p:sp>
      <p:sp>
        <p:nvSpPr>
          <p:cNvPr id="3" name="Content Placeholder 2"/>
          <p:cNvSpPr>
            <a:spLocks noGrp="1"/>
          </p:cNvSpPr>
          <p:nvPr>
            <p:ph idx="1"/>
          </p:nvPr>
        </p:nvSpPr>
        <p:spPr>
          <a:xfrm>
            <a:off x="0" y="1143000"/>
            <a:ext cx="9144000" cy="5715000"/>
          </a:xfrm>
        </p:spPr>
        <p:txBody>
          <a:bodyPr>
            <a:normAutofit/>
          </a:bodyPr>
          <a:lstStyle/>
          <a:p>
            <a:r>
              <a:rPr lang="en-US" sz="3600" dirty="0" smtClean="0"/>
              <a:t>While Barack Obama:</a:t>
            </a:r>
          </a:p>
          <a:p>
            <a:r>
              <a:rPr lang="en-US" sz="3600" dirty="0" smtClean="0"/>
              <a:t>1. is working for Rome</a:t>
            </a:r>
          </a:p>
          <a:p>
            <a:r>
              <a:rPr lang="en-US" sz="3600" dirty="0" smtClean="0"/>
              <a:t>2. is following the agenda that will ultimately lead to Sunday laws</a:t>
            </a:r>
          </a:p>
          <a:p>
            <a:r>
              <a:rPr lang="en-US" sz="3600" dirty="0" smtClean="0"/>
              <a:t>Nevertheless, God allowed him to be placed in power at this time and he is to be honored as long as he doesn’t usurp authority that belongs to God alone!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4384</TotalTime>
  <Words>2389</Words>
  <Application>Microsoft Office PowerPoint</Application>
  <PresentationFormat>On-screen Show (4:3)</PresentationFormat>
  <Paragraphs>51</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Romans, pt. 23</vt:lpstr>
      <vt:lpstr>Review of Romans 12</vt:lpstr>
      <vt:lpstr>Subjection</vt:lpstr>
      <vt:lpstr>The Historical Backdrop</vt:lpstr>
      <vt:lpstr>Our standing before government</vt:lpstr>
      <vt:lpstr>Honor government in its Sphere</vt:lpstr>
      <vt:lpstr>Honor Government in its Sphere</vt:lpstr>
      <vt:lpstr>Peter Applies the Principle</vt:lpstr>
      <vt:lpstr>Applying the Principle</vt:lpstr>
      <vt:lpstr>Wagoner on Romans 13:1,2</vt:lpstr>
      <vt:lpstr>Romans 13:3,4</vt:lpstr>
      <vt:lpstr>Paul’s Argument</vt:lpstr>
      <vt:lpstr>Paying of Taxes</vt:lpstr>
      <vt:lpstr>Christ Lays it Down</vt:lpstr>
      <vt:lpstr>Love at its Pinnacle</vt:lpstr>
      <vt:lpstr>The One Absolute</vt:lpstr>
      <vt:lpstr>Love in Action</vt:lpstr>
      <vt:lpstr>A Must</vt:lpstr>
      <vt:lpstr>How Near Now?!?</vt:lpstr>
    </vt:vector>
  </TitlesOfParts>
  <Company>Southern Adventist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 pt. 23</dc:title>
  <dc:creator>Dad</dc:creator>
  <cp:lastModifiedBy>Dad</cp:lastModifiedBy>
  <cp:revision>8</cp:revision>
  <dcterms:created xsi:type="dcterms:W3CDTF">2010-06-12T13:25:44Z</dcterms:created>
  <dcterms:modified xsi:type="dcterms:W3CDTF">2010-06-26T12:44:32Z</dcterms:modified>
</cp:coreProperties>
</file>