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58" r:id="rId6"/>
    <p:sldId id="260" r:id="rId7"/>
    <p:sldId id="261" r:id="rId8"/>
    <p:sldId id="262" r:id="rId9"/>
    <p:sldId id="263" r:id="rId10"/>
    <p:sldId id="266"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EBB16-F89B-4D73-8BC1-71BBE368FA01}"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BB16-F89B-4D73-8BC1-71BBE368FA01}"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BB16-F89B-4D73-8BC1-71BBE368FA01}"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BB16-F89B-4D73-8BC1-71BBE368FA01}"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EBB16-F89B-4D73-8BC1-71BBE368FA01}" type="datetimeFigureOut">
              <a:rPr lang="en-US" smtClean="0"/>
              <a:t>9/15/2012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EBB16-F89B-4D73-8BC1-71BBE368FA01}"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EBB16-F89B-4D73-8BC1-71BBE368FA01}" type="datetimeFigureOut">
              <a:rPr lang="en-US" smtClean="0"/>
              <a:t>9/15/2012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EBB16-F89B-4D73-8BC1-71BBE368FA01}" type="datetimeFigureOut">
              <a:rPr lang="en-US" smtClean="0"/>
              <a:t>9/15/2012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EBB16-F89B-4D73-8BC1-71BBE368FA01}" type="datetimeFigureOut">
              <a:rPr lang="en-US" smtClean="0"/>
              <a:t>9/15/2012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EBB16-F89B-4D73-8BC1-71BBE368FA01}"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EBB16-F89B-4D73-8BC1-71BBE368FA01}" type="datetimeFigureOut">
              <a:rPr lang="en-US" smtClean="0"/>
              <a:t>9/15/2012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C7E86-5352-4C34-BA19-7C2CC76EAF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EBB16-F89B-4D73-8BC1-71BBE368FA01}" type="datetimeFigureOut">
              <a:rPr lang="en-US" smtClean="0"/>
              <a:t>9/15/2012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C7E86-5352-4C34-BA19-7C2CC76EAF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523999"/>
          </a:xfrm>
        </p:spPr>
        <p:txBody>
          <a:bodyPr>
            <a:normAutofit/>
          </a:bodyPr>
          <a:lstStyle/>
          <a:p>
            <a:r>
              <a:rPr lang="en-US" sz="5400" u="sng" dirty="0" smtClean="0">
                <a:solidFill>
                  <a:srgbClr val="FF0000"/>
                </a:solidFill>
              </a:rPr>
              <a:t>For Men Only, pt. 3</a:t>
            </a:r>
            <a:endParaRPr lang="en-US" sz="5400" u="sng" dirty="0">
              <a:solidFill>
                <a:srgbClr val="FF0000"/>
              </a:solidFill>
            </a:endParaRPr>
          </a:p>
        </p:txBody>
      </p:sp>
      <p:sp>
        <p:nvSpPr>
          <p:cNvPr id="3" name="Subtitle 2"/>
          <p:cNvSpPr>
            <a:spLocks noGrp="1"/>
          </p:cNvSpPr>
          <p:nvPr>
            <p:ph type="subTitle" idx="1"/>
          </p:nvPr>
        </p:nvSpPr>
        <p:spPr/>
        <p:txBody>
          <a:bodyPr>
            <a:normAutofit/>
          </a:bodyPr>
          <a:lstStyle/>
          <a:p>
            <a:r>
              <a:rPr lang="en-US" sz="5400" u="sng" dirty="0" smtClean="0">
                <a:solidFill>
                  <a:srgbClr val="002060"/>
                </a:solidFill>
              </a:rPr>
              <a:t>Children</a:t>
            </a:r>
            <a:endParaRPr lang="en-US" sz="54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Cont.</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…These evil tendencies grow with its growth, until, in manhood, supreme selﬁshness and a lack of self-control place him at the mercy of the evils that run riot in our land. Never should they [the children] be allowed to show their parents disrespect. Self-will should never be permitted to go unrebuked. The future well-being of the child requires kindly, loving, but ﬁrm discipline.”  Child Guidance, pgs.  82, 83</a:t>
            </a:r>
          </a:p>
          <a:p>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002060"/>
                </a:solidFill>
              </a:rPr>
              <a:t>Pray First</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Autofit/>
          </a:bodyPr>
          <a:lstStyle/>
          <a:p>
            <a:r>
              <a:rPr lang="en-US" sz="2400" dirty="0" smtClean="0"/>
              <a:t>“Do not, I beg of you, correct your children in anger. That is the time of all times when you should act with humility and patience and prayer. Then is the time to kneel down with the children and ask the Lord for pardon. .. When you are obliged to correct a child, do not raise the voice to a high key. Do not lose your self-control. The parent who, when</a:t>
            </a:r>
          </a:p>
          <a:p>
            <a:r>
              <a:rPr lang="en-US" sz="2400" dirty="0" smtClean="0"/>
              <a:t>correcting a child, gives way to anger is more at fault than the child.”  CG, pgs. 245,246</a:t>
            </a:r>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1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Honesty</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“In all the details of life the strictest principles of honesty are to be maintained.... Deviation from perfect fairness in business deal may appear as a small thing in the estimation of some, but our </a:t>
            </a:r>
            <a:r>
              <a:rPr lang="en-US" dirty="0" err="1" smtClean="0"/>
              <a:t>Saviour</a:t>
            </a:r>
            <a:r>
              <a:rPr lang="en-US" dirty="0" smtClean="0"/>
              <a:t> did not thus regard it. His words on this point are plain and explicit: “He that is faithful in that which is least is faithful also in much.” A man who will overreach his neighbor on a</a:t>
            </a:r>
          </a:p>
          <a:p>
            <a:r>
              <a:rPr lang="en-US" dirty="0" smtClean="0"/>
              <a:t>small scale will overreach in a larger scale if the temptation is brought to bear upon him. A false representation in a small matter is as much dishonesty in the sight of God as falsity in a larger matter.  Honesty should stamp every action of our lives.”  CG., pg. 154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rPr>
              <a:t>Worth</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By the way we speak and behave around our children, we are letting them know the value we place upon them.  If all we have are cutting words to say like ‘Why don’t you know how to do anything?’ or “Why can’t you do it the way so and so does?”,  a child is going to feel that they do not meet our standard and will never feel adequate or worth anything.  Speak words of appreciation for a job well done!</a:t>
            </a:r>
            <a:endParaRPr lang="en-US" dirty="0"/>
          </a:p>
        </p:txBody>
      </p:sp>
      <p:pic>
        <p:nvPicPr>
          <p:cNvPr id="6146" name="Picture 2" descr="C:\Users\Dad\Contacts\Downloads\download (30).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Gold Bar/Wilting Zucchini</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“I </a:t>
            </a:r>
            <a:r>
              <a:rPr lang="en-US" dirty="0"/>
              <a:t>will make a man more precious than fine gold; even a man than the golden wedge of </a:t>
            </a:r>
            <a:r>
              <a:rPr lang="en-US" dirty="0" err="1"/>
              <a:t>Ophir</a:t>
            </a:r>
            <a:r>
              <a:rPr lang="en-US" dirty="0" smtClean="0"/>
              <a:t>.”</a:t>
            </a:r>
            <a:endParaRPr lang="en-US" dirty="0"/>
          </a:p>
          <a:p>
            <a:r>
              <a:rPr lang="en-US" dirty="0" smtClean="0"/>
              <a:t>‘Good job”  ‘I really liked the way you cleaned your room today’  ‘Thank you for helping your mother with the groceries’  ‘I know it wasn’t easy to give up your time, but I sure appreciated you stepping in and helping out’  ‘You know, you really have a gift in this line, pursue it…’</a:t>
            </a:r>
            <a:endParaRPr lang="en-US" dirty="0"/>
          </a:p>
        </p:txBody>
      </p:sp>
      <p:pic>
        <p:nvPicPr>
          <p:cNvPr id="717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FF0000"/>
                </a:solidFill>
                <a:latin typeface="Algerian" pitchFamily="82" charset="0"/>
              </a:rPr>
              <a:t>Building or Tearing Down???</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“If by patient, kindly, Christ-like efforts you may present one soul perfect in Christ Jesus, your life will not have been in vain. Keep your own soul hopeful and patient. Let no discouragement be traced in your features or attitude. You have in your hands the making of a character, through the help of God, that may work in the Master’s vineyard and win many souls to Jesus. Ever encourage your children to reach a high standard in all their habits and tendencies. Be patient with their imperfections, as God is patient with you in your imperfections, bearing with you, watching over you, that you may bring forth fruit unto His glory. Encourage your children to strive to add to their attainments the virtues they lack.”  CG, pg. 186</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FF0000"/>
                </a:solidFill>
              </a:rPr>
              <a:t>Look for Gifts…</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Maybe carpenter.  Maybe a minister.  Maybe a teacher.  Maybe a mechanic.  Maybe a doctor.  Maybe a musician.</a:t>
            </a:r>
          </a:p>
          <a:p>
            <a:r>
              <a:rPr lang="en-US" dirty="0" smtClean="0"/>
              <a:t>Look to see what skills your children have, what their abilities are and in what areas.  Encourage them in their pursuit of their God given talents.  Everyone has unique gift.  Help  each child to discover their gift.</a:t>
            </a:r>
            <a:endParaRPr lang="en-US" dirty="0"/>
          </a:p>
        </p:txBody>
      </p:sp>
      <p:pic>
        <p:nvPicPr>
          <p:cNvPr id="8194" name="Picture 2" descr="C:\Users\Dad\Contacts\Downloads\download (31).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Teach them to Trust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endParaRPr lang="en-US" dirty="0" smtClean="0"/>
          </a:p>
          <a:p>
            <a:r>
              <a:rPr lang="en-US" sz="3600" dirty="0" smtClean="0"/>
              <a:t>“The lessons given Joseph in his youth by Jacob in expressing his ﬁrm trust in God and relating to him again and again the precious evidences of His loving-kindness and unceasing care were the very lessons he needed in his exile among an idolatrous people. In the testing time he put these lessons to a practical use. When under the severest trial, he looked to his heavenly Father, whom he had learned to trust…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Cont.</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“Had the precepts and example of the father of Joseph been of an opposite character, the pen of inspiration would never have traced upon the pages of sacred history the story of integrity and virtue that shines forth in the character of Joseph. The early impressions made upon his mind garrisoned his heart in the hour of ﬁerce temptation and led him to exclaim, “How can I do this great wickedness, and sin against God?”  CG, pg. 197</a:t>
            </a:r>
          </a:p>
          <a:p>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rPr>
              <a:t>Provoke Not…</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lstStyle/>
          <a:p>
            <a:r>
              <a:rPr lang="en-US" dirty="0" smtClean="0"/>
              <a:t/>
            </a:r>
            <a:br>
              <a:rPr lang="en-US" dirty="0" smtClean="0"/>
            </a:br>
            <a:r>
              <a:rPr lang="en-US" sz="4400" dirty="0" smtClean="0"/>
              <a:t>“And</a:t>
            </a:r>
            <a:r>
              <a:rPr lang="en-US" sz="4400" dirty="0"/>
              <a:t>, ye fathers, provoke not your children to wrath: but bring them up in the nurture and admonition of the Lord</a:t>
            </a:r>
            <a:r>
              <a:rPr lang="en-US" sz="4400" dirty="0" smtClean="0"/>
              <a:t>.”  Ephesians 6:4</a:t>
            </a:r>
            <a:endParaRPr lang="en-US" sz="44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85800"/>
          </a:xfrm>
        </p:spPr>
        <p:txBody>
          <a:bodyPr>
            <a:normAutofit fontScale="90000"/>
          </a:bodyPr>
          <a:lstStyle/>
          <a:p>
            <a:r>
              <a:rPr lang="en-US" u="sng" dirty="0" smtClean="0">
                <a:solidFill>
                  <a:srgbClr val="002060"/>
                </a:solidFill>
                <a:latin typeface="Algerian" pitchFamily="82" charset="0"/>
              </a:rPr>
              <a:t>Do Not Enrage</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400" dirty="0" smtClean="0"/>
              <a:t>The word ‘provoke’ here means to enrage.  When a child sees the parent discipline or speak to them in anger and out of control, a child feels that they can manifest the spirit  in retaliation.  Never should a child be disciplined in anger!!!</a:t>
            </a:r>
            <a:endParaRPr lang="en-US" sz="34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09600"/>
            <a:ext cx="4953000" cy="6248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lstStyle/>
          <a:p>
            <a:r>
              <a:rPr lang="en-US" u="sng" dirty="0" smtClean="0">
                <a:solidFill>
                  <a:srgbClr val="002060"/>
                </a:solidFill>
              </a:rPr>
              <a:t>Train Up a Child</a:t>
            </a:r>
            <a:endParaRPr lang="en-US" u="sng" dirty="0">
              <a:solidFill>
                <a:srgbClr val="002060"/>
              </a:solidFill>
            </a:endParaRPr>
          </a:p>
        </p:txBody>
      </p:sp>
      <p:sp>
        <p:nvSpPr>
          <p:cNvPr id="4" name="Content Placeholder 3"/>
          <p:cNvSpPr>
            <a:spLocks noGrp="1"/>
          </p:cNvSpPr>
          <p:nvPr>
            <p:ph sz="half" idx="2"/>
          </p:nvPr>
        </p:nvSpPr>
        <p:spPr>
          <a:xfrm>
            <a:off x="4648200" y="0"/>
            <a:ext cx="4038600" cy="6126163"/>
          </a:xfrm>
        </p:spPr>
        <p:txBody>
          <a:bodyPr>
            <a:noAutofit/>
          </a:bodyPr>
          <a:lstStyle/>
          <a:p>
            <a:r>
              <a:rPr lang="en-US" sz="4800" dirty="0" smtClean="0"/>
              <a:t>“Train </a:t>
            </a:r>
            <a:r>
              <a:rPr lang="en-US" sz="4800" dirty="0"/>
              <a:t>up a child in the way he should go: and when he is old, he will not depart from it</a:t>
            </a:r>
            <a:r>
              <a:rPr lang="en-US" sz="4800" dirty="0" smtClean="0"/>
              <a:t>.”  Proverbs 22:6</a:t>
            </a:r>
            <a:endParaRPr lang="en-US" sz="4800" dirty="0"/>
          </a:p>
          <a:p>
            <a:endParaRPr lang="en-US" sz="4800"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50292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lgerian" pitchFamily="82" charset="0"/>
              </a:rPr>
              <a:t>Show confidence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“Fathers and mothers, you have a solemn work to do. The eternal salvation of your children depends upon your course of action. How will you successfully educate your children? Not by scolding, for it will do no good. Talk to your children as if you had conﬁdence in their intelligence. Deal with them kindly, tenderly, lovingly. Tell them what God would have them do. Tell them that God would have them educated and trained to be laborers together with Him. When you act your part, you can trust the Lord to act His part.”  Manuscript Releases 3:3, 1909/   Child guidance, pg. 33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Work Together</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“Husband and wife are to be closely united in their work in the home school. They are to be very tender and very guarded in their speech, lest they open a door of temptation through which Satan will enter to obtain victory after victory. They are to be kind and courteous to each other, acting in such a way that they can respect one another. Each is to help the other to bring into the home a pleasant, wholesome atmosphere. They should not differ in the presence of their children. Christian dignity is ever to be preserved.  Letter 272, 1903./ Child Guidance, pg. 24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48600" cy="990600"/>
          </a:xfrm>
        </p:spPr>
        <p:txBody>
          <a:bodyPr/>
          <a:lstStyle/>
          <a:p>
            <a:r>
              <a:rPr lang="en-US" u="sng" dirty="0" smtClean="0">
                <a:solidFill>
                  <a:srgbClr val="002060"/>
                </a:solidFill>
                <a:latin typeface="Algerian" pitchFamily="82" charset="0"/>
              </a:rPr>
              <a:t>Don’t Argue in Front of…</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Autofit/>
          </a:bodyPr>
          <a:lstStyle/>
          <a:p>
            <a:r>
              <a:rPr lang="en-US" sz="3600" dirty="0" smtClean="0"/>
              <a:t>One very key point just made was that husband/wife should not disagree in front of the children.  If they do not show respect for each other, then how can the children show respect for them and God?</a:t>
            </a:r>
            <a:endParaRPr lang="en-US" sz="3600"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Begin Early</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“Few parents begin early enough to teach their children obedience. The child is usually allowed to get two or three years the start of its parents, who forbear to discipline it, thinking it is too young to learn to obey. But all this time self is growing strong in the little being, and every day makes it a harder task for the parent to gain control of the child. At a very early age children can comprehend what is plainly and simply told them, and, by kind and judicious</a:t>
            </a:r>
            <a:r>
              <a:rPr lang="en-US" dirty="0" smtClean="0"/>
              <a:t> management, can be taught to obey....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lgerian" pitchFamily="82" charset="0"/>
              </a:rPr>
              <a:t>Selfishness Sprouts</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8686800" cy="6172200"/>
          </a:xfrm>
        </p:spPr>
        <p:txBody>
          <a:bodyPr>
            <a:normAutofit/>
          </a:bodyPr>
          <a:lstStyle/>
          <a:p>
            <a:r>
              <a:rPr lang="en-US" dirty="0" smtClean="0"/>
              <a:t>“The mother should not allow her child to gain an advantage over her in a single instance; and, in order to maintain this authority, it is not necessary to resort to harsh measures; a ﬁrm, steady hand and a kindness which convinces the child of your love will accomplish the purpose. But let selﬁshness, anger, and self-will have their course for the ﬁrst three years of a child’s life, and it will be hard to bring it to submit to wholesome discipline. Its disposition has become soured; it delights in having its own way; parental control is distasteful…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7971</TotalTime>
  <Words>1506</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For Men Only, pt. 3</vt:lpstr>
      <vt:lpstr>Provoke Not…</vt:lpstr>
      <vt:lpstr>Do Not Enrage</vt:lpstr>
      <vt:lpstr>Train Up a Child</vt:lpstr>
      <vt:lpstr>Show confidence</vt:lpstr>
      <vt:lpstr>Work Together</vt:lpstr>
      <vt:lpstr>Don’t Argue in Front of…</vt:lpstr>
      <vt:lpstr>Begin Early</vt:lpstr>
      <vt:lpstr>Selfishness Sprouts</vt:lpstr>
      <vt:lpstr>Cont.</vt:lpstr>
      <vt:lpstr>Pray First</vt:lpstr>
      <vt:lpstr>Honesty</vt:lpstr>
      <vt:lpstr>Worth</vt:lpstr>
      <vt:lpstr>Gold Bar/Wilting Zucchini</vt:lpstr>
      <vt:lpstr>Building or Tearing Down???</vt:lpstr>
      <vt:lpstr>Look for Gifts…</vt:lpstr>
      <vt:lpstr>Teach them to Trust</vt:lpstr>
      <vt:lpstr>Cont.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Men Only, pt. 3</dc:title>
  <dc:creator>Dad</dc:creator>
  <cp:lastModifiedBy>Dad</cp:lastModifiedBy>
  <cp:revision>4</cp:revision>
  <dcterms:created xsi:type="dcterms:W3CDTF">2012-09-15T21:56:33Z</dcterms:created>
  <dcterms:modified xsi:type="dcterms:W3CDTF">2012-09-21T10:48:09Z</dcterms:modified>
</cp:coreProperties>
</file>