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59" r:id="rId5"/>
    <p:sldId id="261" r:id="rId6"/>
    <p:sldId id="260" r:id="rId7"/>
    <p:sldId id="262" r:id="rId8"/>
    <p:sldId id="263" r:id="rId9"/>
    <p:sldId id="265"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3FB07-0E04-4AD8-A573-B03E69B4D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0FB1356-B29E-48E7-A062-B13C62733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6EEF25D-F343-49CF-B6CB-784D1B02B1E1}"/>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6320ADFE-3CC4-4FD0-AF3D-3AB27FFD9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8B3DBD2-5DC9-464D-B67E-C137F4190CEB}"/>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7470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F90D65-2873-4A15-80D2-4443735035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2EBA21F-11C7-4C53-9354-F0B0459DD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87B1BC-A629-4127-A18F-BFA78F246B14}"/>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92D2242C-5614-4973-9D7D-8B43EE329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392FF2-7303-4CD1-B821-0801A707C8ED}"/>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40912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09AA58-2DF9-49E3-9198-DA7126F9F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6A0207E-459F-4D94-ADBD-05634918A9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96CC95C-2B45-44DC-B7D6-86E50F107F4E}"/>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4CD8CA53-D1D1-48CC-9556-A7F0DDBC6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CE4AC1-488B-4C4A-A4E2-3C313138A6EC}"/>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91286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867A9E-FDCB-44AC-80ED-C1D884163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E9FDD23-620E-4B4F-B5D6-1EFCF86A10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E718AD-5C51-4BCF-AA1E-0C6A027A423C}"/>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3F5F87DF-F951-4C6D-9B84-EC9FCD599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E3B4E8-DE25-4BB3-B9A0-47027F2E2769}"/>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63777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E56E36-EC9B-495F-9263-A34167267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3E63C4E-972D-492B-9ED8-8363FE52B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5EFEABF-F599-4E60-BBC6-8D0836062EE0}"/>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47E7A954-2332-4662-8C4F-8ECF725EA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7C728AF-793B-463C-B4F2-05386FFC3339}"/>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38663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CFC857-98B7-4C8A-959E-5D994F2A4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073ABA-399F-4A22-AC18-CE286E1DFC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64A423-3525-44F3-BF4E-252622B080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29CD413-0610-4C51-B0EF-F1CED9F9F77B}"/>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50A2B259-C79E-4B29-B6BB-38CC5002A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DA31E9F-39DB-4CA5-9392-68CA421F935E}"/>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58290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47A15-4856-43CB-A1C8-FDC14D479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5F410E5-6E23-44AA-8125-BDF537AFE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AA40745-92EB-4DF1-8500-078C24A6D4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3DBEDD-F66A-400A-AD8F-08EB1421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BE68A38D-C36C-4438-906C-3295BED260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EACD5E8-57B5-4927-9EFB-6AD435782201}"/>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8" name="Footer Placeholder 7">
            <a:extLst>
              <a:ext uri="{FF2B5EF4-FFF2-40B4-BE49-F238E27FC236}">
                <a16:creationId xmlns="" xmlns:a16="http://schemas.microsoft.com/office/drawing/2014/main" id="{C3E20B31-6509-4CE4-8B5A-0A21531B24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405FDD2-C5AF-41B7-A9EE-4D3A78B7ECDA}"/>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96941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580FC5-0D2C-4A81-A9B8-1D28088811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42F60F-9316-4126-876F-43739BAA8A5E}"/>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4" name="Footer Placeholder 3">
            <a:extLst>
              <a:ext uri="{FF2B5EF4-FFF2-40B4-BE49-F238E27FC236}">
                <a16:creationId xmlns="" xmlns:a16="http://schemas.microsoft.com/office/drawing/2014/main" id="{28062A41-32FC-4C3C-832D-B65BB518A0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6E02A57-E54A-473E-B0F3-36E84FFF324D}"/>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112967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8DC4967-AA4C-4493-8201-7D25326F80A4}"/>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3" name="Footer Placeholder 2">
            <a:extLst>
              <a:ext uri="{FF2B5EF4-FFF2-40B4-BE49-F238E27FC236}">
                <a16:creationId xmlns="" xmlns:a16="http://schemas.microsoft.com/office/drawing/2014/main" id="{6B883883-47E9-4D0C-9214-BB00096EF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9757C28-69DE-427B-86EE-2F89B4C42B72}"/>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336859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F19C9-741F-469A-B976-5A0CD5AF2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74090-49D2-4718-943F-F76CD19CC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323311-2BF3-46DF-894B-58CBD40BF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D5893ED-4C91-48F2-9087-49D69F75199F}"/>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4019BA28-EE06-410F-969E-C8D888F20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627FF43-09AD-41F6-B923-75A35B0EEE27}"/>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212633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FE76C-D9BC-4E55-AD1F-27C26C7BA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7E19C56-64CA-4770-A10D-163295B52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C363013-D27C-4F13-BEF5-0B85E263C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C8851A7-894F-4A45-B100-30B08BA977AF}"/>
              </a:ext>
            </a:extLst>
          </p:cNvPr>
          <p:cNvSpPr>
            <a:spLocks noGrp="1"/>
          </p:cNvSpPr>
          <p:nvPr>
            <p:ph type="dt" sz="half" idx="10"/>
          </p:nvPr>
        </p:nvSpPr>
        <p:spPr/>
        <p:txBody>
          <a:bodyPr/>
          <a:lstStyle/>
          <a:p>
            <a:fld id="{E8F45560-8632-4FF7-9A0C-C3E4BA72F37D}" type="datetimeFigureOut">
              <a:rPr lang="en-US" smtClean="0"/>
              <a:t>10/12/2019</a:t>
            </a:fld>
            <a:endParaRPr lang="en-US"/>
          </a:p>
        </p:txBody>
      </p:sp>
      <p:sp>
        <p:nvSpPr>
          <p:cNvPr id="6" name="Footer Placeholder 5">
            <a:extLst>
              <a:ext uri="{FF2B5EF4-FFF2-40B4-BE49-F238E27FC236}">
                <a16:creationId xmlns="" xmlns:a16="http://schemas.microsoft.com/office/drawing/2014/main" id="{605EBAA7-2009-4465-8AA6-EFFB50926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AAB5B7C-D798-4674-9629-AB29731D1E7B}"/>
              </a:ext>
            </a:extLst>
          </p:cNvPr>
          <p:cNvSpPr>
            <a:spLocks noGrp="1"/>
          </p:cNvSpPr>
          <p:nvPr>
            <p:ph type="sldNum" sz="quarter" idx="12"/>
          </p:nvPr>
        </p:nvSpPr>
        <p:spPr/>
        <p:txBody>
          <a:bodyPr/>
          <a:lstStyle/>
          <a:p>
            <a:fld id="{FE53E151-44F8-4A32-B0FB-6465D50ED733}" type="slidenum">
              <a:rPr lang="en-US" smtClean="0"/>
              <a:t>‹#›</a:t>
            </a:fld>
            <a:endParaRPr lang="en-US"/>
          </a:p>
        </p:txBody>
      </p:sp>
    </p:spTree>
    <p:extLst>
      <p:ext uri="{BB962C8B-B14F-4D97-AF65-F5344CB8AC3E}">
        <p14:creationId xmlns:p14="http://schemas.microsoft.com/office/powerpoint/2010/main" val="8733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C850E0B-85F7-4651-8806-0989336CD0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61490EA-6FAC-4FBF-A447-BF580F09F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B78017-A8EC-4758-BA0D-E08E99504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45560-8632-4FF7-9A0C-C3E4BA72F37D}" type="datetimeFigureOut">
              <a:rPr lang="en-US" smtClean="0"/>
              <a:t>10/12/2019</a:t>
            </a:fld>
            <a:endParaRPr lang="en-US"/>
          </a:p>
        </p:txBody>
      </p:sp>
      <p:sp>
        <p:nvSpPr>
          <p:cNvPr id="5" name="Footer Placeholder 4">
            <a:extLst>
              <a:ext uri="{FF2B5EF4-FFF2-40B4-BE49-F238E27FC236}">
                <a16:creationId xmlns="" xmlns:a16="http://schemas.microsoft.com/office/drawing/2014/main" id="{F86FD31F-2A4D-4DE5-B9E5-1BE53ABA0A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EA6874-A1B8-4B6E-9CBF-2015B8233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3E151-44F8-4A32-B0FB-6465D50ED733}" type="slidenum">
              <a:rPr lang="en-US" smtClean="0"/>
              <a:t>‹#›</a:t>
            </a:fld>
            <a:endParaRPr lang="en-US"/>
          </a:p>
        </p:txBody>
      </p:sp>
    </p:spTree>
    <p:extLst>
      <p:ext uri="{BB962C8B-B14F-4D97-AF65-F5344CB8AC3E}">
        <p14:creationId xmlns:p14="http://schemas.microsoft.com/office/powerpoint/2010/main" val="2618595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0CCFE74-207C-48C2-A8FE-E599D7BF67D5}"/>
              </a:ext>
            </a:extLst>
          </p:cNvPr>
          <p:cNvPicPr>
            <a:picLocks noChangeAspect="1"/>
          </p:cNvPicPr>
          <p:nvPr/>
        </p:nvPicPr>
        <p:blipFill rotWithShape="1">
          <a:blip r:embed="rId2"/>
          <a:srcRect l="3690" r="6822"/>
          <a:stretch/>
        </p:blipFill>
        <p:spPr>
          <a:xfrm>
            <a:off x="0" y="0"/>
            <a:ext cx="12223428" cy="6858000"/>
          </a:xfrm>
          <a:prstGeom prst="rect">
            <a:avLst/>
          </a:prstGeom>
        </p:spPr>
      </p:pic>
      <p:sp>
        <p:nvSpPr>
          <p:cNvPr id="5" name="Rectangle: Beveled 4">
            <a:extLst>
              <a:ext uri="{FF2B5EF4-FFF2-40B4-BE49-F238E27FC236}">
                <a16:creationId xmlns="" xmlns:a16="http://schemas.microsoft.com/office/drawing/2014/main" id="{12728213-4B33-4C87-B235-905891CE8237}"/>
              </a:ext>
            </a:extLst>
          </p:cNvPr>
          <p:cNvSpPr/>
          <p:nvPr/>
        </p:nvSpPr>
        <p:spPr>
          <a:xfrm>
            <a:off x="976745" y="-1"/>
            <a:ext cx="9878291" cy="2373623"/>
          </a:xfrm>
          <a:prstGeom prst="bevel">
            <a:avLst/>
          </a:prstGeom>
          <a:solidFill>
            <a:schemeClr val="tx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C80854D9-4019-4CFB-A3A7-F52954A6EED2}"/>
              </a:ext>
            </a:extLst>
          </p:cNvPr>
          <p:cNvSpPr>
            <a:spLocks noGrp="1"/>
          </p:cNvSpPr>
          <p:nvPr>
            <p:ph type="ctrTitle"/>
          </p:nvPr>
        </p:nvSpPr>
        <p:spPr>
          <a:xfrm>
            <a:off x="1336964" y="-706582"/>
            <a:ext cx="9144000" cy="2722418"/>
          </a:xfrm>
        </p:spPr>
        <p:txBody>
          <a:bodyPr/>
          <a:lstStyle/>
          <a:p>
            <a:r>
              <a:rPr lang="en-US" dirty="0">
                <a:solidFill>
                  <a:srgbClr val="C00000"/>
                </a:solidFill>
                <a:latin typeface="Elephant" panose="02020904090505020303" pitchFamily="18" charset="0"/>
              </a:rPr>
              <a:t>What is Hallow about Halloween?</a:t>
            </a:r>
          </a:p>
        </p:txBody>
      </p:sp>
    </p:spTree>
    <p:extLst>
      <p:ext uri="{BB962C8B-B14F-4D97-AF65-F5344CB8AC3E}">
        <p14:creationId xmlns:p14="http://schemas.microsoft.com/office/powerpoint/2010/main" val="114443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7185F7E-734B-465A-A7E8-F284A544CDB1}"/>
              </a:ext>
            </a:extLst>
          </p:cNvPr>
          <p:cNvSpPr/>
          <p:nvPr/>
        </p:nvSpPr>
        <p:spPr>
          <a:xfrm>
            <a:off x="339436" y="660968"/>
            <a:ext cx="6414655" cy="5632311"/>
          </a:xfrm>
          <a:prstGeom prst="rect">
            <a:avLst/>
          </a:prstGeom>
        </p:spPr>
        <p:txBody>
          <a:bodyPr wrap="square">
            <a:spAutoFit/>
          </a:bodyPr>
          <a:lstStyle/>
          <a:p>
            <a:r>
              <a:rPr lang="en-US" sz="2400" dirty="0"/>
              <a:t>Deut. 18:10-13 “There shall not be found among you any one that </a:t>
            </a:r>
            <a:r>
              <a:rPr lang="en-US" sz="2400" dirty="0" err="1"/>
              <a:t>maketh</a:t>
            </a:r>
            <a:r>
              <a:rPr lang="en-US" sz="2400" dirty="0"/>
              <a:t> his son or his daughter to pass through the fire, or </a:t>
            </a:r>
            <a:r>
              <a:rPr lang="en-US" sz="2400" b="1" dirty="0"/>
              <a:t>that </a:t>
            </a:r>
            <a:r>
              <a:rPr lang="en-US" sz="2400" b="1" dirty="0" err="1"/>
              <a:t>useth</a:t>
            </a:r>
            <a:r>
              <a:rPr lang="en-US" sz="2400" b="1" dirty="0"/>
              <a:t> divination, or an observer of times, or an enchanter, or a witch. Or a charmer, or a consulter with familiar spirits, or a wizard, or a necromancer. For all that do these things are an abomination unto the Lord</a:t>
            </a:r>
            <a:r>
              <a:rPr lang="en-US" sz="2400" dirty="0"/>
              <a:t>: and because of these abominations the Lord thy God doth drive them out from before thee. </a:t>
            </a:r>
            <a:r>
              <a:rPr lang="en-US" sz="2400" b="1" dirty="0"/>
              <a:t>Thou shalt be perfect with the Lord thy God</a:t>
            </a:r>
            <a:r>
              <a:rPr lang="en-US" sz="2400" dirty="0"/>
              <a:t>.”</a:t>
            </a:r>
          </a:p>
          <a:p>
            <a:endParaRPr lang="en-US" sz="2400" dirty="0"/>
          </a:p>
          <a:p>
            <a:r>
              <a:rPr lang="en-US" sz="2400" dirty="0"/>
              <a:t>Jer. 10:2 “</a:t>
            </a:r>
            <a:r>
              <a:rPr lang="en-US" sz="2400" b="1" u="sng" dirty="0"/>
              <a:t>Thus saith the </a:t>
            </a:r>
            <a:r>
              <a:rPr lang="en-US" sz="2400" b="1" u="sng" cap="small" dirty="0"/>
              <a:t>Lord</a:t>
            </a:r>
            <a:r>
              <a:rPr lang="en-US" sz="2400" dirty="0"/>
              <a:t>, </a:t>
            </a:r>
            <a:r>
              <a:rPr lang="en-US" sz="2400" b="1" u="sng" dirty="0"/>
              <a:t>Learn not the way of the heathen</a:t>
            </a:r>
            <a:r>
              <a:rPr lang="en-US" sz="2400" dirty="0"/>
              <a:t>, and be not dismayed at the signs of heaven; for the heathen are dismayed at them.”</a:t>
            </a:r>
          </a:p>
        </p:txBody>
      </p:sp>
      <p:pic>
        <p:nvPicPr>
          <p:cNvPr id="5" name="Picture 4">
            <a:extLst>
              <a:ext uri="{FF2B5EF4-FFF2-40B4-BE49-F238E27FC236}">
                <a16:creationId xmlns="" xmlns:a16="http://schemas.microsoft.com/office/drawing/2014/main" id="{71C1828E-696E-49AC-9699-22C99B69162B}"/>
              </a:ext>
            </a:extLst>
          </p:cNvPr>
          <p:cNvPicPr>
            <a:picLocks noChangeAspect="1"/>
          </p:cNvPicPr>
          <p:nvPr/>
        </p:nvPicPr>
        <p:blipFill>
          <a:blip r:embed="rId2"/>
          <a:stretch>
            <a:fillRect/>
          </a:stretch>
        </p:blipFill>
        <p:spPr>
          <a:xfrm>
            <a:off x="6975764" y="176212"/>
            <a:ext cx="4876800" cy="3252788"/>
          </a:xfrm>
          <a:prstGeom prst="rect">
            <a:avLst/>
          </a:prstGeom>
        </p:spPr>
      </p:pic>
      <p:pic>
        <p:nvPicPr>
          <p:cNvPr id="6" name="Picture 5">
            <a:extLst>
              <a:ext uri="{FF2B5EF4-FFF2-40B4-BE49-F238E27FC236}">
                <a16:creationId xmlns="" xmlns:a16="http://schemas.microsoft.com/office/drawing/2014/main" id="{61BD744A-9D36-489E-B5B3-2A80113E5600}"/>
              </a:ext>
            </a:extLst>
          </p:cNvPr>
          <p:cNvPicPr>
            <a:picLocks noChangeAspect="1"/>
          </p:cNvPicPr>
          <p:nvPr/>
        </p:nvPicPr>
        <p:blipFill>
          <a:blip r:embed="rId3"/>
          <a:stretch>
            <a:fillRect/>
          </a:stretch>
        </p:blipFill>
        <p:spPr>
          <a:xfrm>
            <a:off x="7020791" y="3557588"/>
            <a:ext cx="4686300" cy="3124200"/>
          </a:xfrm>
          <a:prstGeom prst="rect">
            <a:avLst/>
          </a:prstGeom>
        </p:spPr>
      </p:pic>
    </p:spTree>
    <p:extLst>
      <p:ext uri="{BB962C8B-B14F-4D97-AF65-F5344CB8AC3E}">
        <p14:creationId xmlns:p14="http://schemas.microsoft.com/office/powerpoint/2010/main" val="3466222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46CC5A-8252-4AE5-96A0-E8498AEDDBA6}"/>
              </a:ext>
            </a:extLst>
          </p:cNvPr>
          <p:cNvSpPr>
            <a:spLocks noGrp="1"/>
          </p:cNvSpPr>
          <p:nvPr>
            <p:ph type="title"/>
          </p:nvPr>
        </p:nvSpPr>
        <p:spPr>
          <a:xfrm>
            <a:off x="221673" y="-167112"/>
            <a:ext cx="10515600" cy="1325563"/>
          </a:xfrm>
        </p:spPr>
        <p:txBody>
          <a:bodyPr/>
          <a:lstStyle/>
          <a:p>
            <a:r>
              <a:rPr lang="en-US" b="1" i="1" u="sng" dirty="0">
                <a:effectLst>
                  <a:outerShdw blurRad="38100" dist="38100" dir="2700000" algn="tl">
                    <a:srgbClr val="000000">
                      <a:alpha val="43137"/>
                    </a:srgbClr>
                  </a:outerShdw>
                </a:effectLst>
              </a:rPr>
              <a:t>A Few Bible Principles Before We Begin…</a:t>
            </a:r>
          </a:p>
        </p:txBody>
      </p:sp>
      <p:sp>
        <p:nvSpPr>
          <p:cNvPr id="3" name="Rectangle 2">
            <a:extLst>
              <a:ext uri="{FF2B5EF4-FFF2-40B4-BE49-F238E27FC236}">
                <a16:creationId xmlns="" xmlns:a16="http://schemas.microsoft.com/office/drawing/2014/main" id="{81031A02-223D-44AE-80E1-77ADAB315B40}"/>
              </a:ext>
            </a:extLst>
          </p:cNvPr>
          <p:cNvSpPr/>
          <p:nvPr/>
        </p:nvSpPr>
        <p:spPr>
          <a:xfrm>
            <a:off x="221673" y="1263226"/>
            <a:ext cx="6096000" cy="5262979"/>
          </a:xfrm>
          <a:prstGeom prst="rect">
            <a:avLst/>
          </a:prstGeom>
        </p:spPr>
        <p:txBody>
          <a:bodyPr>
            <a:spAutoFit/>
          </a:bodyPr>
          <a:lstStyle/>
          <a:p>
            <a:r>
              <a:rPr lang="en-US" sz="2400" dirty="0"/>
              <a:t>2 Cor. 6:14 “Be ye not unequally yoked together with unbelievers: for what fellowship hath righteousness with unrighteousness? </a:t>
            </a:r>
            <a:r>
              <a:rPr lang="en-US" sz="2400" b="1" dirty="0"/>
              <a:t>and what communion hath light with darkness</a:t>
            </a:r>
            <a:r>
              <a:rPr lang="en-US" sz="2400" dirty="0"/>
              <a:t>?”</a:t>
            </a:r>
          </a:p>
          <a:p>
            <a:endParaRPr lang="en-US" sz="2400" dirty="0"/>
          </a:p>
          <a:p>
            <a:r>
              <a:rPr lang="en-US" sz="2400" dirty="0"/>
              <a:t>3 John 1:11 “</a:t>
            </a:r>
            <a:r>
              <a:rPr lang="en-US" sz="2400" b="1" dirty="0"/>
              <a:t>Beloved, follow not that which is evil, but that which is good</a:t>
            </a:r>
            <a:r>
              <a:rPr lang="en-US" sz="2400" dirty="0"/>
              <a:t>. He that doeth good is of God: but he that doeth evil hath not seen God.”</a:t>
            </a:r>
          </a:p>
          <a:p>
            <a:endParaRPr lang="en-US" sz="2400" dirty="0"/>
          </a:p>
          <a:p>
            <a:r>
              <a:rPr lang="en-US" sz="2400" dirty="0"/>
              <a:t>1 Thess. 5:21-22 “Prove all things; </a:t>
            </a:r>
            <a:r>
              <a:rPr lang="en-US" sz="2400" b="1" dirty="0"/>
              <a:t>hold fast that which is good</a:t>
            </a:r>
            <a:r>
              <a:rPr lang="en-US" sz="2400" dirty="0"/>
              <a:t>. </a:t>
            </a:r>
            <a:r>
              <a:rPr lang="en-US" sz="2400" b="1" u="sng" dirty="0"/>
              <a:t>Abstain from all appearance of evil.</a:t>
            </a:r>
          </a:p>
          <a:p>
            <a:endParaRPr lang="en-US" sz="2400" dirty="0"/>
          </a:p>
        </p:txBody>
      </p:sp>
      <p:pic>
        <p:nvPicPr>
          <p:cNvPr id="4" name="Picture 3">
            <a:extLst>
              <a:ext uri="{FF2B5EF4-FFF2-40B4-BE49-F238E27FC236}">
                <a16:creationId xmlns="" xmlns:a16="http://schemas.microsoft.com/office/drawing/2014/main" id="{A5FF14DE-34CE-449F-A931-365C20031F16}"/>
              </a:ext>
            </a:extLst>
          </p:cNvPr>
          <p:cNvPicPr>
            <a:picLocks noChangeAspect="1"/>
          </p:cNvPicPr>
          <p:nvPr/>
        </p:nvPicPr>
        <p:blipFill rotWithShape="1">
          <a:blip r:embed="rId2"/>
          <a:srcRect t="8397" b="11818"/>
          <a:stretch/>
        </p:blipFill>
        <p:spPr>
          <a:xfrm>
            <a:off x="6925541" y="1118917"/>
            <a:ext cx="4572000" cy="2735840"/>
          </a:xfrm>
          <a:prstGeom prst="rect">
            <a:avLst/>
          </a:prstGeom>
        </p:spPr>
      </p:pic>
      <p:pic>
        <p:nvPicPr>
          <p:cNvPr id="5" name="Picture 4">
            <a:extLst>
              <a:ext uri="{FF2B5EF4-FFF2-40B4-BE49-F238E27FC236}">
                <a16:creationId xmlns="" xmlns:a16="http://schemas.microsoft.com/office/drawing/2014/main" id="{45603501-1EB7-4BD7-9C34-E8A08A8672AF}"/>
              </a:ext>
            </a:extLst>
          </p:cNvPr>
          <p:cNvPicPr>
            <a:picLocks noChangeAspect="1"/>
          </p:cNvPicPr>
          <p:nvPr/>
        </p:nvPicPr>
        <p:blipFill rotWithShape="1">
          <a:blip r:embed="rId3"/>
          <a:srcRect t="17700"/>
          <a:stretch/>
        </p:blipFill>
        <p:spPr>
          <a:xfrm>
            <a:off x="6199909" y="4122160"/>
            <a:ext cx="5905500" cy="2735840"/>
          </a:xfrm>
          <a:prstGeom prst="rect">
            <a:avLst/>
          </a:prstGeom>
        </p:spPr>
      </p:pic>
    </p:spTree>
    <p:extLst>
      <p:ext uri="{BB962C8B-B14F-4D97-AF65-F5344CB8AC3E}">
        <p14:creationId xmlns:p14="http://schemas.microsoft.com/office/powerpoint/2010/main" val="16477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D67BA8-F40E-474B-BD3D-AC80C13A5DCF}"/>
              </a:ext>
            </a:extLst>
          </p:cNvPr>
          <p:cNvSpPr>
            <a:spLocks noGrp="1"/>
          </p:cNvSpPr>
          <p:nvPr>
            <p:ph type="title"/>
          </p:nvPr>
        </p:nvSpPr>
        <p:spPr>
          <a:xfrm>
            <a:off x="838200" y="-258330"/>
            <a:ext cx="10515600" cy="1325563"/>
          </a:xfrm>
        </p:spPr>
        <p:txBody>
          <a:bodyPr/>
          <a:lstStyle/>
          <a:p>
            <a:r>
              <a:rPr lang="en-US" b="1" i="1" dirty="0"/>
              <a:t>What Does Hallow-</a:t>
            </a:r>
            <a:r>
              <a:rPr lang="en-US" b="1" i="1" dirty="0" err="1"/>
              <a:t>Een</a:t>
            </a:r>
            <a:r>
              <a:rPr lang="en-US" b="1" i="1" dirty="0"/>
              <a:t> Mean???</a:t>
            </a:r>
          </a:p>
        </p:txBody>
      </p:sp>
      <p:sp>
        <p:nvSpPr>
          <p:cNvPr id="3" name="Rectangle 2">
            <a:extLst>
              <a:ext uri="{FF2B5EF4-FFF2-40B4-BE49-F238E27FC236}">
                <a16:creationId xmlns="" xmlns:a16="http://schemas.microsoft.com/office/drawing/2014/main" id="{1D0FC742-CB5A-4F88-8E3E-4187363F00BA}"/>
              </a:ext>
            </a:extLst>
          </p:cNvPr>
          <p:cNvSpPr/>
          <p:nvPr/>
        </p:nvSpPr>
        <p:spPr>
          <a:xfrm>
            <a:off x="284019" y="1166842"/>
            <a:ext cx="5534890" cy="4524315"/>
          </a:xfrm>
          <a:prstGeom prst="rect">
            <a:avLst/>
          </a:prstGeom>
        </p:spPr>
        <p:txBody>
          <a:bodyPr wrap="square">
            <a:spAutoFit/>
          </a:bodyPr>
          <a:lstStyle/>
          <a:p>
            <a:r>
              <a:rPr lang="en-US" sz="2400" dirty="0"/>
              <a:t>1828 Dictionary : </a:t>
            </a:r>
            <a:r>
              <a:rPr lang="en-US" sz="2400" b="1" dirty="0"/>
              <a:t>Hallow</a:t>
            </a:r>
          </a:p>
          <a:p>
            <a:r>
              <a:rPr lang="en-US" sz="2400" dirty="0"/>
              <a:t>1. To make holy; to consecrate; to set apart for holy or religious use. Exodus 28:38; Exodus 29:1; 1 Kings 8:64.</a:t>
            </a:r>
          </a:p>
          <a:p>
            <a:r>
              <a:rPr lang="en-US" sz="2400" dirty="0"/>
              <a:t>2. To devote to holy or religious exercises; to treat as sacred.</a:t>
            </a:r>
          </a:p>
          <a:p>
            <a:r>
              <a:rPr lang="en-US" sz="2400" dirty="0"/>
              <a:t>Hallow the sabbath day, to do no work therein. Jeremiah 17:24.</a:t>
            </a:r>
          </a:p>
          <a:p>
            <a:endParaRPr lang="en-US" sz="2400" dirty="0"/>
          </a:p>
          <a:p>
            <a:r>
              <a:rPr lang="en-US" sz="2400" b="1" dirty="0" err="1"/>
              <a:t>Een</a:t>
            </a:r>
            <a:endParaRPr lang="en-US" sz="2400" b="1" dirty="0"/>
          </a:p>
          <a:p>
            <a:r>
              <a:rPr lang="en-US" sz="2400" dirty="0"/>
              <a:t>contracted from even (even, evening, eve), which see.</a:t>
            </a:r>
          </a:p>
        </p:txBody>
      </p:sp>
      <p:pic>
        <p:nvPicPr>
          <p:cNvPr id="4" name="Picture 3">
            <a:extLst>
              <a:ext uri="{FF2B5EF4-FFF2-40B4-BE49-F238E27FC236}">
                <a16:creationId xmlns="" xmlns:a16="http://schemas.microsoft.com/office/drawing/2014/main" id="{D8E1FB2E-B6A2-47E6-905E-040A2423B759}"/>
              </a:ext>
            </a:extLst>
          </p:cNvPr>
          <p:cNvPicPr>
            <a:picLocks noChangeAspect="1"/>
          </p:cNvPicPr>
          <p:nvPr/>
        </p:nvPicPr>
        <p:blipFill>
          <a:blip r:embed="rId2"/>
          <a:stretch>
            <a:fillRect/>
          </a:stretch>
        </p:blipFill>
        <p:spPr>
          <a:xfrm>
            <a:off x="6373090" y="721302"/>
            <a:ext cx="5534891" cy="3555846"/>
          </a:xfrm>
          <a:prstGeom prst="rect">
            <a:avLst/>
          </a:prstGeom>
        </p:spPr>
      </p:pic>
      <p:pic>
        <p:nvPicPr>
          <p:cNvPr id="5" name="Picture 4">
            <a:extLst>
              <a:ext uri="{FF2B5EF4-FFF2-40B4-BE49-F238E27FC236}">
                <a16:creationId xmlns="" xmlns:a16="http://schemas.microsoft.com/office/drawing/2014/main" id="{2174FFA1-5C92-4D03-B668-C08113A2F2D1}"/>
              </a:ext>
            </a:extLst>
          </p:cNvPr>
          <p:cNvPicPr>
            <a:picLocks noChangeAspect="1"/>
          </p:cNvPicPr>
          <p:nvPr/>
        </p:nvPicPr>
        <p:blipFill>
          <a:blip r:embed="rId3"/>
          <a:stretch>
            <a:fillRect/>
          </a:stretch>
        </p:blipFill>
        <p:spPr>
          <a:xfrm>
            <a:off x="5818909" y="3823855"/>
            <a:ext cx="6250338" cy="3034145"/>
          </a:xfrm>
          <a:prstGeom prst="rect">
            <a:avLst/>
          </a:prstGeom>
        </p:spPr>
      </p:pic>
    </p:spTree>
    <p:extLst>
      <p:ext uri="{BB962C8B-B14F-4D97-AF65-F5344CB8AC3E}">
        <p14:creationId xmlns:p14="http://schemas.microsoft.com/office/powerpoint/2010/main" val="14936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1EC1A-673E-43A6-921C-75E66FC52CA4}"/>
              </a:ext>
            </a:extLst>
          </p:cNvPr>
          <p:cNvSpPr>
            <a:spLocks noGrp="1"/>
          </p:cNvSpPr>
          <p:nvPr>
            <p:ph type="title"/>
          </p:nvPr>
        </p:nvSpPr>
        <p:spPr>
          <a:xfrm>
            <a:off x="838200" y="-258332"/>
            <a:ext cx="10515600" cy="1325563"/>
          </a:xfrm>
        </p:spPr>
        <p:txBody>
          <a:bodyPr>
            <a:normAutofit/>
          </a:bodyPr>
          <a:lstStyle/>
          <a:p>
            <a:r>
              <a:rPr lang="en-US" sz="5400" b="1" dirty="0">
                <a:solidFill>
                  <a:srgbClr val="006600"/>
                </a:solidFill>
                <a:effectLst>
                  <a:outerShdw blurRad="38100" dist="38100" dir="2700000" algn="tl">
                    <a:srgbClr val="000000">
                      <a:alpha val="43137"/>
                    </a:srgbClr>
                  </a:outerShdw>
                </a:effectLst>
                <a:latin typeface="Chiller" panose="04020404031007020602" pitchFamily="82" charset="0"/>
              </a:rPr>
              <a:t>Roots in Druid Religion…</a:t>
            </a:r>
          </a:p>
        </p:txBody>
      </p:sp>
      <p:pic>
        <p:nvPicPr>
          <p:cNvPr id="4" name="Picture 3">
            <a:extLst>
              <a:ext uri="{FF2B5EF4-FFF2-40B4-BE49-F238E27FC236}">
                <a16:creationId xmlns="" xmlns:a16="http://schemas.microsoft.com/office/drawing/2014/main" id="{86E022D4-258C-48F3-84F9-1E1E10611F45}"/>
              </a:ext>
            </a:extLst>
          </p:cNvPr>
          <p:cNvPicPr>
            <a:picLocks noChangeAspect="1"/>
          </p:cNvPicPr>
          <p:nvPr/>
        </p:nvPicPr>
        <p:blipFill rotWithShape="1">
          <a:blip r:embed="rId2"/>
          <a:srcRect r="2485"/>
          <a:stretch/>
        </p:blipFill>
        <p:spPr>
          <a:xfrm>
            <a:off x="0" y="3536289"/>
            <a:ext cx="7995138" cy="3321711"/>
          </a:xfrm>
          <a:prstGeom prst="rect">
            <a:avLst/>
          </a:prstGeom>
        </p:spPr>
      </p:pic>
      <p:pic>
        <p:nvPicPr>
          <p:cNvPr id="5" name="Picture 4">
            <a:extLst>
              <a:ext uri="{FF2B5EF4-FFF2-40B4-BE49-F238E27FC236}">
                <a16:creationId xmlns="" xmlns:a16="http://schemas.microsoft.com/office/drawing/2014/main" id="{4E36F09C-18E5-4340-85A8-1776B4FC4CF4}"/>
              </a:ext>
            </a:extLst>
          </p:cNvPr>
          <p:cNvPicPr>
            <a:picLocks noChangeAspect="1"/>
          </p:cNvPicPr>
          <p:nvPr/>
        </p:nvPicPr>
        <p:blipFill rotWithShape="1">
          <a:blip r:embed="rId3"/>
          <a:srcRect l="16523" r="17507" b="24793"/>
          <a:stretch/>
        </p:blipFill>
        <p:spPr>
          <a:xfrm>
            <a:off x="8307095" y="3536288"/>
            <a:ext cx="3884905" cy="3321711"/>
          </a:xfrm>
          <a:prstGeom prst="rect">
            <a:avLst/>
          </a:prstGeom>
        </p:spPr>
      </p:pic>
      <p:sp>
        <p:nvSpPr>
          <p:cNvPr id="6" name="Rectangle 5">
            <a:extLst>
              <a:ext uri="{FF2B5EF4-FFF2-40B4-BE49-F238E27FC236}">
                <a16:creationId xmlns="" xmlns:a16="http://schemas.microsoft.com/office/drawing/2014/main" id="{B6FB00CA-A987-4F53-B9D5-27D14DAEE452}"/>
              </a:ext>
            </a:extLst>
          </p:cNvPr>
          <p:cNvSpPr/>
          <p:nvPr/>
        </p:nvSpPr>
        <p:spPr>
          <a:xfrm>
            <a:off x="0" y="602196"/>
            <a:ext cx="12191999" cy="3046988"/>
          </a:xfrm>
          <a:prstGeom prst="rect">
            <a:avLst/>
          </a:prstGeom>
        </p:spPr>
        <p:txBody>
          <a:bodyPr wrap="square">
            <a:spAutoFit/>
          </a:bodyPr>
          <a:lstStyle/>
          <a:p>
            <a:r>
              <a:rPr lang="en-US" sz="2400" dirty="0"/>
              <a:t>“Halloween’s origins date back to the ancient Celtic festival of Samhain (pronounced sow-in). The Celts, who lived 2,000 years ago in the area that is now Ireland, the United Kingdom and northern France, </a:t>
            </a:r>
            <a:r>
              <a:rPr lang="en-US" sz="2400" b="1" dirty="0"/>
              <a:t>celebrated their new year on November 1</a:t>
            </a:r>
            <a:r>
              <a:rPr lang="en-US" sz="2400" dirty="0"/>
              <a:t>. This day marked the end of summer and the harvest and the beginning of the dark, cold winter, a time of year that was often associated with human death. </a:t>
            </a:r>
            <a:r>
              <a:rPr lang="en-US" sz="2400" b="1" dirty="0"/>
              <a:t>Celts believed that on the night before the year, the boundary between the worlds of the living and the dead became blurred. On the night of October 31 they celebrated Samhain, when it was believed that the ghosts of the dead returned to earth. “—History.com, “History of Halloween” </a:t>
            </a:r>
          </a:p>
        </p:txBody>
      </p:sp>
    </p:spTree>
    <p:extLst>
      <p:ext uri="{BB962C8B-B14F-4D97-AF65-F5344CB8AC3E}">
        <p14:creationId xmlns:p14="http://schemas.microsoft.com/office/powerpoint/2010/main" val="4243410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C89FE4-091A-45BB-A81D-C6F4E8C04CAD}"/>
              </a:ext>
            </a:extLst>
          </p:cNvPr>
          <p:cNvSpPr>
            <a:spLocks noGrp="1"/>
          </p:cNvSpPr>
          <p:nvPr>
            <p:ph type="title"/>
          </p:nvPr>
        </p:nvSpPr>
        <p:spPr>
          <a:xfrm>
            <a:off x="838200" y="-279111"/>
            <a:ext cx="10515600" cy="1325563"/>
          </a:xfrm>
        </p:spPr>
        <p:txBody>
          <a:bodyPr/>
          <a:lstStyle/>
          <a:p>
            <a:pPr algn="r"/>
            <a:r>
              <a:rPr lang="en-US" b="1" dirty="0">
                <a:effectLst>
                  <a:outerShdw blurRad="38100" dist="38100" dir="2700000" algn="tl">
                    <a:srgbClr val="000000">
                      <a:alpha val="43137"/>
                    </a:srgbClr>
                  </a:outerShdw>
                </a:effectLst>
              </a:rPr>
              <a:t>What is the Spirit of Inspiration?</a:t>
            </a:r>
          </a:p>
        </p:txBody>
      </p:sp>
      <p:sp>
        <p:nvSpPr>
          <p:cNvPr id="3" name="Rectangle 2">
            <a:extLst>
              <a:ext uri="{FF2B5EF4-FFF2-40B4-BE49-F238E27FC236}">
                <a16:creationId xmlns="" xmlns:a16="http://schemas.microsoft.com/office/drawing/2014/main" id="{A8CAFA11-ABC4-47F5-B2EF-684977278FB4}"/>
              </a:ext>
            </a:extLst>
          </p:cNvPr>
          <p:cNvSpPr/>
          <p:nvPr/>
        </p:nvSpPr>
        <p:spPr>
          <a:xfrm>
            <a:off x="5860473" y="1351508"/>
            <a:ext cx="5943600" cy="4154984"/>
          </a:xfrm>
          <a:prstGeom prst="rect">
            <a:avLst/>
          </a:prstGeom>
        </p:spPr>
        <p:txBody>
          <a:bodyPr wrap="square">
            <a:spAutoFit/>
          </a:bodyPr>
          <a:lstStyle/>
          <a:p>
            <a:r>
              <a:rPr lang="en-US" sz="2400" dirty="0"/>
              <a:t>“By 43 A.D., the Roman Empire had conquered the majority of Celtic territory. In the course of the four hundred years that they ruled the Celtic lands, </a:t>
            </a:r>
            <a:r>
              <a:rPr lang="en-US" sz="2400" b="1" dirty="0"/>
              <a:t>two festivals of Roman origin were combined with the traditional Celtic celebration of Samhain</a:t>
            </a:r>
            <a:r>
              <a:rPr lang="en-US" sz="2400" dirty="0"/>
              <a:t>. </a:t>
            </a:r>
            <a:r>
              <a:rPr lang="en-US" sz="2400" b="1" dirty="0"/>
              <a:t>The first was </a:t>
            </a:r>
            <a:r>
              <a:rPr lang="en-US" sz="2400" b="1" u="sng" dirty="0"/>
              <a:t>Feralia</a:t>
            </a:r>
            <a:r>
              <a:rPr lang="en-US" sz="2400" dirty="0"/>
              <a:t>, a day in late October when the Romans traditionally </a:t>
            </a:r>
            <a:r>
              <a:rPr lang="en-US" sz="2400" b="1" dirty="0"/>
              <a:t>commemorated the passing of the dead</a:t>
            </a:r>
            <a:r>
              <a:rPr lang="en-US" sz="2400" dirty="0"/>
              <a:t>. </a:t>
            </a:r>
            <a:r>
              <a:rPr lang="en-US" sz="2400" b="1" dirty="0"/>
              <a:t>The second was a day to honor </a:t>
            </a:r>
            <a:r>
              <a:rPr lang="en-US" sz="2400" b="1" u="sng" dirty="0"/>
              <a:t>Pomona</a:t>
            </a:r>
            <a:r>
              <a:rPr lang="en-US" sz="2400" b="1" dirty="0"/>
              <a:t>, the Roman goddess of fruit and trees</a:t>
            </a:r>
            <a:r>
              <a:rPr lang="en-US" sz="2400" dirty="0"/>
              <a:t>.”—Ibid.</a:t>
            </a:r>
          </a:p>
        </p:txBody>
      </p:sp>
      <p:pic>
        <p:nvPicPr>
          <p:cNvPr id="4" name="Picture 3">
            <a:extLst>
              <a:ext uri="{FF2B5EF4-FFF2-40B4-BE49-F238E27FC236}">
                <a16:creationId xmlns="" xmlns:a16="http://schemas.microsoft.com/office/drawing/2014/main" id="{B1B1FADD-7EF9-4975-8FAA-FA1235647BED}"/>
              </a:ext>
            </a:extLst>
          </p:cNvPr>
          <p:cNvPicPr>
            <a:picLocks noChangeAspect="1"/>
          </p:cNvPicPr>
          <p:nvPr/>
        </p:nvPicPr>
        <p:blipFill rotWithShape="1">
          <a:blip r:embed="rId2"/>
          <a:srcRect t="40185"/>
          <a:stretch/>
        </p:blipFill>
        <p:spPr>
          <a:xfrm>
            <a:off x="134251" y="793771"/>
            <a:ext cx="5573825" cy="2265218"/>
          </a:xfrm>
          <a:prstGeom prst="rect">
            <a:avLst/>
          </a:prstGeom>
        </p:spPr>
      </p:pic>
      <p:pic>
        <p:nvPicPr>
          <p:cNvPr id="6" name="Picture 5">
            <a:extLst>
              <a:ext uri="{FF2B5EF4-FFF2-40B4-BE49-F238E27FC236}">
                <a16:creationId xmlns="" xmlns:a16="http://schemas.microsoft.com/office/drawing/2014/main" id="{5D38A576-E731-4EF4-8100-318DA2835380}"/>
              </a:ext>
            </a:extLst>
          </p:cNvPr>
          <p:cNvPicPr>
            <a:picLocks noChangeAspect="1"/>
          </p:cNvPicPr>
          <p:nvPr/>
        </p:nvPicPr>
        <p:blipFill rotWithShape="1">
          <a:blip r:embed="rId3"/>
          <a:srcRect t="17678"/>
          <a:stretch/>
        </p:blipFill>
        <p:spPr>
          <a:xfrm>
            <a:off x="124692" y="3429000"/>
            <a:ext cx="5573824" cy="3058988"/>
          </a:xfrm>
          <a:prstGeom prst="rect">
            <a:avLst/>
          </a:prstGeom>
        </p:spPr>
      </p:pic>
    </p:spTree>
    <p:extLst>
      <p:ext uri="{BB962C8B-B14F-4D97-AF65-F5344CB8AC3E}">
        <p14:creationId xmlns:p14="http://schemas.microsoft.com/office/powerpoint/2010/main" val="2271296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8E9DBEC-9CA5-42B3-8BAE-0F0A6836792E}"/>
              </a:ext>
            </a:extLst>
          </p:cNvPr>
          <p:cNvPicPr>
            <a:picLocks noChangeAspect="1"/>
          </p:cNvPicPr>
          <p:nvPr/>
        </p:nvPicPr>
        <p:blipFill rotWithShape="1">
          <a:blip r:embed="rId2"/>
          <a:srcRect t="7863" b="10769"/>
          <a:stretch/>
        </p:blipFill>
        <p:spPr>
          <a:xfrm>
            <a:off x="0" y="0"/>
            <a:ext cx="12191999" cy="6858000"/>
          </a:xfrm>
          <a:prstGeom prst="rect">
            <a:avLst/>
          </a:prstGeom>
        </p:spPr>
      </p:pic>
    </p:spTree>
    <p:extLst>
      <p:ext uri="{BB962C8B-B14F-4D97-AF65-F5344CB8AC3E}">
        <p14:creationId xmlns:p14="http://schemas.microsoft.com/office/powerpoint/2010/main" val="1021582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9248DF-D24E-4138-92E7-B6C7D1DF93E2}"/>
              </a:ext>
            </a:extLst>
          </p:cNvPr>
          <p:cNvSpPr>
            <a:spLocks noGrp="1"/>
          </p:cNvSpPr>
          <p:nvPr>
            <p:ph type="title"/>
          </p:nvPr>
        </p:nvSpPr>
        <p:spPr>
          <a:xfrm>
            <a:off x="838200" y="-237552"/>
            <a:ext cx="10515600" cy="1325563"/>
          </a:xfrm>
        </p:spPr>
        <p:txBody>
          <a:bodyPr/>
          <a:lstStyle/>
          <a:p>
            <a:pPr algn="ctr"/>
            <a:r>
              <a:rPr lang="en-US" u="sng" dirty="0">
                <a:solidFill>
                  <a:srgbClr val="003300"/>
                </a:solidFill>
                <a:latin typeface="Algerian" panose="04020705040A02060702" pitchFamily="82" charset="0"/>
              </a:rPr>
              <a:t>What is Samhain “celebrating”?</a:t>
            </a:r>
          </a:p>
        </p:txBody>
      </p:sp>
      <p:sp>
        <p:nvSpPr>
          <p:cNvPr id="4" name="Rectangle 3">
            <a:extLst>
              <a:ext uri="{FF2B5EF4-FFF2-40B4-BE49-F238E27FC236}">
                <a16:creationId xmlns="" xmlns:a16="http://schemas.microsoft.com/office/drawing/2014/main" id="{CB6A1E39-C3D0-49F6-B8F3-FB91F18E2FA8}"/>
              </a:ext>
            </a:extLst>
          </p:cNvPr>
          <p:cNvSpPr/>
          <p:nvPr/>
        </p:nvSpPr>
        <p:spPr>
          <a:xfrm>
            <a:off x="346364" y="1311902"/>
            <a:ext cx="6096000" cy="4893647"/>
          </a:xfrm>
          <a:prstGeom prst="rect">
            <a:avLst/>
          </a:prstGeom>
        </p:spPr>
        <p:txBody>
          <a:bodyPr>
            <a:spAutoFit/>
          </a:bodyPr>
          <a:lstStyle/>
          <a:p>
            <a:r>
              <a:rPr lang="en-US" sz="2400" b="1" dirty="0"/>
              <a:t>“Samhain represented the death of the summer sun god, </a:t>
            </a:r>
            <a:r>
              <a:rPr lang="en-US" sz="2400" b="1" u="sng" dirty="0"/>
              <a:t>Lugh</a:t>
            </a:r>
            <a:r>
              <a:rPr lang="en-US" sz="2400" b="1" dirty="0"/>
              <a:t>. </a:t>
            </a:r>
            <a:r>
              <a:rPr lang="en-US" sz="2400" dirty="0"/>
              <a:t>This festival celebrates Nature's cycle of death and renewal, a time when the Celts acknowledged the beginning and ending of all things in life and nature. Samhain marked the end of harvest and the beginning of the New Celtic Year. The first month of the Celtic year was </a:t>
            </a:r>
            <a:r>
              <a:rPr lang="en-US" sz="2400" dirty="0" err="1"/>
              <a:t>Samonios</a:t>
            </a:r>
            <a:r>
              <a:rPr lang="en-US" sz="2400" dirty="0"/>
              <a:t>. . . </a:t>
            </a:r>
            <a:r>
              <a:rPr lang="en-US" sz="2400" b="1" dirty="0"/>
              <a:t>Samhain heralds the beginning of Winter when the world starts to darken and the days are getting shorter</a:t>
            </a:r>
            <a:r>
              <a:rPr lang="en-US" sz="2400" dirty="0"/>
              <a:t> - the 'dark half' of the year and the demise of the power of the sun”—www.new-age.co.uk/Samhain-festival</a:t>
            </a:r>
          </a:p>
        </p:txBody>
      </p:sp>
      <p:pic>
        <p:nvPicPr>
          <p:cNvPr id="5" name="Picture 4">
            <a:extLst>
              <a:ext uri="{FF2B5EF4-FFF2-40B4-BE49-F238E27FC236}">
                <a16:creationId xmlns="" xmlns:a16="http://schemas.microsoft.com/office/drawing/2014/main" id="{D9FBAEFE-0CE1-4DDC-B490-08A92613E2AE}"/>
              </a:ext>
            </a:extLst>
          </p:cNvPr>
          <p:cNvPicPr>
            <a:picLocks noChangeAspect="1"/>
          </p:cNvPicPr>
          <p:nvPr/>
        </p:nvPicPr>
        <p:blipFill>
          <a:blip r:embed="rId2"/>
          <a:stretch>
            <a:fillRect/>
          </a:stretch>
        </p:blipFill>
        <p:spPr>
          <a:xfrm>
            <a:off x="6963642" y="843660"/>
            <a:ext cx="4092286" cy="5434556"/>
          </a:xfrm>
          <a:prstGeom prst="rect">
            <a:avLst/>
          </a:prstGeom>
        </p:spPr>
      </p:pic>
      <p:sp>
        <p:nvSpPr>
          <p:cNvPr id="6" name="TextBox 5">
            <a:extLst>
              <a:ext uri="{FF2B5EF4-FFF2-40B4-BE49-F238E27FC236}">
                <a16:creationId xmlns="" xmlns:a16="http://schemas.microsoft.com/office/drawing/2014/main" id="{CD5C6771-3EAA-4824-B23B-CE7BCBB44DA3}"/>
              </a:ext>
            </a:extLst>
          </p:cNvPr>
          <p:cNvSpPr txBox="1"/>
          <p:nvPr/>
        </p:nvSpPr>
        <p:spPr>
          <a:xfrm>
            <a:off x="6671830" y="6278216"/>
            <a:ext cx="4675909" cy="523220"/>
          </a:xfrm>
          <a:prstGeom prst="rect">
            <a:avLst/>
          </a:prstGeom>
          <a:noFill/>
        </p:spPr>
        <p:txBody>
          <a:bodyPr wrap="square" rtlCol="0">
            <a:spAutoFit/>
          </a:bodyPr>
          <a:lstStyle/>
          <a:p>
            <a:pPr algn="ctr"/>
            <a:r>
              <a:rPr lang="en-US" sz="2800" b="1" dirty="0"/>
              <a:t>Lugh—god of light</a:t>
            </a:r>
          </a:p>
        </p:txBody>
      </p:sp>
    </p:spTree>
    <p:extLst>
      <p:ext uri="{BB962C8B-B14F-4D97-AF65-F5344CB8AC3E}">
        <p14:creationId xmlns:p14="http://schemas.microsoft.com/office/powerpoint/2010/main" val="868386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5553FE-22B5-4F72-80E0-7D94D2F78AB9}"/>
              </a:ext>
            </a:extLst>
          </p:cNvPr>
          <p:cNvSpPr>
            <a:spLocks noGrp="1"/>
          </p:cNvSpPr>
          <p:nvPr>
            <p:ph type="title"/>
          </p:nvPr>
        </p:nvSpPr>
        <p:spPr>
          <a:xfrm>
            <a:off x="838200" y="-258329"/>
            <a:ext cx="10515600" cy="1325563"/>
          </a:xfrm>
        </p:spPr>
        <p:txBody>
          <a:bodyPr/>
          <a:lstStyle/>
          <a:p>
            <a:pPr algn="ctr"/>
            <a:r>
              <a:rPr lang="en-US" b="1" dirty="0">
                <a:solidFill>
                  <a:srgbClr val="C00000"/>
                </a:solidFill>
                <a:latin typeface="Curlz MT" panose="04040404050702020202" pitchFamily="82" charset="0"/>
              </a:rPr>
              <a:t>How was it celebrated/What are the rites?</a:t>
            </a:r>
          </a:p>
        </p:txBody>
      </p:sp>
      <p:sp>
        <p:nvSpPr>
          <p:cNvPr id="3" name="TextBox 2">
            <a:extLst>
              <a:ext uri="{FF2B5EF4-FFF2-40B4-BE49-F238E27FC236}">
                <a16:creationId xmlns="" xmlns:a16="http://schemas.microsoft.com/office/drawing/2014/main" id="{A8F121B3-4B93-40D0-8FD7-D07C02B98ACD}"/>
              </a:ext>
            </a:extLst>
          </p:cNvPr>
          <p:cNvSpPr txBox="1"/>
          <p:nvPr/>
        </p:nvSpPr>
        <p:spPr>
          <a:xfrm>
            <a:off x="6096000" y="982176"/>
            <a:ext cx="5902036" cy="4893647"/>
          </a:xfrm>
          <a:prstGeom prst="rect">
            <a:avLst/>
          </a:prstGeom>
          <a:noFill/>
        </p:spPr>
        <p:txBody>
          <a:bodyPr wrap="square" rtlCol="0">
            <a:spAutoFit/>
          </a:bodyPr>
          <a:lstStyle/>
          <a:p>
            <a:r>
              <a:rPr lang="en-US" sz="2400" dirty="0"/>
              <a:t>“</a:t>
            </a:r>
            <a:r>
              <a:rPr lang="en-US" sz="2400" b="1" dirty="0"/>
              <a:t>Samhain was also a festival of the dead</a:t>
            </a:r>
            <a:r>
              <a:rPr lang="en-US" sz="2400" dirty="0"/>
              <a:t>; </a:t>
            </a:r>
            <a:r>
              <a:rPr lang="en-US" sz="2400" b="1" dirty="0"/>
              <a:t>their ghosts </a:t>
            </a:r>
            <a:r>
              <a:rPr lang="en-US" sz="2400" b="1" u="sng" dirty="0"/>
              <a:t>were fed</a:t>
            </a:r>
            <a:r>
              <a:rPr lang="en-US" sz="2400" b="1" dirty="0"/>
              <a:t> at this time</a:t>
            </a:r>
            <a:r>
              <a:rPr lang="en-US" sz="2400" dirty="0"/>
              <a:t>. As winter came on the powers of growth were suffering eclipse, and </a:t>
            </a:r>
            <a:r>
              <a:rPr lang="en-US" sz="2400" b="1" dirty="0"/>
              <a:t>men sought by magical means to aid them</a:t>
            </a:r>
            <a:r>
              <a:rPr lang="en-US" sz="2400" dirty="0"/>
              <a:t>. This they did by means of a bonfire. . . </a:t>
            </a:r>
            <a:r>
              <a:rPr lang="en-US" sz="2400" b="1" dirty="0"/>
              <a:t>people jumped through the fire</a:t>
            </a:r>
            <a:r>
              <a:rPr lang="en-US" sz="2400" dirty="0"/>
              <a:t>. There was a sacrifice at Samhain and </a:t>
            </a:r>
            <a:r>
              <a:rPr lang="en-US" sz="2400" b="1" u="sng" dirty="0"/>
              <a:t>there is some reason to believe that in early times it was a human sacrifice</a:t>
            </a:r>
            <a:r>
              <a:rPr lang="en-US" sz="2400" dirty="0"/>
              <a:t>. Caesar bears witness that in his time human sacrifices were offered by Druids to avert sickness and to secure victory in battle”—Barton, The Religions of the World, p. 297</a:t>
            </a:r>
          </a:p>
        </p:txBody>
      </p:sp>
      <p:pic>
        <p:nvPicPr>
          <p:cNvPr id="4" name="Picture 3">
            <a:extLst>
              <a:ext uri="{FF2B5EF4-FFF2-40B4-BE49-F238E27FC236}">
                <a16:creationId xmlns="" xmlns:a16="http://schemas.microsoft.com/office/drawing/2014/main" id="{00DA53BE-AF95-4373-970D-3C1FC37A7B95}"/>
              </a:ext>
            </a:extLst>
          </p:cNvPr>
          <p:cNvPicPr>
            <a:picLocks noChangeAspect="1"/>
          </p:cNvPicPr>
          <p:nvPr/>
        </p:nvPicPr>
        <p:blipFill>
          <a:blip r:embed="rId2"/>
          <a:stretch>
            <a:fillRect/>
          </a:stretch>
        </p:blipFill>
        <p:spPr>
          <a:xfrm>
            <a:off x="193964" y="1150360"/>
            <a:ext cx="5800725" cy="4572000"/>
          </a:xfrm>
          <a:prstGeom prst="rect">
            <a:avLst/>
          </a:prstGeom>
        </p:spPr>
      </p:pic>
    </p:spTree>
    <p:extLst>
      <p:ext uri="{BB962C8B-B14F-4D97-AF65-F5344CB8AC3E}">
        <p14:creationId xmlns:p14="http://schemas.microsoft.com/office/powerpoint/2010/main" val="157854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4BEFEE8-63E3-45FF-B6F8-94A8673D719A}"/>
              </a:ext>
            </a:extLst>
          </p:cNvPr>
          <p:cNvSpPr/>
          <p:nvPr/>
        </p:nvSpPr>
        <p:spPr>
          <a:xfrm>
            <a:off x="0" y="413957"/>
            <a:ext cx="6096000" cy="5632311"/>
          </a:xfrm>
          <a:prstGeom prst="rect">
            <a:avLst/>
          </a:prstGeom>
        </p:spPr>
        <p:txBody>
          <a:bodyPr>
            <a:spAutoFit/>
          </a:bodyPr>
          <a:lstStyle/>
          <a:p>
            <a:r>
              <a:rPr lang="en-US" sz="2400" dirty="0"/>
              <a:t>“</a:t>
            </a:r>
            <a:r>
              <a:rPr lang="en-US" sz="2400" b="1" dirty="0"/>
              <a:t>In order to protect themselves from any roaming evil spirits the Celts would appease them by offering them treats</a:t>
            </a:r>
            <a:r>
              <a:rPr lang="en-US" sz="2400" dirty="0"/>
              <a:t>. The custom of wearing costumes on Halloween is thought to derive from the </a:t>
            </a:r>
            <a:r>
              <a:rPr lang="en-US" sz="2400" b="1" dirty="0"/>
              <a:t>Celts disguising themselves at Samhain, so the spirits would think that they belonged to their own company</a:t>
            </a:r>
            <a:r>
              <a:rPr lang="en-US" sz="2400" dirty="0"/>
              <a:t>. They </a:t>
            </a:r>
            <a:r>
              <a:rPr lang="en-US" sz="2400" b="1" u="sng" dirty="0"/>
              <a:t>could then communicate with the spirit world, known as '</a:t>
            </a:r>
            <a:r>
              <a:rPr lang="en-US" sz="2400" b="1" u="sng" dirty="0" err="1"/>
              <a:t>souling</a:t>
            </a:r>
            <a:r>
              <a:rPr lang="en-US" sz="2400" b="1" u="sng" dirty="0"/>
              <a:t>’</a:t>
            </a:r>
            <a:r>
              <a:rPr lang="en-US" sz="2400" dirty="0"/>
              <a:t>. . . Samhain was a time for </a:t>
            </a:r>
            <a:r>
              <a:rPr lang="en-US" sz="2400" b="1" u="sng" dirty="0"/>
              <a:t>divination and magic</a:t>
            </a:r>
            <a:r>
              <a:rPr lang="en-US" sz="2400" dirty="0"/>
              <a:t>, the Druids would foretell the future on this powerful night . . . Ducking or </a:t>
            </a:r>
            <a:r>
              <a:rPr lang="en-US" sz="2400" b="1" dirty="0"/>
              <a:t>bobbing for apples was a marriage divination</a:t>
            </a:r>
            <a:r>
              <a:rPr lang="en-US" sz="2400" dirty="0"/>
              <a:t>. The first person to bite an apple would be the first to marry in the coming year.”—www.new-age.co.uk/Samhain-festival.htm</a:t>
            </a:r>
          </a:p>
        </p:txBody>
      </p:sp>
      <p:pic>
        <p:nvPicPr>
          <p:cNvPr id="4" name="Picture 3">
            <a:extLst>
              <a:ext uri="{FF2B5EF4-FFF2-40B4-BE49-F238E27FC236}">
                <a16:creationId xmlns="" xmlns:a16="http://schemas.microsoft.com/office/drawing/2014/main" id="{10BDB893-7640-431F-A984-CBBD4DC532FA}"/>
              </a:ext>
            </a:extLst>
          </p:cNvPr>
          <p:cNvPicPr>
            <a:picLocks noChangeAspect="1"/>
          </p:cNvPicPr>
          <p:nvPr/>
        </p:nvPicPr>
        <p:blipFill>
          <a:blip r:embed="rId2"/>
          <a:stretch>
            <a:fillRect/>
          </a:stretch>
        </p:blipFill>
        <p:spPr>
          <a:xfrm>
            <a:off x="6421582" y="83127"/>
            <a:ext cx="5770418" cy="3816891"/>
          </a:xfrm>
          <a:prstGeom prst="rect">
            <a:avLst/>
          </a:prstGeom>
        </p:spPr>
      </p:pic>
      <p:pic>
        <p:nvPicPr>
          <p:cNvPr id="5" name="Picture 4">
            <a:extLst>
              <a:ext uri="{FF2B5EF4-FFF2-40B4-BE49-F238E27FC236}">
                <a16:creationId xmlns="" xmlns:a16="http://schemas.microsoft.com/office/drawing/2014/main" id="{A1FDD9B9-11E8-49EF-9170-31D7D5A31E4F}"/>
              </a:ext>
            </a:extLst>
          </p:cNvPr>
          <p:cNvPicPr>
            <a:picLocks noChangeAspect="1"/>
          </p:cNvPicPr>
          <p:nvPr/>
        </p:nvPicPr>
        <p:blipFill>
          <a:blip r:embed="rId3"/>
          <a:stretch>
            <a:fillRect/>
          </a:stretch>
        </p:blipFill>
        <p:spPr>
          <a:xfrm>
            <a:off x="6421582" y="3839628"/>
            <a:ext cx="5770418" cy="3018372"/>
          </a:xfrm>
          <a:prstGeom prst="rect">
            <a:avLst/>
          </a:prstGeom>
        </p:spPr>
      </p:pic>
    </p:spTree>
    <p:extLst>
      <p:ext uri="{BB962C8B-B14F-4D97-AF65-F5344CB8AC3E}">
        <p14:creationId xmlns:p14="http://schemas.microsoft.com/office/powerpoint/2010/main" val="1600213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911</Words>
  <Application>Microsoft Office PowerPoint</Application>
  <PresentationFormat>Custom</PresentationFormat>
  <Paragraphs>28</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What is Hallow about Halloween?</vt:lpstr>
      <vt:lpstr>A Few Bible Principles Before We Begin…</vt:lpstr>
      <vt:lpstr>What Does Hallow-Een Mean???</vt:lpstr>
      <vt:lpstr>Roots in Druid Religion…</vt:lpstr>
      <vt:lpstr>What is the Spirit of Inspiration?</vt:lpstr>
      <vt:lpstr>PowerPoint Presentation</vt:lpstr>
      <vt:lpstr>What is Samhain “celebrating”?</vt:lpstr>
      <vt:lpstr>How was it celebrated/What are the rites?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Hallow about Halloween?</dc:title>
  <dc:creator>Kody</dc:creator>
  <cp:lastModifiedBy>Staff</cp:lastModifiedBy>
  <cp:revision>36</cp:revision>
  <dcterms:created xsi:type="dcterms:W3CDTF">2018-10-26T18:22:31Z</dcterms:created>
  <dcterms:modified xsi:type="dcterms:W3CDTF">2019-10-13T01:22:57Z</dcterms:modified>
</cp:coreProperties>
</file>