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7" r:id="rId5"/>
    <p:sldId id="259" r:id="rId6"/>
    <p:sldId id="261" r:id="rId7"/>
    <p:sldId id="262" r:id="rId8"/>
    <p:sldId id="264" r:id="rId9"/>
    <p:sldId id="265" r:id="rId10"/>
    <p:sldId id="266" r:id="rId11"/>
    <p:sldId id="267" r:id="rId12"/>
    <p:sldId id="268" r:id="rId13"/>
    <p:sldId id="270" r:id="rId14"/>
    <p:sldId id="269" r:id="rId15"/>
    <p:sldId id="271"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A6E7F-8DDA-4920-BCEF-4FF91EC0F78C}"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A6E7F-8DDA-4920-BCEF-4FF91EC0F78C}"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A6E7F-8DDA-4920-BCEF-4FF91EC0F78C}"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A6E7F-8DDA-4920-BCEF-4FF91EC0F78C}"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A6E7F-8DDA-4920-BCEF-4FF91EC0F78C}"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A6E7F-8DDA-4920-BCEF-4FF91EC0F78C}"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A6E7F-8DDA-4920-BCEF-4FF91EC0F78C}" type="datetimeFigureOut">
              <a:rPr lang="en-US" smtClean="0"/>
              <a:pPr/>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A6E7F-8DDA-4920-BCEF-4FF91EC0F78C}" type="datetimeFigureOut">
              <a:rPr lang="en-US" smtClean="0"/>
              <a:pPr/>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A6E7F-8DDA-4920-BCEF-4FF91EC0F78C}" type="datetimeFigureOut">
              <a:rPr lang="en-US" smtClean="0"/>
              <a:pPr/>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A6E7F-8DDA-4920-BCEF-4FF91EC0F78C}"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A6E7F-8DDA-4920-BCEF-4FF91EC0F78C}"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DF9B7-FAE9-4E91-B69F-035D400A7D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A6E7F-8DDA-4920-BCEF-4FF91EC0F78C}" type="datetimeFigureOut">
              <a:rPr lang="en-US" smtClean="0"/>
              <a:pPr/>
              <a:t>5/20/2016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DF9B7-FAE9-4E91-B69F-035D400A7D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14599"/>
          </a:xfrm>
        </p:spPr>
        <p:txBody>
          <a:bodyPr>
            <a:noAutofit/>
          </a:bodyPr>
          <a:lstStyle/>
          <a:p>
            <a:r>
              <a:rPr lang="en-US" sz="4800" u="sng" dirty="0" smtClean="0">
                <a:solidFill>
                  <a:srgbClr val="000099"/>
                </a:solidFill>
                <a:latin typeface="Arial Black" pitchFamily="34" charset="0"/>
              </a:rPr>
              <a:t>Daniel 11:40-45;The King of the North, and the Glorious Land</a:t>
            </a:r>
            <a:endParaRPr lang="en-US" sz="4800" u="sng" dirty="0">
              <a:solidFill>
                <a:srgbClr val="000099"/>
              </a:solidFill>
              <a:latin typeface="Arial Black" pitchFamily="34" charset="0"/>
            </a:endParaRPr>
          </a:p>
        </p:txBody>
      </p:sp>
      <p:sp>
        <p:nvSpPr>
          <p:cNvPr id="3" name="Subtitle 2"/>
          <p:cNvSpPr>
            <a:spLocks noGrp="1"/>
          </p:cNvSpPr>
          <p:nvPr>
            <p:ph type="subTitle" idx="1"/>
          </p:nvPr>
        </p:nvSpPr>
        <p:spPr/>
        <p:txBody>
          <a:bodyPr>
            <a:normAutofit/>
          </a:bodyPr>
          <a:lstStyle/>
          <a:p>
            <a:r>
              <a:rPr lang="en-US" sz="4400" u="sng" dirty="0" smtClean="0">
                <a:solidFill>
                  <a:srgbClr val="C00000"/>
                </a:solidFill>
                <a:latin typeface="Arial Black" pitchFamily="34" charset="0"/>
              </a:rPr>
              <a:t>The Time of the End</a:t>
            </a:r>
            <a:endParaRPr lang="en-US" sz="4400" u="sng" dirty="0">
              <a:solidFill>
                <a:srgbClr val="C00000"/>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Spiritual Egypt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solidFill>
                  <a:srgbClr val="0070C0"/>
                </a:solidFill>
                <a:latin typeface="Aharoni" pitchFamily="2" charset="-79"/>
                <a:cs typeface="Aharoni" pitchFamily="2" charset="-79"/>
              </a:rPr>
              <a:t>"The great city" in whose streets the witnesses are slain, and where their dead bodies lie, is "spiritually" Egypt. Of all nations presented in Bible history, Egypt most boldly denied the existence of the living God and resisted His commands. No monarch ever ventured upon more open and highhanded rebellion against the authority of Heaven than did the king of Egypt. When the message was brought him by Moses, in the name of the Lord, Pharaoh proudly answered: "Who is Jehovah, that I should hearken unto His voice to let Israel go? I know not Jehovah, and moreover I will not let Israel go." Exodus 5:2, A.R.V. This is atheism, and the nation represented by Egypt would give voice to a similar denial of the claims of the living God and would manifest a like spirit of unbelief and defiance.” GC, pg. 268 Spiritual Egypt at the end is atheistic  Communism.</a:t>
            </a:r>
            <a:endParaRPr lang="en-US" dirty="0">
              <a:solidFill>
                <a:srgbClr val="0070C0"/>
              </a:solidFill>
              <a:latin typeface="Aharoni" pitchFamily="2" charset="-79"/>
              <a:cs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70C0"/>
                </a:solidFill>
                <a:latin typeface="Algerian" pitchFamily="82" charset="0"/>
              </a:rPr>
              <a:t>Godless religion vs. Godless government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sz="3600" dirty="0" smtClean="0"/>
              <a:t>“And at the time of the end shall the king of the south push at him: and the king of the north shall come against him like a whirlwind, with chariots, and with horsemen, and with many ships; and he shall enter into the countries, and shall overflow and pass over.” Daniel 11: 40  This passage predicts the clash between the papacy and atheistic Communism.  We saw this……………………………</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normAutofit fontScale="90000"/>
          </a:bodyPr>
          <a:lstStyle/>
          <a:p>
            <a:r>
              <a:rPr lang="en-US" u="sng" dirty="0" smtClean="0">
                <a:solidFill>
                  <a:srgbClr val="000099"/>
                </a:solidFill>
                <a:latin typeface="Algerian" pitchFamily="82" charset="0"/>
              </a:rPr>
              <a:t>John Paul II and Reagan-1989</a:t>
            </a:r>
            <a:endParaRPr lang="en-US" u="sng" dirty="0">
              <a:solidFill>
                <a:srgbClr val="000099"/>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Autofit/>
          </a:bodyPr>
          <a:lstStyle/>
          <a:p>
            <a:r>
              <a:rPr lang="en-US" sz="1800" dirty="0" smtClean="0"/>
              <a:t>It began on June 7, 1982.  Writing in "The Holy Alliance, Ronald Reagan and John Paul II," one of the Pope's biographers, Carl Bernstein, described what happened: "Reagan and the Pope agreed to undertake a clandestine campaign to hasten the dissolution of the communist empire … Richard Allen, Reagan's first National Security advisor [was quoted as declaring] ‘This was one of the great secret alliances of all time.' " </a:t>
            </a:r>
          </a:p>
          <a:p>
            <a:r>
              <a:rPr lang="en-US" sz="1800" dirty="0" smtClean="0"/>
              <a:t>Judge William P. Clark, Reagan's national security adviser, said that the alliance between the two men emanated from a shared common view on the nature of the Evil Empire. </a:t>
            </a:r>
          </a:p>
          <a:p>
            <a:r>
              <a:rPr lang="en-US" sz="1800" dirty="0" smtClean="0"/>
              <a:t>"The pope and the president shared the view that each had been given a spiritual mission – a special role in the divine plan of life," Clark told </a:t>
            </a:r>
            <a:r>
              <a:rPr lang="en-US" sz="1800" dirty="0" err="1" smtClean="0"/>
              <a:t>NewsMax</a:t>
            </a:r>
            <a:r>
              <a:rPr lang="en-US" sz="1800" dirty="0" smtClean="0"/>
              <a:t>. "The two men shared the belief that atheistic Communism lived a lie that, when fully understood, must ultimately fail." </a:t>
            </a:r>
          </a:p>
          <a:p>
            <a:endParaRPr lang="en-US" sz="16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52400" y="1295400"/>
            <a:ext cx="4267199" cy="5334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000099"/>
                </a:solidFill>
                <a:latin typeface="Algerian" pitchFamily="82" charset="0"/>
              </a:rPr>
              <a:t>What Would be assaulted Next?</a:t>
            </a:r>
            <a:endParaRPr lang="en-US" u="sng" dirty="0">
              <a:solidFill>
                <a:srgbClr val="000099"/>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a:t>
            </a:r>
            <a:r>
              <a:rPr lang="en-US" u="sng" dirty="0" smtClean="0">
                <a:solidFill>
                  <a:srgbClr val="FF0000"/>
                </a:solidFill>
              </a:rPr>
              <a:t>He shall enter also into the glorious land, </a:t>
            </a:r>
            <a:r>
              <a:rPr lang="en-US" dirty="0" smtClean="0"/>
              <a:t>and many countries shall be overthrown: but these shall escape out of his hand, even Edom, and Moab, and the chief of the children of Ammon.”  Daniel 11:40  The king of the north would attack the glorious land.  The glorious land in history was, of course, the land of Israel.  What made Israel glorious was the presence of God in their midst.  What is the glorious land at the time of the end?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B0F0"/>
                </a:solidFill>
                <a:latin typeface="Algerian" pitchFamily="82" charset="0"/>
                <a:cs typeface="Aharoni" pitchFamily="2" charset="-79"/>
              </a:rPr>
              <a:t>Three Views</a:t>
            </a:r>
            <a:endParaRPr lang="en-US" u="sng" dirty="0">
              <a:solidFill>
                <a:srgbClr val="00B0F0"/>
              </a:solidFill>
              <a:latin typeface="Algerian" pitchFamily="82" charset="0"/>
              <a:cs typeface="Aharoni" pitchFamily="2" charset="-79"/>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solidFill>
                  <a:srgbClr val="FF0000"/>
                </a:solidFill>
              </a:rPr>
              <a:t>1.  The first view says that the glorious land is still Israel today.  However, the prophecy of Daniel 9:24,25 pinpointed a period of probationary time that was specifically allotted to the Jewish nation.  If the Jews failed to get right with God, then they would cease to be His people.  Probation closed on the nation of Israel in 34AD.  Literal Israel ceased to be the glorious land in 34AD.</a:t>
            </a:r>
            <a:endParaRPr lang="en-US" sz="40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At the Stoning of Stephen</a:t>
            </a:r>
            <a:endParaRPr lang="en-US" u="sng" dirty="0">
              <a:solidFill>
                <a:srgbClr val="C0000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B050"/>
                </a:solidFill>
              </a:rPr>
              <a:t>View Number 2</a:t>
            </a:r>
            <a:endParaRPr lang="en-US" u="sng" dirty="0">
              <a:solidFill>
                <a:srgbClr val="00B05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This second view declares that the United States is the glorious land at the time of the end.  Note several points here:</a:t>
            </a:r>
          </a:p>
          <a:p>
            <a:r>
              <a:rPr lang="en-US" dirty="0" smtClean="0"/>
              <a:t>1.  Israel ceased to be the glorious land in 34AD.</a:t>
            </a:r>
          </a:p>
          <a:p>
            <a:r>
              <a:rPr lang="en-US" dirty="0" smtClean="0"/>
              <a:t>2.  God has always had a glorious land on earth.</a:t>
            </a:r>
          </a:p>
          <a:p>
            <a:r>
              <a:rPr lang="en-US" dirty="0" smtClean="0"/>
              <a:t>3.  America rose up sometime around 1776 when she declared her independence from England.</a:t>
            </a:r>
          </a:p>
          <a:p>
            <a:r>
              <a:rPr lang="en-US" dirty="0" smtClean="0"/>
              <a:t>4.  What was the glorious land between 34 AD and 1776?</a:t>
            </a:r>
          </a:p>
          <a:p>
            <a:r>
              <a:rPr lang="en-US" dirty="0" smtClean="0"/>
              <a:t>America cannot be the glorious land!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B050"/>
                </a:solidFill>
                <a:latin typeface="Aharoni" pitchFamily="2" charset="-79"/>
                <a:cs typeface="Aharoni" pitchFamily="2" charset="-79"/>
              </a:rPr>
              <a:t>View number 2 concluded</a:t>
            </a:r>
            <a:endParaRPr lang="en-US" u="sng" dirty="0">
              <a:solidFill>
                <a:srgbClr val="00B050"/>
              </a:solidFill>
              <a:latin typeface="Aharoni" pitchFamily="2" charset="-79"/>
              <a:cs typeface="Aharoni" pitchFamily="2" charset="-79"/>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Due to the broad gap of centuries between 34 AD and 1776, America could not be the glorious land.  Since 34 AD, where did God manifest His presence in the earth?  As one studies the book of Acts, it becomes very obvious that since 34 AD, God has manifest His presence in His church.  In the context of Daniel 11:40-45, and the time of the end, it becomes very clear that the king of the north, the papacy, attacks God’s last day church and this is the glorious land!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View number 3</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solidFill>
                  <a:srgbClr val="0070C0"/>
                </a:solidFill>
                <a:latin typeface="Berlin Sans FB Demi" pitchFamily="34" charset="0"/>
              </a:rPr>
              <a:t>The papacy seeks to infiltrate and takeover God’s final church on earth.  This would be the church that was raised up to finish the Reformation.  This church would be given added light from heaven that would restore all the great truths of the Bible that the papacy had sought to destroy through the Dark Ages.  Much was restored at the time of the Reformation, but not all. In attacking God’s last church, relentless effort would be made to change what God’s people believed!  Those special truths would come under assault.</a:t>
            </a:r>
            <a:endParaRPr lang="en-US" dirty="0">
              <a:solidFill>
                <a:srgbClr val="0070C0"/>
              </a:solidFill>
              <a:latin typeface="Berlin Sans FB Dem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70C0"/>
                </a:solidFill>
                <a:latin typeface="Algerian" pitchFamily="82" charset="0"/>
              </a:rPr>
              <a:t>Relentless Assault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solidFill>
                  <a:srgbClr val="00B050"/>
                </a:solidFill>
              </a:rPr>
              <a:t>What beliefs would face the brunt of papal/Jesuit fury?</a:t>
            </a:r>
          </a:p>
          <a:p>
            <a:r>
              <a:rPr lang="en-US" dirty="0" smtClean="0">
                <a:solidFill>
                  <a:srgbClr val="FF0000"/>
                </a:solidFill>
              </a:rPr>
              <a:t>1.  The truth of the sanctuary and the investigative judgment.</a:t>
            </a:r>
          </a:p>
          <a:p>
            <a:r>
              <a:rPr lang="en-US" dirty="0" smtClean="0">
                <a:solidFill>
                  <a:srgbClr val="0070C0"/>
                </a:solidFill>
              </a:rPr>
              <a:t>2.  The truth of the binding claims of the law of God and especially the seventh day Sabbath.</a:t>
            </a:r>
          </a:p>
          <a:p>
            <a:r>
              <a:rPr lang="en-US" dirty="0" smtClean="0">
                <a:solidFill>
                  <a:srgbClr val="002060"/>
                </a:solidFill>
              </a:rPr>
              <a:t>3.  The truth of the latter day gift of prophecy in the writings of Ellen White.</a:t>
            </a:r>
          </a:p>
          <a:p>
            <a:r>
              <a:rPr lang="en-US" dirty="0" smtClean="0">
                <a:solidFill>
                  <a:srgbClr val="7030A0"/>
                </a:solidFill>
              </a:rPr>
              <a:t>4.  The truth that the papacy is still the antichrist power of Scripture.</a:t>
            </a:r>
            <a:endParaRPr lang="en-US"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sz="5400" u="sng" dirty="0" smtClean="0">
                <a:solidFill>
                  <a:srgbClr val="FF0000"/>
                </a:solidFill>
                <a:latin typeface="Algerian" pitchFamily="82" charset="0"/>
              </a:rPr>
              <a:t>Daniel 11:40-45</a:t>
            </a:r>
            <a:endParaRPr lang="en-US" sz="5400"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t>
            </a:r>
            <a:r>
              <a:rPr lang="en-US" u="sng" dirty="0" smtClean="0">
                <a:solidFill>
                  <a:srgbClr val="002060"/>
                </a:solidFill>
                <a:latin typeface="Algerian" pitchFamily="82" charset="0"/>
              </a:rPr>
              <a:t>And at the time of the end </a:t>
            </a:r>
            <a:r>
              <a:rPr lang="en-US" dirty="0" smtClean="0"/>
              <a:t>shall the king of the south push at him: and the king of the north shall come against him like a whirlwind, with chariots, and with horsemen, and with many ships; and he shall enter into the countries, and shall overflow and pass over. He shall enter also into the glorious land, and many countries shall be overthrown: but these shall escape out of his hand, even Edom, and Moab, and the chief of the children of Ammon.  He shall stretch forth his hand also upon the countries: and the land of Egypt shall not escape. But he shall have power over the treasures of gold and of silver, and over all the precious things of Egypt: and the Libyans and the Ethiopians shall be at his steps. But tidings out of the east and out of the north shall trouble him: therefore he shall go forth with great fury to destroy, and utterly to make away many. And he shall plant the tabernacles of his palace between the seas in the glorious holy mountain; yet he shall come to his end, and none shall help him.”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FF0000"/>
                </a:solidFill>
                <a:latin typeface="Algerian" pitchFamily="82" charset="0"/>
              </a:rPr>
              <a:t>We Have Seen it!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324600"/>
          </a:xfrm>
        </p:spPr>
        <p:txBody>
          <a:bodyPr>
            <a:normAutofit/>
          </a:bodyPr>
          <a:lstStyle/>
          <a:p>
            <a:r>
              <a:rPr lang="en-US" dirty="0" smtClean="0">
                <a:solidFill>
                  <a:srgbClr val="00B0F0"/>
                </a:solidFill>
                <a:latin typeface="Aharoni" pitchFamily="2" charset="-79"/>
                <a:cs typeface="Aharoni" pitchFamily="2" charset="-79"/>
              </a:rPr>
              <a:t>1. The Evangelical Conferences of the 1950’s.</a:t>
            </a:r>
          </a:p>
          <a:p>
            <a:r>
              <a:rPr lang="en-US" dirty="0" smtClean="0">
                <a:solidFill>
                  <a:srgbClr val="00B0F0"/>
                </a:solidFill>
                <a:latin typeface="Aharoni" pitchFamily="2" charset="-79"/>
                <a:cs typeface="Aharoni" pitchFamily="2" charset="-79"/>
              </a:rPr>
              <a:t>2.  Leroy Froom and Questions on Doctrine.</a:t>
            </a:r>
          </a:p>
          <a:p>
            <a:r>
              <a:rPr lang="en-US" dirty="0" smtClean="0">
                <a:solidFill>
                  <a:srgbClr val="00B0F0"/>
                </a:solidFill>
                <a:latin typeface="Aharoni" pitchFamily="2" charset="-79"/>
                <a:cs typeface="Aharoni" pitchFamily="2" charset="-79"/>
              </a:rPr>
              <a:t>3.  Desmond Ford attacks the Sanctuary.</a:t>
            </a:r>
          </a:p>
          <a:p>
            <a:r>
              <a:rPr lang="en-US" dirty="0" smtClean="0">
                <a:solidFill>
                  <a:srgbClr val="00B0F0"/>
                </a:solidFill>
                <a:latin typeface="Aharoni" pitchFamily="2" charset="-79"/>
                <a:cs typeface="Aharoni" pitchFamily="2" charset="-79"/>
              </a:rPr>
              <a:t>4.  Walter Rea and his little ‘White Lie’.</a:t>
            </a:r>
          </a:p>
          <a:p>
            <a:pPr>
              <a:buNone/>
            </a:pPr>
            <a:r>
              <a:rPr lang="en-US" dirty="0" smtClean="0">
                <a:solidFill>
                  <a:srgbClr val="00B0F0"/>
                </a:solidFill>
                <a:latin typeface="Aharoni" pitchFamily="2" charset="-79"/>
                <a:cs typeface="Aharoni" pitchFamily="2" charset="-79"/>
              </a:rPr>
              <a:t>    5.  Samuel Bacchiochi and his attacks on prophecy/SOP.</a:t>
            </a:r>
          </a:p>
          <a:p>
            <a:pPr>
              <a:buNone/>
            </a:pPr>
            <a:r>
              <a:rPr lang="en-US" dirty="0" smtClean="0">
                <a:solidFill>
                  <a:srgbClr val="00B0F0"/>
                </a:solidFill>
                <a:latin typeface="Aharoni" pitchFamily="2" charset="-79"/>
                <a:cs typeface="Aharoni" pitchFamily="2" charset="-79"/>
              </a:rPr>
              <a:t>   6.   Neal Wilson’ trash heap declaration under oath. </a:t>
            </a:r>
          </a:p>
          <a:p>
            <a:pPr>
              <a:buNone/>
            </a:pPr>
            <a:r>
              <a:rPr lang="en-US" dirty="0" smtClean="0">
                <a:solidFill>
                  <a:srgbClr val="00B0F0"/>
                </a:solidFill>
                <a:latin typeface="Aharoni" pitchFamily="2" charset="-79"/>
                <a:cs typeface="Aharoni" pitchFamily="2" charset="-79"/>
              </a:rPr>
              <a:t>   7.  The signing of the BEM document in 1982 in Lima, Peru. </a:t>
            </a:r>
          </a:p>
          <a:p>
            <a:pPr>
              <a:buNone/>
            </a:pPr>
            <a:r>
              <a:rPr lang="en-US" dirty="0" smtClean="0">
                <a:solidFill>
                  <a:srgbClr val="00B0F0"/>
                </a:solidFill>
                <a:latin typeface="Aharoni" pitchFamily="2" charset="-79"/>
                <a:cs typeface="Aharoni" pitchFamily="2" charset="-79"/>
              </a:rPr>
              <a:t>   </a:t>
            </a:r>
            <a:r>
              <a:rPr lang="en-US" dirty="0" smtClean="0"/>
              <a:t>These are just a few attacks on the glorious land.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solidFill>
                  <a:srgbClr val="0070C0"/>
                </a:solidFill>
                <a:latin typeface="Algerian" pitchFamily="82" charset="0"/>
              </a:rPr>
              <a:t>A Titanic Struggle</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838200"/>
            <a:ext cx="9296400" cy="6019800"/>
          </a:xfrm>
        </p:spPr>
        <p:txBody>
          <a:bodyPr>
            <a:normAutofit/>
          </a:bodyPr>
          <a:lstStyle/>
          <a:p>
            <a:r>
              <a:rPr lang="en-US" sz="3600" dirty="0" smtClean="0">
                <a:solidFill>
                  <a:srgbClr val="000099"/>
                </a:solidFill>
                <a:latin typeface="Aharoni" pitchFamily="2" charset="-79"/>
                <a:cs typeface="Aharoni" pitchFamily="2" charset="-79"/>
              </a:rPr>
              <a:t>The assault continues today and the struggle will continue as truth marches on to victory.  Apostasy and evil will continue to seek to shred these last day truths.  The final assault will culminate in a direct, final blow at the bastion of glorious truth given to God’s last day people.  We will see this as we analyze Daniel 11:45.</a:t>
            </a:r>
            <a:endParaRPr lang="en-US" sz="3600" dirty="0">
              <a:solidFill>
                <a:srgbClr val="000099"/>
              </a:solidFill>
              <a:latin typeface="Aharoni" pitchFamily="2" charset="-79"/>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7030A0"/>
                </a:solidFill>
                <a:latin typeface="Algerian" pitchFamily="82" charset="0"/>
              </a:rPr>
              <a:t>Daniel 11 links with Revelation 17 and 18</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“He shall stretch forth his hand also upon the countries: and the land of Egypt shall not escape. </a:t>
            </a:r>
            <a:r>
              <a:rPr lang="en-US" u="sng" dirty="0" smtClean="0">
                <a:solidFill>
                  <a:srgbClr val="FF0000"/>
                </a:solidFill>
                <a:latin typeface="Aharoni" pitchFamily="2" charset="-79"/>
                <a:cs typeface="Aharoni" pitchFamily="2" charset="-79"/>
              </a:rPr>
              <a:t>But he shall have power over the treasures of gold and of silver, and over all the precious things of Egypt:</a:t>
            </a:r>
            <a:r>
              <a:rPr lang="en-US" dirty="0" smtClean="0"/>
              <a:t> and the Libyans and the Ethiopians shall be at his steps.” Daniel 11:42,43 </a:t>
            </a:r>
          </a:p>
          <a:p>
            <a:r>
              <a:rPr lang="en-US" dirty="0" smtClean="0"/>
              <a:t>“And the woman was arrayed in purple and scarlet </a:t>
            </a:r>
            <a:r>
              <a:rPr lang="en-US" dirty="0" err="1" smtClean="0"/>
              <a:t>colour</a:t>
            </a:r>
            <a:r>
              <a:rPr lang="en-US" dirty="0" smtClean="0"/>
              <a:t>, and </a:t>
            </a:r>
            <a:r>
              <a:rPr lang="en-US" u="sng" dirty="0" smtClean="0">
                <a:solidFill>
                  <a:srgbClr val="FF0000"/>
                </a:solidFill>
                <a:latin typeface="Aharoni" pitchFamily="2" charset="-79"/>
                <a:cs typeface="Aharoni" pitchFamily="2" charset="-79"/>
              </a:rPr>
              <a:t>decked with gold and precious stones and pearls, having a golden cup in her hand</a:t>
            </a:r>
            <a:r>
              <a:rPr lang="en-US" dirty="0" smtClean="0">
                <a:solidFill>
                  <a:srgbClr val="FF0000"/>
                </a:solidFill>
                <a:latin typeface="Aharoni" pitchFamily="2" charset="-79"/>
                <a:cs typeface="Aharoni" pitchFamily="2" charset="-79"/>
              </a:rPr>
              <a:t> </a:t>
            </a:r>
            <a:r>
              <a:rPr lang="en-US" dirty="0" smtClean="0"/>
              <a:t>full of abominations and filthiness of her fornication:” Revelation 17:4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7030A0"/>
                </a:solidFill>
                <a:latin typeface="Algerian" pitchFamily="82" charset="0"/>
              </a:rPr>
              <a:t>The Opulence of Rome</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solidFill>
                  <a:srgbClr val="C00000"/>
                </a:solidFill>
                <a:latin typeface="Bodoni MT Black" pitchFamily="18" charset="0"/>
              </a:rPr>
              <a:t>“And the merchants of the earth shall weep and mourn over her; for no man buyeth their merchandise any more: The merchandise of gold, and silver, and precious stones, and of pearls, and fine linen, and purple, and silk, and scarlet, and all thyine wood, and all manner vessels of ivory, and all manner vessels of most precious wood, and of brass, and iron, and marble, And cinnamon, and odours, and ointments, and frankincense, and wine, and oil, and fine flour, and wheat, and beasts, and sheep, and horses, and chariots, and slaves, and souls of men. And the fruits that thy soul lusted after are departed from thee, and all things which were dainty and goodly are departed from thee, and thou shalt find them no more at all. The merchants of these things, which were made rich by her, shall stand afar off for the fear of her torment, weeping and wailing,”  Revelation 18:11-15</a:t>
            </a:r>
            <a:endParaRPr lang="en-US" dirty="0">
              <a:solidFill>
                <a:srgbClr val="C00000"/>
              </a:solidFill>
              <a:latin typeface="Bodoni MT Black"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chemeClr val="accent6">
                    <a:lumMod val="75000"/>
                  </a:schemeClr>
                </a:solidFill>
              </a:rPr>
              <a:t>The Vatican Billions</a:t>
            </a:r>
            <a:endParaRPr lang="en-US" u="sng" dirty="0">
              <a:solidFill>
                <a:schemeClr val="accent6">
                  <a:lumMod val="75000"/>
                </a:schemeClr>
              </a:solidFill>
            </a:endParaRPr>
          </a:p>
        </p:txBody>
      </p:sp>
      <p:sp>
        <p:nvSpPr>
          <p:cNvPr id="3" name="Content Placeholder 2"/>
          <p:cNvSpPr>
            <a:spLocks noGrp="1"/>
          </p:cNvSpPr>
          <p:nvPr>
            <p:ph idx="1"/>
          </p:nvPr>
        </p:nvSpPr>
        <p:spPr>
          <a:xfrm>
            <a:off x="0" y="685800"/>
            <a:ext cx="9144000" cy="6172200"/>
          </a:xfrm>
        </p:spPr>
        <p:txBody>
          <a:bodyPr>
            <a:normAutofit fontScale="40000" lnSpcReduction="20000"/>
          </a:bodyPr>
          <a:lstStyle/>
          <a:p>
            <a:r>
              <a:rPr lang="en-US" sz="6200" dirty="0" smtClean="0">
                <a:solidFill>
                  <a:srgbClr val="000099"/>
                </a:solidFill>
                <a:latin typeface="Aharoni" pitchFamily="2" charset="-79"/>
                <a:cs typeface="Aharoni" pitchFamily="2" charset="-79"/>
              </a:rPr>
              <a:t>“Jesus, the founder of Christianity, was the poorest of the poor. Roman Catholicism, which claims to be His church, is the richest of the rich, the wealthiest institution on earth…</a:t>
            </a:r>
          </a:p>
          <a:p>
            <a:r>
              <a:rPr lang="en-US" sz="6200" dirty="0" smtClean="0">
                <a:solidFill>
                  <a:srgbClr val="000099"/>
                </a:solidFill>
                <a:latin typeface="Aharoni" pitchFamily="2" charset="-79"/>
                <a:cs typeface="Aharoni" pitchFamily="2" charset="-79"/>
              </a:rPr>
              <a:t>The startling contradiction of the tremendous riches of the Roman Catholic Church with the direct teaching of Christ concerning their unambiguous rejection, is too glaring to be by-passed, tolerated or ignored by even the most indifferent of believers. In the past, indeed, some of the most virulent fulminations against such mammonic accumulation came from individuals whose zeal and religious fervor were second to none. Their denunciations of the wealth, pomp, luxury and worldly habits of abbots, bishops, cardinals and popes can still be heard thundering with unabated clamor at the opening of almost any page of the chequered annals of western history.”  Avro Manhattan, The Vatican Billions, page 1</a:t>
            </a:r>
            <a:endParaRPr lang="en-US" dirty="0">
              <a:solidFill>
                <a:srgbClr val="00009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B050"/>
                </a:solidFill>
                <a:latin typeface="Bodoni MT Black" pitchFamily="18" charset="0"/>
              </a:rPr>
              <a:t>Unstoppable Messages</a:t>
            </a:r>
            <a:endParaRPr lang="en-US" u="sng" dirty="0">
              <a:solidFill>
                <a:srgbClr val="00B050"/>
              </a:solidFill>
              <a:latin typeface="Bodoni MT Black" pitchFamily="18"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“But </a:t>
            </a:r>
            <a:r>
              <a:rPr lang="en-US" u="sng" dirty="0" smtClean="0">
                <a:solidFill>
                  <a:srgbClr val="FF0000"/>
                </a:solidFill>
                <a:latin typeface="Algerian" pitchFamily="82" charset="0"/>
              </a:rPr>
              <a:t>tidings out of the east and out of the north shall trouble him: </a:t>
            </a:r>
            <a:r>
              <a:rPr lang="en-US" dirty="0" smtClean="0"/>
              <a:t>therefore he shall go forth with great fury to destroy, and utterly to make away many.” Daniel 11:44  </a:t>
            </a:r>
          </a:p>
          <a:p>
            <a:r>
              <a:rPr lang="en-US" u="sng" dirty="0" smtClean="0">
                <a:solidFill>
                  <a:srgbClr val="FF0000"/>
                </a:solidFill>
              </a:rPr>
              <a:t>Tidings are </a:t>
            </a:r>
            <a:r>
              <a:rPr lang="en-US" dirty="0" smtClean="0">
                <a:solidFill>
                  <a:srgbClr val="FF0000"/>
                </a:solidFill>
              </a:rPr>
              <a:t>news/messages.  </a:t>
            </a:r>
            <a:r>
              <a:rPr lang="en-US" dirty="0" smtClean="0"/>
              <a:t>In a spiritual context, there are messages that go forth that the papacy hates, has tried to stop, but can’t, because the mighty power of the Third Person of the Godhead, the Holy Spirit, is behind these messages, and they cannot be stopped.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Messages From Heaven</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u="sng" dirty="0" smtClean="0">
                <a:solidFill>
                  <a:srgbClr val="FF0000"/>
                </a:solidFill>
                <a:latin typeface="Aharoni" pitchFamily="2" charset="-79"/>
                <a:cs typeface="Aharoni" pitchFamily="2" charset="-79"/>
              </a:rPr>
              <a:t>Tidings out of the east</a:t>
            </a:r>
          </a:p>
          <a:p>
            <a:r>
              <a:rPr lang="en-US" dirty="0" smtClean="0"/>
              <a:t>“And after these things I saw four angels standing on the four corners of the earth, holding the four winds of the earth, that the wind should not blow on the earth, nor on the sea, nor on any tree. </a:t>
            </a:r>
            <a:r>
              <a:rPr lang="en-US" u="sng" dirty="0" smtClean="0">
                <a:solidFill>
                  <a:srgbClr val="FF0000"/>
                </a:solidFill>
                <a:latin typeface="Aharoni" pitchFamily="2" charset="-79"/>
                <a:cs typeface="Aharoni" pitchFamily="2" charset="-79"/>
              </a:rPr>
              <a:t>And I saw another angel ascending from the east, having the seal of the living God: </a:t>
            </a:r>
            <a:r>
              <a:rPr lang="en-US" dirty="0" smtClean="0"/>
              <a:t>and he cried with a loud voice to the four angels, to whom it was given to hurt the earth and the sea, Saying, Hurt not the earth, neither the sea, nor the trees, till we have sealed the servants of our God in their foreheads.”  Revelation 7:1-3</a:t>
            </a:r>
            <a:endParaRPr lang="en-US" u="sng" dirty="0">
              <a:solidFill>
                <a:srgbClr val="FF0000"/>
              </a:solidFill>
              <a:latin typeface="Aharoni" pitchFamily="2" charset="-79"/>
              <a:cs typeface="Aharoni" pitchFamily="2" charset="-79"/>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0070C0"/>
                </a:solidFill>
                <a:latin typeface="Algerian" pitchFamily="82" charset="0"/>
              </a:rPr>
              <a:t>The Seal of God comes out of the East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sz="3600" dirty="0" smtClean="0"/>
              <a:t>Every official, legal document carries a seal.  Every seal contains three things.  In the Western World, a notary public legalizes documents by sealing them with their seal. These seals contain:</a:t>
            </a:r>
          </a:p>
          <a:p>
            <a:r>
              <a:rPr lang="en-US" sz="3600" dirty="0" smtClean="0">
                <a:solidFill>
                  <a:srgbClr val="FF0000"/>
                </a:solidFill>
                <a:latin typeface="Algerian" pitchFamily="82" charset="0"/>
              </a:rPr>
              <a:t>1. the person’s name</a:t>
            </a:r>
          </a:p>
          <a:p>
            <a:r>
              <a:rPr lang="en-US" sz="3600" dirty="0" smtClean="0">
                <a:solidFill>
                  <a:srgbClr val="FF0000"/>
                </a:solidFill>
                <a:latin typeface="Algerian" pitchFamily="82" charset="0"/>
              </a:rPr>
              <a:t>2. the person’s title</a:t>
            </a:r>
          </a:p>
          <a:p>
            <a:r>
              <a:rPr lang="en-US" sz="3600" dirty="0" smtClean="0">
                <a:solidFill>
                  <a:srgbClr val="FF0000"/>
                </a:solidFill>
                <a:latin typeface="Algerian" pitchFamily="82" charset="0"/>
              </a:rPr>
              <a:t>3. the person’s area of jurisdiction</a:t>
            </a:r>
            <a:endParaRPr lang="en-US" sz="3600" dirty="0">
              <a:solidFill>
                <a:srgbClr val="FF0000"/>
              </a:solidFill>
              <a:latin typeface="Algerian" pitchFamily="8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solidFill>
                  <a:srgbClr val="0070C0"/>
                </a:solidFill>
                <a:latin typeface="Aharoni" pitchFamily="2" charset="-79"/>
                <a:cs typeface="Aharoni" pitchFamily="2" charset="-79"/>
              </a:rPr>
              <a:t>God’s Seal</a:t>
            </a:r>
            <a:endParaRPr lang="en-US" u="sng" dirty="0">
              <a:solidFill>
                <a:srgbClr val="0070C0"/>
              </a:solidFill>
              <a:latin typeface="Aharoni" pitchFamily="2" charset="-79"/>
              <a:cs typeface="Aharoni" pitchFamily="2" charset="-79"/>
            </a:endParaRPr>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r>
              <a:rPr lang="en-US" dirty="0" smtClean="0"/>
              <a:t>In the legal document that Heaven gave to humanity, the 10 commandments, one of the commandments contains God’s seal.  Notice: </a:t>
            </a:r>
          </a:p>
          <a:p>
            <a:r>
              <a:rPr lang="en-US" dirty="0" smtClean="0"/>
              <a:t> “Remember the sabbath day, to keep it holy. Six days shalt thou labour, and do all thy work. But the seventh day is the sabbath of the LORD thy God: in it thou shalt not do any work, thou, nor thy son, nor thy daughter, thy manservant, nor thy maidservant, nor thy cattle, nor thy stranger that is within thy gates: For in six days the </a:t>
            </a:r>
            <a:r>
              <a:rPr lang="en-US" u="sng" dirty="0" smtClean="0">
                <a:solidFill>
                  <a:srgbClr val="FF0000"/>
                </a:solidFill>
              </a:rPr>
              <a:t>LORD</a:t>
            </a:r>
            <a:r>
              <a:rPr lang="en-US" dirty="0" smtClean="0"/>
              <a:t> </a:t>
            </a:r>
            <a:r>
              <a:rPr lang="en-US" u="sng" dirty="0" smtClean="0">
                <a:solidFill>
                  <a:srgbClr val="7030A0"/>
                </a:solidFill>
                <a:latin typeface="Algerian" pitchFamily="82" charset="0"/>
              </a:rPr>
              <a:t>made</a:t>
            </a:r>
            <a:r>
              <a:rPr lang="en-US" dirty="0" smtClean="0"/>
              <a:t> </a:t>
            </a:r>
            <a:r>
              <a:rPr lang="en-US" u="sng" dirty="0" smtClean="0">
                <a:solidFill>
                  <a:srgbClr val="000099"/>
                </a:solidFill>
                <a:latin typeface="Aharoni" pitchFamily="2" charset="-79"/>
                <a:cs typeface="Aharoni" pitchFamily="2" charset="-79"/>
              </a:rPr>
              <a:t>heaven and earth, the sea, and all that in them is,</a:t>
            </a:r>
            <a:r>
              <a:rPr lang="en-US" dirty="0" smtClean="0">
                <a:solidFill>
                  <a:srgbClr val="000099"/>
                </a:solidFill>
              </a:rPr>
              <a:t> </a:t>
            </a:r>
            <a:r>
              <a:rPr lang="en-US" dirty="0" smtClean="0"/>
              <a:t>and rested the seventh day: wherefore the LORD blessed the sabbath day, and hallowed it.”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0099"/>
                </a:solidFill>
                <a:latin typeface="Algerian" pitchFamily="82" charset="0"/>
              </a:rPr>
              <a:t>The Sabbath/Saturday is the Seal of God</a:t>
            </a:r>
            <a:endParaRPr lang="en-US" u="sng" dirty="0">
              <a:solidFill>
                <a:srgbClr val="000099"/>
              </a:solidFill>
              <a:latin typeface="Algerian" pitchFamily="82" charset="0"/>
            </a:endParaRPr>
          </a:p>
        </p:txBody>
      </p:sp>
      <p:sp>
        <p:nvSpPr>
          <p:cNvPr id="3" name="Content Placeholder 2"/>
          <p:cNvSpPr>
            <a:spLocks noGrp="1"/>
          </p:cNvSpPr>
          <p:nvPr>
            <p:ph idx="1"/>
          </p:nvPr>
        </p:nvSpPr>
        <p:spPr/>
        <p:txBody>
          <a:bodyPr>
            <a:normAutofit fontScale="85000" lnSpcReduction="20000"/>
          </a:bodyPr>
          <a:lstStyle/>
          <a:p>
            <a:r>
              <a:rPr lang="en-US" u="sng" dirty="0" smtClean="0">
                <a:solidFill>
                  <a:srgbClr val="00B050"/>
                </a:solidFill>
              </a:rPr>
              <a:t>1</a:t>
            </a:r>
            <a:r>
              <a:rPr lang="en-US" u="sng" dirty="0" smtClean="0">
                <a:solidFill>
                  <a:srgbClr val="00B050"/>
                </a:solidFill>
                <a:latin typeface="Aharoni" pitchFamily="2" charset="-79"/>
                <a:cs typeface="Aharoni" pitchFamily="2" charset="-79"/>
              </a:rPr>
              <a:t>. The Sabbath is the sign of God’s power in creation. </a:t>
            </a:r>
            <a:r>
              <a:rPr lang="en-US" dirty="0" smtClean="0"/>
              <a:t>Gen. 2:1-3“Thus the heavens and the earth were finished, and all the host of them. And on the seventh day God ended his work which he had made; and he rested on the seventh day from all his work which he had made. And God blessed the seventh day, and sanctified it: because that in it he had rested from all his work which God created and made.”  </a:t>
            </a:r>
          </a:p>
          <a:p>
            <a:pPr>
              <a:buNone/>
            </a:pPr>
            <a:r>
              <a:rPr lang="en-US" dirty="0" smtClean="0">
                <a:solidFill>
                  <a:srgbClr val="00B050"/>
                </a:solidFill>
                <a:latin typeface="Aharoni" pitchFamily="2" charset="-79"/>
                <a:cs typeface="Aharoni" pitchFamily="2" charset="-79"/>
              </a:rPr>
              <a:t>    </a:t>
            </a:r>
            <a:r>
              <a:rPr lang="en-US" u="sng" dirty="0" smtClean="0">
                <a:solidFill>
                  <a:srgbClr val="00B050"/>
                </a:solidFill>
                <a:latin typeface="Aharoni" pitchFamily="2" charset="-79"/>
                <a:cs typeface="Aharoni" pitchFamily="2" charset="-79"/>
              </a:rPr>
              <a:t> 2. Also, it is the sign of His power to save from sin.  </a:t>
            </a:r>
            <a:r>
              <a:rPr lang="en-US" dirty="0" smtClean="0"/>
              <a:t>Ezekiel 20:12 “Moreover also I gave them my sabbaths, to be a sign between me and them, that they might know that I am the LORD that sanctify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u="sng" dirty="0" smtClean="0">
                <a:solidFill>
                  <a:srgbClr val="C00000"/>
                </a:solidFill>
                <a:latin typeface="Algerian" pitchFamily="82" charset="0"/>
              </a:rPr>
              <a:t>What is the time of the end?</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Autofit/>
          </a:bodyPr>
          <a:lstStyle/>
          <a:p>
            <a:r>
              <a:rPr lang="en-US" sz="2600" u="sng" dirty="0" smtClean="0">
                <a:solidFill>
                  <a:schemeClr val="accent6">
                    <a:lumMod val="50000"/>
                  </a:schemeClr>
                </a:solidFill>
                <a:latin typeface="Arial Black" pitchFamily="34" charset="0"/>
              </a:rPr>
              <a:t>Daniel 12:4 “But thou, O Daniel, shut up the words, and seal the book, even to the time of the end: many shall run to and fro, and knowledge shall be increased.”</a:t>
            </a:r>
            <a:r>
              <a:rPr lang="en-US" sz="2600" dirty="0" smtClean="0"/>
              <a:t>  The book of Daniel was sealed up until the time of the end. Great Controversy, pg. 356 “ The apostle Paul warned the church not to look for the coming of Christ in his day. "That day shall not come," he says, "except there come a falling away first, and that man of sin be revealed." 2 Thessalonians 2:3. Not till after the great apostasy, and the long period of the reign of the "man of sin," can we look for the advent of our Lord. The "man of sin," which is also styled "the mystery of iniquity," "the son of perdition," and "that wicked," represents the papacy, which, as foretold in prophecy, was to maintain its supremacy for 1260 years. This period ended in 1798…</a:t>
            </a:r>
            <a:endParaRPr lang="en-US"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FF0000"/>
                </a:solidFill>
                <a:latin typeface="Algerian" pitchFamily="82" charset="0"/>
              </a:rPr>
              <a:t>Another Message from the East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dirty="0" smtClean="0"/>
              <a:t>“For as the lightning cometh out of the east, and shineth even unto the west; so shall also the coming of the Son of man be.”  Matthew 24:27  </a:t>
            </a:r>
          </a:p>
          <a:p>
            <a:r>
              <a:rPr lang="en-US" dirty="0" smtClean="0"/>
              <a:t>“Soon there appears in the east a small black cloud, about half the size of a man's hand. It is the cloud which surrounds the Saviour and which seems in the distance to be shrouded in darkness. The people of God know this to be the sign of the Son of man. In solemn silence they gaze upon it as it draws nearer the earth, becoming lighter and more glorious, until it is a great white cloud, its base a glory like consuming fire, and above it the rainbow of the covenant. Jesus rides forth as a mighty conqueror.”  GC. Pages 640,641</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The Messages Cannot be Stopped</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The messages out of the east: the Sabbath and the Second Coming, continue to be given in spite of the papacy’s attempts to stop them.  These messages march on to victory and all those that give and live these truths.  </a:t>
            </a:r>
            <a:endParaRPr lang="en-US" sz="32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000099"/>
                </a:solidFill>
                <a:latin typeface="Algerian" pitchFamily="82" charset="0"/>
              </a:rPr>
              <a:t>Tidings out of the North</a:t>
            </a:r>
            <a:endParaRPr lang="en-US" u="sng" dirty="0">
              <a:solidFill>
                <a:srgbClr val="000099"/>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“And the word of the LORD came unto me the second time, saying, What seest thou? And I said, I see a seething pot; and the face thereof is </a:t>
            </a:r>
            <a:r>
              <a:rPr lang="en-US" u="sng" dirty="0" smtClean="0">
                <a:solidFill>
                  <a:srgbClr val="000099"/>
                </a:solidFill>
              </a:rPr>
              <a:t>toward the north. </a:t>
            </a:r>
            <a:r>
              <a:rPr lang="en-US" dirty="0" smtClean="0"/>
              <a:t>Then the LORD said unto me, </a:t>
            </a:r>
            <a:r>
              <a:rPr lang="en-US" u="sng" dirty="0" smtClean="0">
                <a:solidFill>
                  <a:srgbClr val="000099"/>
                </a:solidFill>
              </a:rPr>
              <a:t>Out of the north an evil shall break forth </a:t>
            </a:r>
            <a:r>
              <a:rPr lang="en-US" dirty="0" smtClean="0"/>
              <a:t>upon all the inhabitants of the land. For, lo, I will call all the families of the kingdoms of the north, </a:t>
            </a:r>
            <a:r>
              <a:rPr lang="en-US" dirty="0" err="1" smtClean="0"/>
              <a:t>saith</a:t>
            </a:r>
            <a:r>
              <a:rPr lang="en-US" dirty="0" smtClean="0"/>
              <a:t> the LORD; and they shall come, and they shall set every one his throne at the entering of the gates of Jerusalem, and against all the walls thereof round about, and against all the cities of Judah. </a:t>
            </a:r>
            <a:r>
              <a:rPr lang="en-US" u="sng" dirty="0" smtClean="0">
                <a:solidFill>
                  <a:srgbClr val="000099"/>
                </a:solidFill>
                <a:latin typeface="Aharoni" pitchFamily="2" charset="-79"/>
                <a:cs typeface="Aharoni" pitchFamily="2" charset="-79"/>
              </a:rPr>
              <a:t>And I will utter my judgments against them touching all their wickedness,</a:t>
            </a:r>
            <a:r>
              <a:rPr lang="en-US" dirty="0" smtClean="0"/>
              <a:t> who have forsaken me, and have burned incense unto other gods, and worshipped the works of their own hands.”  Jeremiah 1:13-16</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0099"/>
                </a:solidFill>
                <a:latin typeface="Algerian" pitchFamily="82" charset="0"/>
              </a:rPr>
              <a:t>Judgment Comes out of the North</a:t>
            </a:r>
            <a:endParaRPr lang="en-US" u="sng" dirty="0">
              <a:solidFill>
                <a:srgbClr val="000099"/>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r>
              <a:rPr lang="en-US" dirty="0" smtClean="0"/>
              <a:t>Can you think of any messages relative to judgment that the papacy/king of the north hates and seeks to destroy?  How about the messages of judgment in Revelation 14:7-10?</a:t>
            </a:r>
          </a:p>
          <a:p>
            <a:r>
              <a:rPr lang="en-US" dirty="0" smtClean="0"/>
              <a:t>“Saying with a loud voice, Fear God, and give glory to him; </a:t>
            </a:r>
            <a:r>
              <a:rPr lang="en-US" u="sng" dirty="0" smtClean="0">
                <a:solidFill>
                  <a:srgbClr val="000099"/>
                </a:solidFill>
                <a:latin typeface="Aharoni" pitchFamily="2" charset="-79"/>
                <a:cs typeface="Aharoni" pitchFamily="2" charset="-79"/>
              </a:rPr>
              <a:t>for the hour of his judgment is come:</a:t>
            </a:r>
            <a:r>
              <a:rPr lang="en-US" dirty="0" smtClean="0"/>
              <a:t> and worship him that made heaven, and earth, and the sea, and the fountains of waters. And there followed another angel, saying, </a:t>
            </a:r>
            <a:r>
              <a:rPr lang="en-US" u="sng" dirty="0" smtClean="0">
                <a:solidFill>
                  <a:srgbClr val="000099"/>
                </a:solidFill>
                <a:latin typeface="Aharoni" pitchFamily="2" charset="-79"/>
                <a:cs typeface="Aharoni" pitchFamily="2" charset="-79"/>
              </a:rPr>
              <a:t>Babylon is fallen, is fallen, that great city, because she made all nations drink of the wine of the wrath of her fornication.</a:t>
            </a:r>
            <a:r>
              <a:rPr lang="en-US" dirty="0" smtClean="0"/>
              <a:t> And the third angel followed them, saying with a loud voice, </a:t>
            </a:r>
            <a:r>
              <a:rPr lang="en-US" u="sng" dirty="0" smtClean="0">
                <a:solidFill>
                  <a:srgbClr val="000099"/>
                </a:solidFill>
                <a:latin typeface="Aharoni" pitchFamily="2" charset="-79"/>
                <a:cs typeface="Aharoni" pitchFamily="2" charset="-79"/>
              </a:rPr>
              <a:t>If any man worship the beast and his image, and receive his mark in his forehead, or in his hand, The same shall drink of the wine of the wrath of God, </a:t>
            </a:r>
            <a:r>
              <a:rPr lang="en-US" dirty="0" smtClean="0"/>
              <a:t>which is poured out without mixture into the cup of his indignation; and he shall be tormented with fire and brimstone in the presence of the holy angels, and in the presence of the Lamb:”</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FF0000"/>
                </a:solidFill>
                <a:latin typeface="Algerian" pitchFamily="82" charset="0"/>
              </a:rPr>
              <a:t>The Papacy Seeks to destroy these messages</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Autofit/>
          </a:bodyPr>
          <a:lstStyle/>
          <a:p>
            <a:r>
              <a:rPr lang="en-US" sz="3600" dirty="0" smtClean="0"/>
              <a:t>1. They hate the message of judgment because it declares that all their evils will come up and that they will have an end.</a:t>
            </a:r>
          </a:p>
          <a:p>
            <a:r>
              <a:rPr lang="en-US" sz="3600" dirty="0" smtClean="0"/>
              <a:t>2. They hate the exposing of their sins and the fall of Babylon-the fallen apostate, Protestant churches.</a:t>
            </a:r>
          </a:p>
          <a:p>
            <a:r>
              <a:rPr lang="en-US" sz="3600" dirty="0" smtClean="0"/>
              <a:t>3. They hate the message that exposes them as the antichrist and the fallacy of sun worship.  She seeks to destroy these messages.</a:t>
            </a:r>
            <a:endParaRPr 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rgbClr val="FF0000"/>
                </a:solidFill>
                <a:latin typeface="Algerian" pitchFamily="82" charset="0"/>
              </a:rPr>
              <a:t>Hate Seeks to Destroy these Messages</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066800"/>
            <a:ext cx="9372600" cy="5791200"/>
          </a:xfrm>
        </p:spPr>
        <p:txBody>
          <a:bodyPr>
            <a:normAutofit/>
          </a:bodyPr>
          <a:lstStyle/>
          <a:p>
            <a:r>
              <a:rPr lang="en-US" sz="3600" dirty="0" smtClean="0"/>
              <a:t>Amazingly, because the papacy hates these messages, and can’t stop them, her only recourse, she thinks, is to call anyone who gives them ‘full of hate’ and ‘spreading hate material.’ </a:t>
            </a:r>
            <a:r>
              <a:rPr lang="en-US" sz="3600" dirty="0" smtClean="0">
                <a:solidFill>
                  <a:srgbClr val="FF0000"/>
                </a:solidFill>
              </a:rPr>
              <a:t> </a:t>
            </a:r>
            <a:r>
              <a:rPr lang="en-US" sz="3600" u="sng" dirty="0" smtClean="0">
                <a:solidFill>
                  <a:srgbClr val="FF0000"/>
                </a:solidFill>
              </a:rPr>
              <a:t>“</a:t>
            </a:r>
            <a:r>
              <a:rPr lang="en-US" sz="3600" u="sng" dirty="0" smtClean="0">
                <a:solidFill>
                  <a:srgbClr val="FF0000"/>
                </a:solidFill>
                <a:latin typeface="Aharoni" pitchFamily="2" charset="-79"/>
                <a:cs typeface="Aharoni" pitchFamily="2" charset="-79"/>
              </a:rPr>
              <a:t>But tidings out of the east and out of the north shall trouble him: therefore he shall go forth with great fury to destroy, and utterly to make away many.</a:t>
            </a:r>
            <a:r>
              <a:rPr lang="en-US" sz="3600" dirty="0" smtClean="0">
                <a:solidFill>
                  <a:srgbClr val="FF0000"/>
                </a:solidFill>
                <a:latin typeface="Aharoni" pitchFamily="2" charset="-79"/>
                <a:cs typeface="Aharoni" pitchFamily="2" charset="-79"/>
              </a:rPr>
              <a:t>”  Daniel 11:44</a:t>
            </a:r>
            <a:endParaRPr lang="en-US" sz="3600" u="sng" dirty="0">
              <a:solidFill>
                <a:srgbClr val="FF0000"/>
              </a:solidFill>
              <a:latin typeface="Aharoni" pitchFamily="2" charset="-79"/>
              <a:cs typeface="Aharoni" pitchFamily="2" charset="-79"/>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latin typeface="Aharoni" pitchFamily="2" charset="-79"/>
                <a:cs typeface="Aharoni" pitchFamily="2" charset="-79"/>
              </a:rPr>
              <a:t>The King of the North’s Last Hurray</a:t>
            </a:r>
            <a:endParaRPr lang="en-US" u="sng" dirty="0">
              <a:solidFill>
                <a:srgbClr val="0070C0"/>
              </a:solidFill>
              <a:latin typeface="Aharoni" pitchFamily="2" charset="-79"/>
              <a:cs typeface="Aharoni" pitchFamily="2" charset="-79"/>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“And he shall plant the tabernacles of his palace between the seas in the glorious holy mountain; yet he shall come to his end, and none shall help him.”  Daniel 11:45</a:t>
            </a:r>
          </a:p>
          <a:p>
            <a:r>
              <a:rPr lang="en-US" dirty="0" smtClean="0"/>
              <a:t>The verse says that the king of the north, the papacy, would plant his tabernacle in the glorious holy mountain.  In a tabernacle, you worship.  The focus of papal worship is the sun.  </a:t>
            </a:r>
            <a:r>
              <a:rPr lang="en-US" u="sng" dirty="0" smtClean="0">
                <a:solidFill>
                  <a:srgbClr val="FF0000"/>
                </a:solidFill>
                <a:latin typeface="Algerian" pitchFamily="82" charset="0"/>
              </a:rPr>
              <a:t>Thus, the papacy will plant sun-day worship in God’s last day church.</a:t>
            </a:r>
            <a:r>
              <a:rPr lang="en-US" dirty="0" smtClean="0"/>
              <a:t>  The glorious land and glorious holy mountain are the same thing.</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FF0000"/>
                </a:solidFill>
                <a:latin typeface="Algerian" pitchFamily="82" charset="0"/>
              </a:rPr>
              <a:t>The Third Person of the Godhead Says So</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sz="3400"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sz="3400"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sz="3400"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0099"/>
                </a:solidFill>
                <a:latin typeface="Algerian" pitchFamily="82" charset="0"/>
              </a:rPr>
              <a:t>The Truth will Triumph Gloriously</a:t>
            </a:r>
            <a:endParaRPr lang="en-US" u="sng" dirty="0">
              <a:solidFill>
                <a:srgbClr val="000099"/>
              </a:solidFill>
              <a:latin typeface="Algerian" pitchFamily="82" charset="0"/>
            </a:endParaRPr>
          </a:p>
        </p:txBody>
      </p:sp>
      <p:sp>
        <p:nvSpPr>
          <p:cNvPr id="3" name="Content Placeholder 2"/>
          <p:cNvSpPr>
            <a:spLocks noGrp="1"/>
          </p:cNvSpPr>
          <p:nvPr>
            <p:ph sz="half" idx="1"/>
          </p:nvPr>
        </p:nvSpPr>
        <p:spPr>
          <a:xfrm>
            <a:off x="0" y="1219200"/>
            <a:ext cx="4800600" cy="5638800"/>
          </a:xfrm>
        </p:spPr>
        <p:txBody>
          <a:bodyPr>
            <a:normAutofit/>
          </a:bodyPr>
          <a:lstStyle/>
          <a:p>
            <a:r>
              <a:rPr lang="en-US" sz="4000" dirty="0" smtClean="0">
                <a:solidFill>
                  <a:srgbClr val="7030A0"/>
                </a:solidFill>
              </a:rPr>
              <a:t>“Who is she that looketh forth as the morning, fair as the moon, clear as the sun, and terrible as an army with banners?”  Song of Solomon 6:10</a:t>
            </a:r>
            <a:endParaRPr lang="en-US" sz="4000" dirty="0">
              <a:solidFill>
                <a:srgbClr val="7030A0"/>
              </a:solidFill>
            </a:endParaRP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572000" y="1219200"/>
            <a:ext cx="4572000" cy="5638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The coming of Christ could not take place before that time. Paul covers with his caution the whole of the Christian dispensation down to the year 1798. It is this side of that time that the message of Christ's second coming is to be proclaimed. </a:t>
            </a:r>
          </a:p>
          <a:p>
            <a:r>
              <a:rPr lang="en-US" dirty="0" smtClean="0"/>
              <a:t>No such message has ever been given in past ages. Paul, as we have seen, did not preach it; he pointed his brethren into the then far-distant future for the coming of the Lord. The Reformers did not proclaim it. Martin Luther placed the judgment about three hundred years in the future from his day. </a:t>
            </a:r>
            <a:r>
              <a:rPr lang="en-US" u="sng" dirty="0" smtClean="0">
                <a:solidFill>
                  <a:schemeClr val="tx2">
                    <a:lumMod val="50000"/>
                  </a:schemeClr>
                </a:solidFill>
                <a:latin typeface="Aharoni" pitchFamily="2" charset="-79"/>
                <a:cs typeface="Aharoni" pitchFamily="2" charset="-79"/>
              </a:rPr>
              <a:t>But since 1798 the book of Daniel has been unsealed, knowledge of the prophecies has increased, and many have proclaimed the solemn message of the judgment near.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000099"/>
                </a:solidFill>
                <a:latin typeface="Arial Black" pitchFamily="34" charset="0"/>
              </a:rPr>
              <a:t>The Time of the End and Probation’s Close</a:t>
            </a:r>
            <a:endParaRPr lang="en-US" u="sng" dirty="0">
              <a:solidFill>
                <a:srgbClr val="000099"/>
              </a:solidFill>
              <a:latin typeface="Arial Black" pitchFamily="34"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Daniel 11:40 speaks of the time of the end which is 1798.  Daniel 12:1 speaks of the close of probation. “And at that time shall Michael stand up, the great prince which standeth for the children of thy people: and there shall be a time of trouble, such as never was since there was a nation even to that same time: and at that time thy people shall be delivered, every one that shall be found written in the book.“  </a:t>
            </a:r>
            <a:r>
              <a:rPr lang="en-US" u="sng" dirty="0" smtClean="0">
                <a:solidFill>
                  <a:srgbClr val="000099"/>
                </a:solidFill>
                <a:latin typeface="Algerian" pitchFamily="82" charset="0"/>
              </a:rPr>
              <a:t>The verses between Daniel 11:40 and Daniel 12:1 speak directly to our day.</a:t>
            </a:r>
            <a:endParaRPr lang="en-US" u="sng" dirty="0">
              <a:solidFill>
                <a:srgbClr val="000099"/>
              </a:solidFill>
              <a:latin typeface="Algerian"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solidFill>
                  <a:schemeClr val="tx2">
                    <a:lumMod val="75000"/>
                  </a:schemeClr>
                </a:solidFill>
                <a:latin typeface="Algerian" pitchFamily="82" charset="0"/>
              </a:rPr>
              <a:t>The kings of the north and South in history</a:t>
            </a:r>
            <a:endParaRPr lang="en-US" u="sng" dirty="0">
              <a:solidFill>
                <a:schemeClr val="tx2">
                  <a:lumMod val="75000"/>
                </a:schemeClr>
              </a:solidFill>
              <a:latin typeface="Algerian" pitchFamily="82" charset="0"/>
            </a:endParaRPr>
          </a:p>
        </p:txBody>
      </p:sp>
      <p:sp>
        <p:nvSpPr>
          <p:cNvPr id="3" name="Content Placeholder 2"/>
          <p:cNvSpPr>
            <a:spLocks noGrp="1"/>
          </p:cNvSpPr>
          <p:nvPr>
            <p:ph idx="1"/>
          </p:nvPr>
        </p:nvSpPr>
        <p:spPr>
          <a:xfrm>
            <a:off x="0" y="1066800"/>
            <a:ext cx="9144000" cy="5791200"/>
          </a:xfrm>
        </p:spPr>
        <p:txBody>
          <a:bodyPr>
            <a:noAutofit/>
          </a:bodyPr>
          <a:lstStyle/>
          <a:p>
            <a:r>
              <a:rPr lang="en-US" sz="2800" dirty="0" smtClean="0"/>
              <a:t>Daniel 11:1-11 quoted.  These verses discuss the rise of three kings in Persia and the fact that a fourth would come, who would be far richer than them all.  These kings include: Cambyses 530-522 B.C.,  The False Smerdis 522 B.C., Darius 522-486 B.C .,  Xerxes 486-465 B.C.- He was the richest.  After the comments on Media/Persia, the verses discuss Greece and Alexander.  Then, the divisions of Alexander’s kingdom are revealed, just as Dan. 7 and Daniel 8 mention.  Alexander’s general’s fought it out and four emerged; Cassander took the west; Lysimachus took Asia Minor, Seleucid took Syria/Babylon, and finally Ptolemy took Egypt. The kings of the north and south in ancient times represented those kingdoms that were north and south of Israel.  Notice the map…………………………….</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u="sng" dirty="0" smtClean="0">
                <a:solidFill>
                  <a:srgbClr val="FF0000"/>
                </a:solidFill>
                <a:latin typeface="Aharoni" pitchFamily="2" charset="-79"/>
                <a:cs typeface="Aharoni" pitchFamily="2" charset="-79"/>
              </a:rPr>
              <a:t>The Ancient World of Alexander</a:t>
            </a:r>
            <a:endParaRPr lang="en-US" u="sng" dirty="0">
              <a:solidFill>
                <a:srgbClr val="FF0000"/>
              </a:solidFill>
              <a:latin typeface="Aharoni" pitchFamily="2" charset="-79"/>
              <a:cs typeface="Aharoni" pitchFamily="2" charset="-79"/>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685800"/>
            <a:ext cx="9144000" cy="6172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FF0000"/>
                </a:solidFill>
                <a:latin typeface="Algerian" pitchFamily="82" charset="0"/>
              </a:rPr>
              <a:t>The Kings of the North and South</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066800"/>
            <a:ext cx="9144000" cy="5791200"/>
          </a:xfrm>
        </p:spPr>
        <p:txBody>
          <a:bodyPr>
            <a:normAutofit/>
          </a:bodyPr>
          <a:lstStyle/>
          <a:p>
            <a:r>
              <a:rPr lang="en-US" sz="4000" dirty="0" smtClean="0">
                <a:solidFill>
                  <a:srgbClr val="000099"/>
                </a:solidFill>
                <a:latin typeface="Aharoni" pitchFamily="2" charset="-79"/>
                <a:cs typeface="Aharoni" pitchFamily="2" charset="-79"/>
              </a:rPr>
              <a:t>Based on the geographical location of history, the two kings/kingdoms are:</a:t>
            </a:r>
          </a:p>
          <a:p>
            <a:r>
              <a:rPr lang="en-US" sz="4000" dirty="0" smtClean="0">
                <a:solidFill>
                  <a:srgbClr val="000099"/>
                </a:solidFill>
                <a:latin typeface="Aharoni" pitchFamily="2" charset="-79"/>
                <a:cs typeface="Aharoni" pitchFamily="2" charset="-79"/>
              </a:rPr>
              <a:t>Seleucid's-Syria/Babylon</a:t>
            </a:r>
          </a:p>
          <a:p>
            <a:r>
              <a:rPr lang="en-US" sz="4000" dirty="0" smtClean="0">
                <a:solidFill>
                  <a:srgbClr val="000099"/>
                </a:solidFill>
                <a:latin typeface="Aharoni" pitchFamily="2" charset="-79"/>
                <a:cs typeface="Aharoni" pitchFamily="2" charset="-79"/>
              </a:rPr>
              <a:t>Ptolemy’s Egypt</a:t>
            </a:r>
          </a:p>
          <a:p>
            <a:r>
              <a:rPr lang="en-US" sz="4000" dirty="0" smtClean="0">
                <a:solidFill>
                  <a:srgbClr val="C00000"/>
                </a:solidFill>
              </a:rPr>
              <a:t>These are the two kingdom’s directly north and south of Israel.  What do these represent in the time of the end?</a:t>
            </a:r>
            <a:endParaRPr lang="en-US" sz="4000"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B0F0"/>
                </a:solidFill>
                <a:latin typeface="Algerian" pitchFamily="82" charset="0"/>
              </a:rPr>
              <a:t>End time application</a:t>
            </a:r>
            <a:endParaRPr lang="en-US" u="sng" dirty="0">
              <a:solidFill>
                <a:srgbClr val="00B0F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Autofit/>
          </a:bodyPr>
          <a:lstStyle/>
          <a:p>
            <a:r>
              <a:rPr lang="en-US" sz="4000" u="sng" dirty="0" smtClean="0">
                <a:solidFill>
                  <a:srgbClr val="FF0000"/>
                </a:solidFill>
              </a:rPr>
              <a:t>King of the North</a:t>
            </a:r>
          </a:p>
          <a:p>
            <a:r>
              <a:rPr lang="en-US" sz="4000" dirty="0" smtClean="0">
                <a:solidFill>
                  <a:srgbClr val="000099"/>
                </a:solidFill>
              </a:rPr>
              <a:t>The king of the north at the end represents spiritual Babylon.  This same power is identified in Revelation 17.  This power is the papacy.</a:t>
            </a:r>
            <a:endParaRPr lang="en-US" sz="4000" dirty="0">
              <a:solidFill>
                <a:srgbClr val="000099"/>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u="sng" dirty="0" smtClean="0">
                <a:solidFill>
                  <a:srgbClr val="FF0000"/>
                </a:solidFill>
              </a:rPr>
              <a:t>King of the South</a:t>
            </a:r>
          </a:p>
          <a:p>
            <a:r>
              <a:rPr lang="en-US" dirty="0" smtClean="0">
                <a:solidFill>
                  <a:srgbClr val="000099"/>
                </a:solidFill>
              </a:rPr>
              <a:t>The king of the south  represents spiritual Egypt.  This same power is identified in Revelation 11 as spiritual Egypt. </a:t>
            </a:r>
            <a:r>
              <a:rPr lang="en-US" dirty="0" smtClean="0">
                <a:solidFill>
                  <a:srgbClr val="FF0000"/>
                </a:solidFill>
              </a:rPr>
              <a:t>“And their dead bodies shall lie in the street of the great city, which spiritually is called Sodom and Egypt, where also our Lord was crucified.” </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4205</Words>
  <Application>Microsoft Office PowerPoint</Application>
  <PresentationFormat>On-screen Show (4:3)</PresentationFormat>
  <Paragraphs>112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Daniel 11:40-45;The King of the North, and the Glorious Land</vt:lpstr>
      <vt:lpstr>Daniel 11:40-45</vt:lpstr>
      <vt:lpstr>What is the time of the end?</vt:lpstr>
      <vt:lpstr>PowerPoint Presentation</vt:lpstr>
      <vt:lpstr>The Time of the End and Probation’s Close</vt:lpstr>
      <vt:lpstr>The kings of the north and South in history</vt:lpstr>
      <vt:lpstr>The Ancient World of Alexander</vt:lpstr>
      <vt:lpstr>The Kings of the North and South</vt:lpstr>
      <vt:lpstr>End time application</vt:lpstr>
      <vt:lpstr>Spiritual Egypt</vt:lpstr>
      <vt:lpstr>Godless religion vs. Godless government</vt:lpstr>
      <vt:lpstr>John Paul II and Reagan-1989</vt:lpstr>
      <vt:lpstr>What Would be assaulted Next?</vt:lpstr>
      <vt:lpstr>Three Views</vt:lpstr>
      <vt:lpstr>At the Stoning of Stephen</vt:lpstr>
      <vt:lpstr>View Number 2</vt:lpstr>
      <vt:lpstr>View number 2 concluded</vt:lpstr>
      <vt:lpstr>View number 3</vt:lpstr>
      <vt:lpstr>Relentless Assault</vt:lpstr>
      <vt:lpstr>We Have Seen it!</vt:lpstr>
      <vt:lpstr>A Titanic Struggle</vt:lpstr>
      <vt:lpstr>Daniel 11 links with Revelation 17 and 18</vt:lpstr>
      <vt:lpstr>The Opulence of Rome</vt:lpstr>
      <vt:lpstr>The Vatican Billions</vt:lpstr>
      <vt:lpstr>Unstoppable Messages</vt:lpstr>
      <vt:lpstr>Messages From Heaven</vt:lpstr>
      <vt:lpstr>The Seal of God comes out of the East</vt:lpstr>
      <vt:lpstr>God’s Seal</vt:lpstr>
      <vt:lpstr>The Sabbath/Saturday is the Seal of God</vt:lpstr>
      <vt:lpstr>Another Message from the East</vt:lpstr>
      <vt:lpstr>The Messages Cannot be Stopped</vt:lpstr>
      <vt:lpstr>Tidings out of the North</vt:lpstr>
      <vt:lpstr>Judgment Comes out of the North</vt:lpstr>
      <vt:lpstr>The Papacy Seeks to destroy these messages</vt:lpstr>
      <vt:lpstr>Hate Seeks to Destroy these Messages</vt:lpstr>
      <vt:lpstr>The King of the North’s Last Hurray</vt:lpstr>
      <vt:lpstr>The Third Person of the Godhead Says So</vt:lpstr>
      <vt:lpstr>The Truth will Triumph Gloriously</vt:lpstr>
    </vt:vector>
  </TitlesOfParts>
  <Company>Southern Adventist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11:40-45;The King of the North, and the Glorious Land</dc:title>
  <dc:creator>Dad</dc:creator>
  <cp:lastModifiedBy>.</cp:lastModifiedBy>
  <cp:revision>51</cp:revision>
  <dcterms:created xsi:type="dcterms:W3CDTF">2008-08-23T22:59:34Z</dcterms:created>
  <dcterms:modified xsi:type="dcterms:W3CDTF">2016-05-20T21:29:31Z</dcterms:modified>
</cp:coreProperties>
</file>