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2" r:id="rId3"/>
    <p:sldId id="303" r:id="rId4"/>
    <p:sldId id="304" r:id="rId5"/>
    <p:sldId id="305" r:id="rId6"/>
    <p:sldId id="306" r:id="rId7"/>
    <p:sldId id="307" r:id="rId8"/>
    <p:sldId id="714" r:id="rId9"/>
    <p:sldId id="717" r:id="rId10"/>
    <p:sldId id="718" r:id="rId11"/>
    <p:sldId id="715" r:id="rId12"/>
    <p:sldId id="716" r:id="rId13"/>
    <p:sldId id="719" r:id="rId14"/>
    <p:sldId id="720" r:id="rId15"/>
    <p:sldId id="722" r:id="rId16"/>
    <p:sldId id="723" r:id="rId17"/>
    <p:sldId id="721" r:id="rId18"/>
    <p:sldId id="269" r:id="rId19"/>
    <p:sldId id="267" r:id="rId20"/>
    <p:sldId id="3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6/23/2023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6/23/2023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8</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63CA-BB49-14C5-7D91-0A40F91AA2E2}"/>
              </a:ext>
            </a:extLst>
          </p:cNvPr>
          <p:cNvSpPr>
            <a:spLocks noGrp="1"/>
          </p:cNvSpPr>
          <p:nvPr>
            <p:ph type="title"/>
          </p:nvPr>
        </p:nvSpPr>
        <p:spPr>
          <a:xfrm>
            <a:off x="306355" y="-191929"/>
            <a:ext cx="10515600" cy="1325563"/>
          </a:xfrm>
        </p:spPr>
        <p:txBody>
          <a:bodyPr/>
          <a:lstStyle/>
          <a:p>
            <a:r>
              <a:rPr lang="en-US" b="1" u="sng" dirty="0">
                <a:solidFill>
                  <a:srgbClr val="FFC000"/>
                </a:solidFill>
                <a:effectLst>
                  <a:outerShdw blurRad="38100" dist="38100" dir="2700000" algn="tl">
                    <a:srgbClr val="000000">
                      <a:alpha val="43137"/>
                    </a:srgbClr>
                  </a:outerShdw>
                </a:effectLst>
              </a:rPr>
              <a:t>Christ in the Heavenly Sanctuary!</a:t>
            </a:r>
          </a:p>
        </p:txBody>
      </p:sp>
      <p:sp>
        <p:nvSpPr>
          <p:cNvPr id="4" name="TextBox 3">
            <a:extLst>
              <a:ext uri="{FF2B5EF4-FFF2-40B4-BE49-F238E27FC236}">
                <a16:creationId xmlns:a16="http://schemas.microsoft.com/office/drawing/2014/main" id="{1B3F7874-36B9-90EA-F31F-E5F8824DD9ED}"/>
              </a:ext>
            </a:extLst>
          </p:cNvPr>
          <p:cNvSpPr txBox="1"/>
          <p:nvPr/>
        </p:nvSpPr>
        <p:spPr>
          <a:xfrm>
            <a:off x="4478694" y="782741"/>
            <a:ext cx="7644104" cy="6001643"/>
          </a:xfrm>
          <a:prstGeom prst="rect">
            <a:avLst/>
          </a:prstGeom>
          <a:noFill/>
        </p:spPr>
        <p:txBody>
          <a:bodyPr wrap="square">
            <a:spAutoFit/>
          </a:bodyPr>
          <a:lstStyle/>
          <a:p>
            <a:r>
              <a:rPr lang="en-US" sz="2400" dirty="0"/>
              <a:t>“Edson shared his experience with many of the local Adventists who were greatly encouraged by his account. </a:t>
            </a:r>
            <a:r>
              <a:rPr lang="en-US" sz="2400" b="1" u="sng" dirty="0"/>
              <a:t>As a result, he began studying the bible with two of the other believers in the area, O.R.L. Crosier and Franklin B. Hahn, who published their findings in a paper called Day-Dawn</a:t>
            </a:r>
            <a:r>
              <a:rPr lang="en-US" sz="2400" dirty="0"/>
              <a:t>. This paper explored the biblical parable of the Ten Virgins and attempted to explain why the bridegroom had tarried. </a:t>
            </a:r>
            <a:r>
              <a:rPr lang="en-US" sz="2400" b="1" u="sng" dirty="0"/>
              <a:t>The article also explored the concept of the day of atonement and what the authors called "our chronology of events"</a:t>
            </a:r>
            <a:r>
              <a:rPr lang="en-US" sz="2400" dirty="0"/>
              <a:t>. The findings published by Crosier, Hahn and Edson </a:t>
            </a:r>
            <a:r>
              <a:rPr lang="en-US" sz="2400" b="1" u="sng" dirty="0"/>
              <a:t>led to a new understanding about the sanctuary in heaven. Their paper explained how there was a sanctuary in heaven, that Christ, the High Priest, was to cleanse. The believers understood this cleansing to be what the 2300 days in Daniel was referring to</a:t>
            </a:r>
            <a:r>
              <a:rPr lang="en-US" sz="2400" dirty="0"/>
              <a:t>.” Wikipedia, The History of the Seventh-day Adventist Church</a:t>
            </a:r>
          </a:p>
        </p:txBody>
      </p:sp>
      <p:pic>
        <p:nvPicPr>
          <p:cNvPr id="5" name="Picture 4">
            <a:extLst>
              <a:ext uri="{FF2B5EF4-FFF2-40B4-BE49-F238E27FC236}">
                <a16:creationId xmlns:a16="http://schemas.microsoft.com/office/drawing/2014/main" id="{E72F845A-F2AD-536E-3071-E35740A2FCB4}"/>
              </a:ext>
            </a:extLst>
          </p:cNvPr>
          <p:cNvPicPr>
            <a:picLocks noChangeAspect="1"/>
          </p:cNvPicPr>
          <p:nvPr/>
        </p:nvPicPr>
        <p:blipFill rotWithShape="1">
          <a:blip r:embed="rId2"/>
          <a:srcRect l="19910"/>
          <a:stretch/>
        </p:blipFill>
        <p:spPr>
          <a:xfrm>
            <a:off x="231710" y="1492897"/>
            <a:ext cx="4135016" cy="3872204"/>
          </a:xfrm>
          <a:prstGeom prst="rect">
            <a:avLst/>
          </a:prstGeom>
        </p:spPr>
      </p:pic>
    </p:spTree>
    <p:extLst>
      <p:ext uri="{BB962C8B-B14F-4D97-AF65-F5344CB8AC3E}">
        <p14:creationId xmlns:p14="http://schemas.microsoft.com/office/powerpoint/2010/main" val="324845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A046-05C9-CA6C-C7B1-00099DA98D94}"/>
              </a:ext>
            </a:extLst>
          </p:cNvPr>
          <p:cNvSpPr>
            <a:spLocks noGrp="1"/>
          </p:cNvSpPr>
          <p:nvPr>
            <p:ph type="title"/>
          </p:nvPr>
        </p:nvSpPr>
        <p:spPr>
          <a:xfrm>
            <a:off x="0" y="-225425"/>
            <a:ext cx="12192000" cy="1325563"/>
          </a:xfrm>
        </p:spPr>
        <p:txBody>
          <a:bodyPr/>
          <a:lstStyle/>
          <a:p>
            <a:pPr algn="ctr"/>
            <a:r>
              <a:rPr lang="en-US" b="1" u="sng" dirty="0">
                <a:solidFill>
                  <a:srgbClr val="FF0000"/>
                </a:solidFill>
                <a:effectLst>
                  <a:outerShdw blurRad="38100" dist="38100" dir="2700000" algn="tl">
                    <a:srgbClr val="000000">
                      <a:alpha val="43137"/>
                    </a:srgbClr>
                  </a:outerShdw>
                </a:effectLst>
              </a:rPr>
              <a:t>Different Sources of Truth: The Sabbath &amp; Rachel Oaks</a:t>
            </a:r>
          </a:p>
        </p:txBody>
      </p:sp>
      <p:sp>
        <p:nvSpPr>
          <p:cNvPr id="4" name="TextBox 3">
            <a:extLst>
              <a:ext uri="{FF2B5EF4-FFF2-40B4-BE49-F238E27FC236}">
                <a16:creationId xmlns:a16="http://schemas.microsoft.com/office/drawing/2014/main" id="{E127A4CE-2A74-0EB1-B994-7A222EEE0741}"/>
              </a:ext>
            </a:extLst>
          </p:cNvPr>
          <p:cNvSpPr txBox="1"/>
          <p:nvPr/>
        </p:nvSpPr>
        <p:spPr>
          <a:xfrm>
            <a:off x="238124" y="737444"/>
            <a:ext cx="9458326" cy="6001643"/>
          </a:xfrm>
          <a:prstGeom prst="rect">
            <a:avLst/>
          </a:prstGeom>
          <a:noFill/>
        </p:spPr>
        <p:txBody>
          <a:bodyPr wrap="square">
            <a:spAutoFit/>
          </a:bodyPr>
          <a:lstStyle/>
          <a:p>
            <a:r>
              <a:rPr lang="en-US" sz="2400" dirty="0"/>
              <a:t>“A young Seventh Day Baptist layperson named </a:t>
            </a:r>
            <a:r>
              <a:rPr lang="en-US" sz="2400" b="1" u="sng" dirty="0"/>
              <a:t>Rachel Oakes Preston living in New Hampshire was responsible for introducing Sabbath to the Millerite Adventists</a:t>
            </a:r>
            <a:r>
              <a:rPr lang="en-US" sz="2400" dirty="0"/>
              <a:t>. Due to her influence, </a:t>
            </a:r>
            <a:r>
              <a:rPr lang="en-US" sz="2400" b="1" dirty="0"/>
              <a:t>Frederick Wheeler, a local Methodist-Adventist preacher, began keeping the seventh day as Sabbath, probably in the early spring of 1844</a:t>
            </a:r>
            <a:r>
              <a:rPr lang="en-US" sz="2400" dirty="0"/>
              <a:t>. Several members of the Washington, New Hampshire church he occasionally ministered to also followed his decision. These included William and Cyrus Farnsworth. T. M. Preble soon accepted it either from Wheeler or directly from Oakes. These events were shortly followed by the Great Disappointment. Preble promoted Sabbath through the February 28, 1845 issue of the </a:t>
            </a:r>
            <a:r>
              <a:rPr lang="en-US" sz="2400" i="1" dirty="0"/>
              <a:t>Hope of Israel</a:t>
            </a:r>
            <a:r>
              <a:rPr lang="en-US" sz="2400" dirty="0"/>
              <a:t>. In March he published his Sabbath views in tract form. Although he returned to observing Sunday in the next few years, </a:t>
            </a:r>
            <a:r>
              <a:rPr lang="en-US" sz="2400" b="1" u="sng" dirty="0"/>
              <a:t>his writing convinced Joseph Bates and J. N. Andrews. These men in turn convinced James and Ellen White [in 1846 with Bates’ pamphlet “The Seventh Day Sabbath, A Perpetual Sign”], as well as Hiram Edson and hundreds of others.”</a:t>
            </a:r>
            <a:r>
              <a:rPr lang="en-US" sz="2400" dirty="0"/>
              <a:t> Wikipedia, History of the Seventh-day Adventist Church</a:t>
            </a:r>
            <a:endParaRPr lang="en-US" sz="2400" b="1" u="sng" dirty="0"/>
          </a:p>
        </p:txBody>
      </p:sp>
      <p:pic>
        <p:nvPicPr>
          <p:cNvPr id="5" name="Picture 4">
            <a:extLst>
              <a:ext uri="{FF2B5EF4-FFF2-40B4-BE49-F238E27FC236}">
                <a16:creationId xmlns:a16="http://schemas.microsoft.com/office/drawing/2014/main" id="{82EA6082-B52D-ACF5-2503-FDB73C9DABD8}"/>
              </a:ext>
            </a:extLst>
          </p:cNvPr>
          <p:cNvPicPr>
            <a:picLocks noChangeAspect="1"/>
          </p:cNvPicPr>
          <p:nvPr/>
        </p:nvPicPr>
        <p:blipFill rotWithShape="1">
          <a:blip r:embed="rId2"/>
          <a:srcRect b="27847"/>
          <a:stretch/>
        </p:blipFill>
        <p:spPr>
          <a:xfrm>
            <a:off x="9663112" y="4082482"/>
            <a:ext cx="2495550" cy="2542054"/>
          </a:xfrm>
          <a:prstGeom prst="rect">
            <a:avLst/>
          </a:prstGeom>
        </p:spPr>
      </p:pic>
      <p:pic>
        <p:nvPicPr>
          <p:cNvPr id="6" name="Picture 5">
            <a:extLst>
              <a:ext uri="{FF2B5EF4-FFF2-40B4-BE49-F238E27FC236}">
                <a16:creationId xmlns:a16="http://schemas.microsoft.com/office/drawing/2014/main" id="{A214330C-81BC-897A-1A70-0DC858422D5F}"/>
              </a:ext>
            </a:extLst>
          </p:cNvPr>
          <p:cNvPicPr>
            <a:picLocks noChangeAspect="1"/>
          </p:cNvPicPr>
          <p:nvPr/>
        </p:nvPicPr>
        <p:blipFill>
          <a:blip r:embed="rId3"/>
          <a:stretch>
            <a:fillRect/>
          </a:stretch>
        </p:blipFill>
        <p:spPr>
          <a:xfrm>
            <a:off x="9663111" y="737444"/>
            <a:ext cx="2495551" cy="3230487"/>
          </a:xfrm>
          <a:prstGeom prst="rect">
            <a:avLst/>
          </a:prstGeom>
        </p:spPr>
      </p:pic>
    </p:spTree>
    <p:extLst>
      <p:ext uri="{BB962C8B-B14F-4D97-AF65-F5344CB8AC3E}">
        <p14:creationId xmlns:p14="http://schemas.microsoft.com/office/powerpoint/2010/main" val="36737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D65CE-DE1D-8A11-84F7-B6B63495B620}"/>
              </a:ext>
            </a:extLst>
          </p:cNvPr>
          <p:cNvSpPr>
            <a:spLocks noGrp="1"/>
          </p:cNvSpPr>
          <p:nvPr>
            <p:ph type="title"/>
          </p:nvPr>
        </p:nvSpPr>
        <p:spPr>
          <a:xfrm>
            <a:off x="0" y="-215900"/>
            <a:ext cx="11458575" cy="1325563"/>
          </a:xfrm>
        </p:spPr>
        <p:txBody>
          <a:bodyPr/>
          <a:lstStyle/>
          <a:p>
            <a:r>
              <a:rPr lang="en-US" b="1" u="sng" dirty="0">
                <a:solidFill>
                  <a:srgbClr val="002060"/>
                </a:solidFill>
                <a:effectLst>
                  <a:outerShdw blurRad="38100" dist="38100" dir="2700000" algn="tl">
                    <a:srgbClr val="000000">
                      <a:alpha val="43137"/>
                    </a:srgbClr>
                  </a:outerShdw>
                </a:effectLst>
              </a:rPr>
              <a:t>NOT 1 Arbiter of Truth! They Studied Themselves!</a:t>
            </a:r>
          </a:p>
        </p:txBody>
      </p:sp>
      <p:sp>
        <p:nvSpPr>
          <p:cNvPr id="4" name="TextBox 3">
            <a:extLst>
              <a:ext uri="{FF2B5EF4-FFF2-40B4-BE49-F238E27FC236}">
                <a16:creationId xmlns:a16="http://schemas.microsoft.com/office/drawing/2014/main" id="{293155ED-866E-E540-063F-1CC603288B8D}"/>
              </a:ext>
            </a:extLst>
          </p:cNvPr>
          <p:cNvSpPr txBox="1"/>
          <p:nvPr/>
        </p:nvSpPr>
        <p:spPr>
          <a:xfrm>
            <a:off x="4295775" y="733246"/>
            <a:ext cx="7791450" cy="5693866"/>
          </a:xfrm>
          <a:prstGeom prst="rect">
            <a:avLst/>
          </a:prstGeom>
          <a:noFill/>
        </p:spPr>
        <p:txBody>
          <a:bodyPr wrap="square">
            <a:spAutoFit/>
          </a:bodyPr>
          <a:lstStyle/>
          <a:p>
            <a:r>
              <a:rPr lang="en-US" sz="2800" dirty="0"/>
              <a:t>“Bates proposed that a meeting should be </a:t>
            </a:r>
            <a:r>
              <a:rPr lang="en-US" sz="2800" dirty="0" err="1"/>
              <a:t>organised</a:t>
            </a:r>
            <a:r>
              <a:rPr lang="en-US" sz="2800" dirty="0"/>
              <a:t> between the believers in New Hampshire and Port Gibson. At this meeting, which occurred sometime in 1846 at Edson's farm, Edson and other Port Gibson believers readily accepted Sabbath and at the same time forged an alliance with Bates and [the Whites] . . . </a:t>
            </a:r>
            <a:r>
              <a:rPr lang="en-US" sz="2800" b="1" u="sng" dirty="0"/>
              <a:t>Between April 1848, and December 1850 twenty-two "Sabbath conferences" were held in New York and New England. These meetings were often seen as opportunities for leaders such as James White, Joseph Bates, Stephen Pierce and Hiram Edson to discuss and reach conclusions about doctrinal issues</a:t>
            </a:r>
            <a:r>
              <a:rPr lang="en-US" sz="2800" dirty="0"/>
              <a:t>” Ibid. </a:t>
            </a:r>
          </a:p>
        </p:txBody>
      </p:sp>
      <p:pic>
        <p:nvPicPr>
          <p:cNvPr id="5" name="Picture 4">
            <a:extLst>
              <a:ext uri="{FF2B5EF4-FFF2-40B4-BE49-F238E27FC236}">
                <a16:creationId xmlns:a16="http://schemas.microsoft.com/office/drawing/2014/main" id="{E1C11894-1B75-2661-E5A6-C882A5F2D7AD}"/>
              </a:ext>
            </a:extLst>
          </p:cNvPr>
          <p:cNvPicPr>
            <a:picLocks noChangeAspect="1"/>
          </p:cNvPicPr>
          <p:nvPr/>
        </p:nvPicPr>
        <p:blipFill>
          <a:blip r:embed="rId2"/>
          <a:stretch>
            <a:fillRect/>
          </a:stretch>
        </p:blipFill>
        <p:spPr>
          <a:xfrm>
            <a:off x="524131" y="1109663"/>
            <a:ext cx="3486535" cy="5457825"/>
          </a:xfrm>
          <a:prstGeom prst="rect">
            <a:avLst/>
          </a:prstGeom>
        </p:spPr>
      </p:pic>
    </p:spTree>
    <p:extLst>
      <p:ext uri="{BB962C8B-B14F-4D97-AF65-F5344CB8AC3E}">
        <p14:creationId xmlns:p14="http://schemas.microsoft.com/office/powerpoint/2010/main" val="302642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A13D9-B96F-D883-CA69-529237848463}"/>
              </a:ext>
            </a:extLst>
          </p:cNvPr>
          <p:cNvSpPr>
            <a:spLocks noGrp="1"/>
          </p:cNvSpPr>
          <p:nvPr>
            <p:ph type="title"/>
          </p:nvPr>
        </p:nvSpPr>
        <p:spPr>
          <a:xfrm>
            <a:off x="838200" y="-260026"/>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The First Vision of Ellen White: To Women?</a:t>
            </a:r>
          </a:p>
        </p:txBody>
      </p:sp>
      <p:pic>
        <p:nvPicPr>
          <p:cNvPr id="3" name="Picture 2">
            <a:extLst>
              <a:ext uri="{FF2B5EF4-FFF2-40B4-BE49-F238E27FC236}">
                <a16:creationId xmlns:a16="http://schemas.microsoft.com/office/drawing/2014/main" id="{7073DFFA-BA1E-D8B4-FD0A-D8DBF9F2A068}"/>
              </a:ext>
            </a:extLst>
          </p:cNvPr>
          <p:cNvPicPr>
            <a:picLocks noChangeAspect="1"/>
          </p:cNvPicPr>
          <p:nvPr/>
        </p:nvPicPr>
        <p:blipFill>
          <a:blip r:embed="rId2"/>
          <a:stretch>
            <a:fillRect/>
          </a:stretch>
        </p:blipFill>
        <p:spPr>
          <a:xfrm>
            <a:off x="8063592" y="767734"/>
            <a:ext cx="3959138" cy="5978299"/>
          </a:xfrm>
          <a:prstGeom prst="rect">
            <a:avLst/>
          </a:prstGeom>
        </p:spPr>
      </p:pic>
      <p:sp>
        <p:nvSpPr>
          <p:cNvPr id="5" name="TextBox 4">
            <a:extLst>
              <a:ext uri="{FF2B5EF4-FFF2-40B4-BE49-F238E27FC236}">
                <a16:creationId xmlns:a16="http://schemas.microsoft.com/office/drawing/2014/main" id="{D1873A82-4A22-30BB-7D7A-DA2A5D0A6AF7}"/>
              </a:ext>
            </a:extLst>
          </p:cNvPr>
          <p:cNvSpPr txBox="1"/>
          <p:nvPr/>
        </p:nvSpPr>
        <p:spPr>
          <a:xfrm>
            <a:off x="0" y="688302"/>
            <a:ext cx="8063592" cy="6124754"/>
          </a:xfrm>
          <a:prstGeom prst="rect">
            <a:avLst/>
          </a:prstGeom>
          <a:noFill/>
        </p:spPr>
        <p:txBody>
          <a:bodyPr wrap="square">
            <a:spAutoFit/>
          </a:bodyPr>
          <a:lstStyle/>
          <a:p>
            <a:r>
              <a:rPr lang="en-US" sz="2800" dirty="0"/>
              <a:t>“</a:t>
            </a:r>
            <a:r>
              <a:rPr lang="en-US" sz="2800" b="1" u="sng" dirty="0"/>
              <a:t>In December 1844, White experienced her first vision during a prayer meeting at the home of Mrs. Haines</a:t>
            </a:r>
            <a:r>
              <a:rPr lang="en-US" sz="2800" dirty="0"/>
              <a:t> at 60 Ocean Street in South Portland, Maine, which later became the Griffin Club. The building was torn down in 2018. “</a:t>
            </a:r>
            <a:r>
              <a:rPr lang="en-US" sz="2800" b="1" dirty="0"/>
              <a:t>At this time I visited one of our Advent sisters, and in the morning we bowed around the family altar. It was not an exciting occasion, and there were but five of us present, all females. While praying, the power of God came upon me as I never had felt it before, and I was </a:t>
            </a:r>
            <a:r>
              <a:rPr lang="en-US" sz="2800" b="1" dirty="0" err="1"/>
              <a:t>wrapt</a:t>
            </a:r>
            <a:r>
              <a:rPr lang="en-US" sz="2800" b="1" dirty="0"/>
              <a:t> up in a vision of God's glory, and seemed to be rising higher and higher from the earth and was shown something of the travels of the Advent people to the Holy City </a:t>
            </a:r>
            <a:r>
              <a:rPr lang="en-US" sz="2800" dirty="0"/>
              <a:t>...”—Wikipedia, Ellen G. White</a:t>
            </a:r>
          </a:p>
        </p:txBody>
      </p:sp>
    </p:spTree>
    <p:extLst>
      <p:ext uri="{BB962C8B-B14F-4D97-AF65-F5344CB8AC3E}">
        <p14:creationId xmlns:p14="http://schemas.microsoft.com/office/powerpoint/2010/main" val="239772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E6CD-322D-933B-3877-43EE05E35021}"/>
              </a:ext>
            </a:extLst>
          </p:cNvPr>
          <p:cNvSpPr>
            <a:spLocks noGrp="1"/>
          </p:cNvSpPr>
          <p:nvPr>
            <p:ph type="title"/>
          </p:nvPr>
        </p:nvSpPr>
        <p:spPr>
          <a:xfrm>
            <a:off x="1015481" y="-240664"/>
            <a:ext cx="10515600" cy="1325563"/>
          </a:xfrm>
        </p:spPr>
        <p:txBody>
          <a:bodyPr/>
          <a:lstStyle/>
          <a:p>
            <a:pPr algn="ctr"/>
            <a:r>
              <a:rPr lang="en-US" dirty="0">
                <a:solidFill>
                  <a:srgbClr val="C00000"/>
                </a:solidFill>
              </a:rPr>
              <a:t>About the Second Coming!</a:t>
            </a:r>
          </a:p>
        </p:txBody>
      </p:sp>
      <p:sp>
        <p:nvSpPr>
          <p:cNvPr id="4" name="TextBox 3">
            <a:extLst>
              <a:ext uri="{FF2B5EF4-FFF2-40B4-BE49-F238E27FC236}">
                <a16:creationId xmlns:a16="http://schemas.microsoft.com/office/drawing/2014/main" id="{0979201D-F175-4E48-9CD9-8BCC75CEAC72}"/>
              </a:ext>
            </a:extLst>
          </p:cNvPr>
          <p:cNvSpPr txBox="1"/>
          <p:nvPr/>
        </p:nvSpPr>
        <p:spPr>
          <a:xfrm>
            <a:off x="156288" y="683683"/>
            <a:ext cx="5703336" cy="6001643"/>
          </a:xfrm>
          <a:prstGeom prst="rect">
            <a:avLst/>
          </a:prstGeom>
          <a:noFill/>
        </p:spPr>
        <p:txBody>
          <a:bodyPr wrap="square">
            <a:spAutoFit/>
          </a:bodyPr>
          <a:lstStyle/>
          <a:p>
            <a:r>
              <a:rPr lang="en-US" sz="2400" dirty="0"/>
              <a:t>“In this vision the "Advent people" were traveling a high and dangerous path towards the city of New Jerusalem [heaven]. Their path was lit from behind by "</a:t>
            </a:r>
            <a:r>
              <a:rPr lang="en-US" sz="2400" b="1" u="sng" dirty="0"/>
              <a:t>a bright (light) which an angel told me was the midnight cry</a:t>
            </a:r>
            <a:r>
              <a:rPr lang="en-US" sz="2400" dirty="0"/>
              <a:t>." </a:t>
            </a:r>
            <a:r>
              <a:rPr lang="en-US" sz="2400" b="1" u="sng" dirty="0"/>
              <a:t>Some of the travelers grew weary and were encouraged by Jesus; others denied the light, the light behind them went out, and they fell "off the path into the dark and wicked world below</a:t>
            </a:r>
            <a:r>
              <a:rPr lang="en-US" sz="2400" dirty="0"/>
              <a:t>." </a:t>
            </a:r>
            <a:r>
              <a:rPr lang="en-US" sz="2400" b="1" u="sng" dirty="0"/>
              <a:t>The vision continued with a portrayal of Christ's second coming, following which the Advent people entered the New Jerusalem; and ended with her returning to earth</a:t>
            </a:r>
            <a:r>
              <a:rPr lang="en-US" sz="2400" dirty="0"/>
              <a:t> feeling lonely, desolate and longing for that "better world.“—Ibid.</a:t>
            </a:r>
          </a:p>
        </p:txBody>
      </p:sp>
      <p:pic>
        <p:nvPicPr>
          <p:cNvPr id="5" name="Picture 4">
            <a:extLst>
              <a:ext uri="{FF2B5EF4-FFF2-40B4-BE49-F238E27FC236}">
                <a16:creationId xmlns:a16="http://schemas.microsoft.com/office/drawing/2014/main" id="{3F2FDCC7-B54B-F67D-8753-718834E02F87}"/>
              </a:ext>
            </a:extLst>
          </p:cNvPr>
          <p:cNvPicPr>
            <a:picLocks noChangeAspect="1"/>
          </p:cNvPicPr>
          <p:nvPr/>
        </p:nvPicPr>
        <p:blipFill>
          <a:blip r:embed="rId2"/>
          <a:stretch>
            <a:fillRect/>
          </a:stretch>
        </p:blipFill>
        <p:spPr>
          <a:xfrm>
            <a:off x="6041647" y="1315616"/>
            <a:ext cx="5994065" cy="3629219"/>
          </a:xfrm>
          <a:prstGeom prst="rect">
            <a:avLst/>
          </a:prstGeom>
        </p:spPr>
      </p:pic>
    </p:spTree>
    <p:extLst>
      <p:ext uri="{BB962C8B-B14F-4D97-AF65-F5344CB8AC3E}">
        <p14:creationId xmlns:p14="http://schemas.microsoft.com/office/powerpoint/2010/main" val="1101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A296-607A-2BA4-EFF4-7E0662B0D689}"/>
              </a:ext>
            </a:extLst>
          </p:cNvPr>
          <p:cNvSpPr>
            <a:spLocks noGrp="1"/>
          </p:cNvSpPr>
          <p:nvPr>
            <p:ph type="title"/>
          </p:nvPr>
        </p:nvSpPr>
        <p:spPr>
          <a:xfrm>
            <a:off x="838200" y="-194712"/>
            <a:ext cx="10515600" cy="1325563"/>
          </a:xfrm>
        </p:spPr>
        <p:txBody>
          <a:bodyPr/>
          <a:lstStyle/>
          <a:p>
            <a:pPr algn="ctr"/>
            <a:r>
              <a:rPr lang="en-US" b="1" u="sng" dirty="0">
                <a:solidFill>
                  <a:srgbClr val="0070C0"/>
                </a:solidFill>
                <a:effectLst>
                  <a:outerShdw blurRad="38100" dist="38100" dir="2700000" algn="tl">
                    <a:srgbClr val="000000">
                      <a:alpha val="43137"/>
                    </a:srgbClr>
                  </a:outerShdw>
                </a:effectLst>
              </a:rPr>
              <a:t>Ellen White as a Prophet</a:t>
            </a:r>
          </a:p>
        </p:txBody>
      </p:sp>
      <p:sp>
        <p:nvSpPr>
          <p:cNvPr id="3" name="TextBox 2">
            <a:extLst>
              <a:ext uri="{FF2B5EF4-FFF2-40B4-BE49-F238E27FC236}">
                <a16:creationId xmlns:a16="http://schemas.microsoft.com/office/drawing/2014/main" id="{5014EE57-7815-A98D-135D-8BB1553C850F}"/>
              </a:ext>
            </a:extLst>
          </p:cNvPr>
          <p:cNvSpPr txBox="1"/>
          <p:nvPr/>
        </p:nvSpPr>
        <p:spPr>
          <a:xfrm>
            <a:off x="158620" y="793102"/>
            <a:ext cx="6820678" cy="5632311"/>
          </a:xfrm>
          <a:prstGeom prst="rect">
            <a:avLst/>
          </a:prstGeom>
          <a:noFill/>
        </p:spPr>
        <p:txBody>
          <a:bodyPr wrap="square" rtlCol="0">
            <a:spAutoFit/>
          </a:bodyPr>
          <a:lstStyle/>
          <a:p>
            <a:r>
              <a:rPr lang="en-US" sz="2400" dirty="0"/>
              <a:t>Ellen White’s visions helped guide the early church on to greater truths and encourage them in the truth of their experience. She was tested as a prophet by the Bible’s outline of physical signs, which was done publicly among skeptics. Her writings were also found to be inspired when tested by the Bible and read as guides to doctrine, history, and truth—again, always tested by the Bible. She wrote the conflict of the ages series, many books, letters, manuscripts, pamphlets and articles. Her prophetic insights have proven to be true thus far, and she has always seemed to end up on the right side of history—she was a prominent figure in the temperance movement, health reform, proper education, evangelism—even her enemies testified that she was a sincere Christian.</a:t>
            </a:r>
          </a:p>
        </p:txBody>
      </p:sp>
      <p:pic>
        <p:nvPicPr>
          <p:cNvPr id="4" name="Picture 3">
            <a:extLst>
              <a:ext uri="{FF2B5EF4-FFF2-40B4-BE49-F238E27FC236}">
                <a16:creationId xmlns:a16="http://schemas.microsoft.com/office/drawing/2014/main" id="{C4902E8C-E709-58A7-74FC-68A5A21A470B}"/>
              </a:ext>
            </a:extLst>
          </p:cNvPr>
          <p:cNvPicPr>
            <a:picLocks noChangeAspect="1"/>
          </p:cNvPicPr>
          <p:nvPr/>
        </p:nvPicPr>
        <p:blipFill>
          <a:blip r:embed="rId2"/>
          <a:stretch>
            <a:fillRect/>
          </a:stretch>
        </p:blipFill>
        <p:spPr>
          <a:xfrm>
            <a:off x="7554880" y="793102"/>
            <a:ext cx="3707170" cy="5813888"/>
          </a:xfrm>
          <a:prstGeom prst="rect">
            <a:avLst/>
          </a:prstGeom>
        </p:spPr>
      </p:pic>
    </p:spTree>
    <p:extLst>
      <p:ext uri="{BB962C8B-B14F-4D97-AF65-F5344CB8AC3E}">
        <p14:creationId xmlns:p14="http://schemas.microsoft.com/office/powerpoint/2010/main" val="288774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B3A62F-4689-EA88-2CC8-EFC633C5B972}"/>
              </a:ext>
            </a:extLst>
          </p:cNvPr>
          <p:cNvPicPr>
            <a:picLocks noChangeAspect="1"/>
          </p:cNvPicPr>
          <p:nvPr/>
        </p:nvPicPr>
        <p:blipFill>
          <a:blip r:embed="rId2"/>
          <a:stretch>
            <a:fillRect/>
          </a:stretch>
        </p:blipFill>
        <p:spPr>
          <a:xfrm>
            <a:off x="228325" y="3738042"/>
            <a:ext cx="4782213" cy="2869328"/>
          </a:xfrm>
          <a:prstGeom prst="rect">
            <a:avLst/>
          </a:prstGeom>
        </p:spPr>
      </p:pic>
      <p:pic>
        <p:nvPicPr>
          <p:cNvPr id="8" name="Picture 7">
            <a:extLst>
              <a:ext uri="{FF2B5EF4-FFF2-40B4-BE49-F238E27FC236}">
                <a16:creationId xmlns:a16="http://schemas.microsoft.com/office/drawing/2014/main" id="{956FA030-5E12-212D-B4BD-44657E7EA92E}"/>
              </a:ext>
            </a:extLst>
          </p:cNvPr>
          <p:cNvPicPr>
            <a:picLocks noChangeAspect="1"/>
          </p:cNvPicPr>
          <p:nvPr/>
        </p:nvPicPr>
        <p:blipFill>
          <a:blip r:embed="rId3"/>
          <a:stretch>
            <a:fillRect/>
          </a:stretch>
        </p:blipFill>
        <p:spPr>
          <a:xfrm>
            <a:off x="2259897" y="743158"/>
            <a:ext cx="2621621" cy="3704253"/>
          </a:xfrm>
          <a:prstGeom prst="rect">
            <a:avLst/>
          </a:prstGeom>
        </p:spPr>
      </p:pic>
      <p:sp>
        <p:nvSpPr>
          <p:cNvPr id="2" name="Title 1">
            <a:extLst>
              <a:ext uri="{FF2B5EF4-FFF2-40B4-BE49-F238E27FC236}">
                <a16:creationId xmlns:a16="http://schemas.microsoft.com/office/drawing/2014/main" id="{781AD7F7-B244-B745-072A-1673F2B717ED}"/>
              </a:ext>
            </a:extLst>
          </p:cNvPr>
          <p:cNvSpPr>
            <a:spLocks noGrp="1"/>
          </p:cNvSpPr>
          <p:nvPr>
            <p:ph type="title"/>
          </p:nvPr>
        </p:nvSpPr>
        <p:spPr>
          <a:xfrm>
            <a:off x="1006151" y="-204042"/>
            <a:ext cx="10515600" cy="1325563"/>
          </a:xfrm>
        </p:spPr>
        <p:txBody>
          <a:bodyPr/>
          <a:lstStyle/>
          <a:p>
            <a:r>
              <a:rPr lang="en-US" b="1" u="sng" dirty="0">
                <a:solidFill>
                  <a:srgbClr val="FF0000"/>
                </a:solidFill>
                <a:effectLst>
                  <a:outerShdw blurRad="38100" dist="38100" dir="2700000" algn="tl">
                    <a:srgbClr val="000000">
                      <a:alpha val="43137"/>
                    </a:srgbClr>
                  </a:outerShdw>
                </a:effectLst>
              </a:rPr>
              <a:t>Blessed by God? Or Satanic Deception?</a:t>
            </a:r>
          </a:p>
        </p:txBody>
      </p:sp>
      <p:sp>
        <p:nvSpPr>
          <p:cNvPr id="4" name="TextBox 3">
            <a:extLst>
              <a:ext uri="{FF2B5EF4-FFF2-40B4-BE49-F238E27FC236}">
                <a16:creationId xmlns:a16="http://schemas.microsoft.com/office/drawing/2014/main" id="{62652A21-CC8E-4B98-A3A8-841A4FB03528}"/>
              </a:ext>
            </a:extLst>
          </p:cNvPr>
          <p:cNvSpPr txBox="1"/>
          <p:nvPr/>
        </p:nvSpPr>
        <p:spPr>
          <a:xfrm>
            <a:off x="5010538" y="743158"/>
            <a:ext cx="7063273" cy="6001643"/>
          </a:xfrm>
          <a:prstGeom prst="rect">
            <a:avLst/>
          </a:prstGeom>
          <a:noFill/>
        </p:spPr>
        <p:txBody>
          <a:bodyPr wrap="square">
            <a:spAutoFit/>
          </a:bodyPr>
          <a:lstStyle/>
          <a:p>
            <a:r>
              <a:rPr lang="en-US" sz="2400" dirty="0"/>
              <a:t>“</a:t>
            </a:r>
            <a:r>
              <a:rPr lang="en-US" sz="2400" b="1" u="sng" dirty="0"/>
              <a:t>Ellen G. White is the most translated female non-fiction author in the history of literature, as well as the most translated American non-fiction author of either gender</a:t>
            </a:r>
            <a:r>
              <a:rPr lang="en-US" sz="2400" dirty="0"/>
              <a:t>. Her writings covered a broad range of subjects, including religion, social relationships, prophecy, publishing, nutrition, creationism, agriculture, theology, evangelism, Christian lifestyle, education, and health. She advocated vegetarianism . . . </a:t>
            </a:r>
            <a:r>
              <a:rPr lang="en-US" sz="2400" b="1" u="sng" dirty="0"/>
              <a:t>During her lifetime she wrote more than 5,000 periodical articles and 40 books. As of 2019 more than 200 White titles are available in English, including compilations from her 100,000 pages of manuscript published by the Ellen G. White Estate, which are accessible at the Adventist Book Center. Her most notable books are Steps to Christ, The Desire of Ages and The Great Controversy</a:t>
            </a:r>
            <a:r>
              <a:rPr lang="en-US" sz="2400" dirty="0"/>
              <a:t>.” Wikipedia, Ellen G. White</a:t>
            </a:r>
          </a:p>
        </p:txBody>
      </p:sp>
      <p:pic>
        <p:nvPicPr>
          <p:cNvPr id="7" name="Picture 6">
            <a:extLst>
              <a:ext uri="{FF2B5EF4-FFF2-40B4-BE49-F238E27FC236}">
                <a16:creationId xmlns:a16="http://schemas.microsoft.com/office/drawing/2014/main" id="{49FD597A-0E1D-0C11-603E-A346FC0111CA}"/>
              </a:ext>
            </a:extLst>
          </p:cNvPr>
          <p:cNvPicPr>
            <a:picLocks noChangeAspect="1"/>
          </p:cNvPicPr>
          <p:nvPr/>
        </p:nvPicPr>
        <p:blipFill rotWithShape="1">
          <a:blip r:embed="rId4"/>
          <a:srcRect t="7905" r="983"/>
          <a:stretch/>
        </p:blipFill>
        <p:spPr>
          <a:xfrm>
            <a:off x="2015411" y="3247053"/>
            <a:ext cx="2995127" cy="3851307"/>
          </a:xfrm>
          <a:prstGeom prst="rect">
            <a:avLst/>
          </a:prstGeom>
        </p:spPr>
      </p:pic>
      <p:pic>
        <p:nvPicPr>
          <p:cNvPr id="6" name="Picture 5">
            <a:extLst>
              <a:ext uri="{FF2B5EF4-FFF2-40B4-BE49-F238E27FC236}">
                <a16:creationId xmlns:a16="http://schemas.microsoft.com/office/drawing/2014/main" id="{EACF61E6-3BFC-AEE4-D22C-489BEE7A82A2}"/>
              </a:ext>
            </a:extLst>
          </p:cNvPr>
          <p:cNvPicPr>
            <a:picLocks noChangeAspect="1"/>
          </p:cNvPicPr>
          <p:nvPr/>
        </p:nvPicPr>
        <p:blipFill rotWithShape="1">
          <a:blip r:embed="rId5"/>
          <a:srcRect r="9412" b="4187"/>
          <a:stretch/>
        </p:blipFill>
        <p:spPr>
          <a:xfrm>
            <a:off x="118189" y="743158"/>
            <a:ext cx="2009191" cy="2914442"/>
          </a:xfrm>
          <a:prstGeom prst="rect">
            <a:avLst/>
          </a:prstGeom>
        </p:spPr>
      </p:pic>
    </p:spTree>
    <p:extLst>
      <p:ext uri="{BB962C8B-B14F-4D97-AF65-F5344CB8AC3E}">
        <p14:creationId xmlns:p14="http://schemas.microsoft.com/office/powerpoint/2010/main" val="49553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B951-7EEA-3E20-7604-25318400E108}"/>
              </a:ext>
            </a:extLst>
          </p:cNvPr>
          <p:cNvSpPr>
            <a:spLocks noGrp="1"/>
          </p:cNvSpPr>
          <p:nvPr>
            <p:ph type="title"/>
          </p:nvPr>
        </p:nvSpPr>
        <p:spPr>
          <a:xfrm>
            <a:off x="838200" y="-250696"/>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The Movement Grows</a:t>
            </a:r>
          </a:p>
        </p:txBody>
      </p:sp>
      <p:sp>
        <p:nvSpPr>
          <p:cNvPr id="4" name="TextBox 3">
            <a:extLst>
              <a:ext uri="{FF2B5EF4-FFF2-40B4-BE49-F238E27FC236}">
                <a16:creationId xmlns:a16="http://schemas.microsoft.com/office/drawing/2014/main" id="{BB754797-A1F9-C7A5-7319-CC69546FE13F}"/>
              </a:ext>
            </a:extLst>
          </p:cNvPr>
          <p:cNvSpPr txBox="1"/>
          <p:nvPr/>
        </p:nvSpPr>
        <p:spPr>
          <a:xfrm>
            <a:off x="3750907" y="782225"/>
            <a:ext cx="8278586" cy="6001643"/>
          </a:xfrm>
          <a:prstGeom prst="rect">
            <a:avLst/>
          </a:prstGeom>
          <a:noFill/>
        </p:spPr>
        <p:txBody>
          <a:bodyPr wrap="square">
            <a:spAutoFit/>
          </a:bodyPr>
          <a:lstStyle/>
          <a:p>
            <a:r>
              <a:rPr lang="en-US" sz="2400" dirty="0"/>
              <a:t>“</a:t>
            </a:r>
            <a:r>
              <a:rPr lang="en-US" sz="2400" b="1" u="sng" dirty="0"/>
              <a:t>In 1860, the fledgling movement finally settled on the name, Seventh-day Adventist, representative of the church's distinguishing beliefs. Three years later, on May 21, 1863, the General Conference of Seventh-day Adventists was formed and the movement became an official organization</a:t>
            </a:r>
            <a:r>
              <a:rPr lang="en-US" sz="2400" dirty="0"/>
              <a:t>. . . </a:t>
            </a:r>
            <a:r>
              <a:rPr lang="en-US" sz="2400" b="1" u="sng" dirty="0"/>
              <a:t>Ellen G. White (1827–1915), while holding no official role</a:t>
            </a:r>
            <a:r>
              <a:rPr lang="en-US" sz="2400" dirty="0"/>
              <a:t>, was a dominant personality. She, along with her husband, James White, and Joseph Bates, moved the denomination to a concentration on missionary and medical work. Mission and medical work continues to play a central role in the 21st century. </a:t>
            </a:r>
            <a:r>
              <a:rPr lang="en-US" sz="2400" b="1" u="sng" dirty="0"/>
              <a:t>Under White's guidance the denomination in the 1870s turned to missionary work and revivals, tripling its membership to 16,000 by 1880; rapid growth continued, with 75,000 members in 1901. By this time operated two colleges, a medical school, a dozen academies, 27 hospitals, and 13 publishing houses</a:t>
            </a:r>
            <a:r>
              <a:rPr lang="en-US" sz="2400" dirty="0"/>
              <a:t>.” Wikipedia, History of the Seventh-day Adventist Church</a:t>
            </a:r>
          </a:p>
        </p:txBody>
      </p:sp>
      <p:pic>
        <p:nvPicPr>
          <p:cNvPr id="5" name="Picture 4">
            <a:extLst>
              <a:ext uri="{FF2B5EF4-FFF2-40B4-BE49-F238E27FC236}">
                <a16:creationId xmlns:a16="http://schemas.microsoft.com/office/drawing/2014/main" id="{D3FC1E8B-A097-427B-DC69-15FC5665DC3A}"/>
              </a:ext>
            </a:extLst>
          </p:cNvPr>
          <p:cNvPicPr>
            <a:picLocks noChangeAspect="1"/>
          </p:cNvPicPr>
          <p:nvPr/>
        </p:nvPicPr>
        <p:blipFill>
          <a:blip r:embed="rId2"/>
          <a:stretch>
            <a:fillRect/>
          </a:stretch>
        </p:blipFill>
        <p:spPr>
          <a:xfrm>
            <a:off x="93306" y="1194319"/>
            <a:ext cx="3417111" cy="5194332"/>
          </a:xfrm>
          <a:prstGeom prst="rect">
            <a:avLst/>
          </a:prstGeom>
        </p:spPr>
      </p:pic>
    </p:spTree>
    <p:extLst>
      <p:ext uri="{BB962C8B-B14F-4D97-AF65-F5344CB8AC3E}">
        <p14:creationId xmlns:p14="http://schemas.microsoft.com/office/powerpoint/2010/main" val="392090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E02B-ECD7-6725-E287-7654A2E2B9A9}"/>
              </a:ext>
            </a:extLst>
          </p:cNvPr>
          <p:cNvSpPr>
            <a:spLocks noGrp="1"/>
          </p:cNvSpPr>
          <p:nvPr>
            <p:ph type="title"/>
          </p:nvPr>
        </p:nvSpPr>
        <p:spPr>
          <a:xfrm>
            <a:off x="912845" y="-278687"/>
            <a:ext cx="10515600" cy="1325563"/>
          </a:xfrm>
        </p:spPr>
        <p:txBody>
          <a:bodyPr/>
          <a:lstStyle/>
          <a:p>
            <a:r>
              <a:rPr lang="en-US" b="1" dirty="0"/>
              <a:t>A Few More Thoughts on the 2300 Days/Years</a:t>
            </a:r>
          </a:p>
        </p:txBody>
      </p:sp>
      <p:sp>
        <p:nvSpPr>
          <p:cNvPr id="3" name="TextBox 2">
            <a:extLst>
              <a:ext uri="{FF2B5EF4-FFF2-40B4-BE49-F238E27FC236}">
                <a16:creationId xmlns:a16="http://schemas.microsoft.com/office/drawing/2014/main" id="{5D4DC1F0-1803-BA01-8D34-0DA00C74950B}"/>
              </a:ext>
            </a:extLst>
          </p:cNvPr>
          <p:cNvSpPr txBox="1"/>
          <p:nvPr/>
        </p:nvSpPr>
        <p:spPr>
          <a:xfrm>
            <a:off x="233265" y="839755"/>
            <a:ext cx="6484776" cy="5632311"/>
          </a:xfrm>
          <a:prstGeom prst="rect">
            <a:avLst/>
          </a:prstGeom>
          <a:noFill/>
        </p:spPr>
        <p:txBody>
          <a:bodyPr wrap="square" rtlCol="0">
            <a:spAutoFit/>
          </a:bodyPr>
          <a:lstStyle/>
          <a:p>
            <a:r>
              <a:rPr lang="en-US" sz="2400" dirty="0"/>
              <a:t>Many Christians (previously myself included) reject the SDA faith and Millerism as false, fanatical, and a hoax because the prophecy failed. These are the facts in the case: William Miller predicted that Jesus would Return to Earth a Second Time at the close of the 2300 day/years AFTER the start of the date 457BC was ascertained. Simply put, that did not happen. So, case closed right? William Miller was a false messenger, and God did not lead the Millerite Movement—their experiences, renewed interest in Bible Study and Berean mentality, their repentance, reformation of life and character were all figments of their imaginations—not provoked by God, but by their own thinking, and/or by the enemy of souls. But let’s take a closer look!</a:t>
            </a:r>
          </a:p>
        </p:txBody>
      </p:sp>
      <p:pic>
        <p:nvPicPr>
          <p:cNvPr id="4" name="Picture 3">
            <a:extLst>
              <a:ext uri="{FF2B5EF4-FFF2-40B4-BE49-F238E27FC236}">
                <a16:creationId xmlns:a16="http://schemas.microsoft.com/office/drawing/2014/main" id="{40687078-89EB-2A9F-B15F-80F59627C306}"/>
              </a:ext>
            </a:extLst>
          </p:cNvPr>
          <p:cNvPicPr>
            <a:picLocks noChangeAspect="1"/>
          </p:cNvPicPr>
          <p:nvPr/>
        </p:nvPicPr>
        <p:blipFill>
          <a:blip r:embed="rId2"/>
          <a:stretch>
            <a:fillRect/>
          </a:stretch>
        </p:blipFill>
        <p:spPr>
          <a:xfrm>
            <a:off x="7223253" y="839755"/>
            <a:ext cx="3835271" cy="5785409"/>
          </a:xfrm>
          <a:prstGeom prst="rect">
            <a:avLst/>
          </a:prstGeom>
        </p:spPr>
      </p:pic>
    </p:spTree>
    <p:extLst>
      <p:ext uri="{BB962C8B-B14F-4D97-AF65-F5344CB8AC3E}">
        <p14:creationId xmlns:p14="http://schemas.microsoft.com/office/powerpoint/2010/main" val="205229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133-1C5E-53E1-E1FF-BCD200CDAE47}"/>
              </a:ext>
            </a:extLst>
          </p:cNvPr>
          <p:cNvSpPr>
            <a:spLocks noGrp="1"/>
          </p:cNvSpPr>
          <p:nvPr>
            <p:ph type="title"/>
          </p:nvPr>
        </p:nvSpPr>
        <p:spPr>
          <a:xfrm>
            <a:off x="838200" y="-306679"/>
            <a:ext cx="10515600" cy="1325563"/>
          </a:xfrm>
        </p:spPr>
        <p:txBody>
          <a:bodyPr/>
          <a:lstStyle/>
          <a:p>
            <a:r>
              <a:rPr lang="en-US" b="1" u="sng" dirty="0">
                <a:solidFill>
                  <a:srgbClr val="00B050"/>
                </a:solidFill>
                <a:effectLst>
                  <a:outerShdw blurRad="38100" dist="38100" dir="2700000" algn="tl">
                    <a:srgbClr val="000000">
                      <a:alpha val="43137"/>
                    </a:srgbClr>
                  </a:outerShdw>
                </a:effectLst>
              </a:rPr>
              <a:t>An Important Statement From an LDS Prophet</a:t>
            </a:r>
          </a:p>
        </p:txBody>
      </p:sp>
      <p:sp>
        <p:nvSpPr>
          <p:cNvPr id="4" name="TextBox 3">
            <a:extLst>
              <a:ext uri="{FF2B5EF4-FFF2-40B4-BE49-F238E27FC236}">
                <a16:creationId xmlns:a16="http://schemas.microsoft.com/office/drawing/2014/main" id="{6970AB4E-D326-F07C-DB42-B0632897B677}"/>
              </a:ext>
            </a:extLst>
          </p:cNvPr>
          <p:cNvSpPr txBox="1"/>
          <p:nvPr/>
        </p:nvSpPr>
        <p:spPr>
          <a:xfrm>
            <a:off x="5402424" y="590663"/>
            <a:ext cx="6789576" cy="6001643"/>
          </a:xfrm>
          <a:prstGeom prst="rect">
            <a:avLst/>
          </a:prstGeom>
          <a:noFill/>
        </p:spPr>
        <p:txBody>
          <a:bodyPr wrap="square">
            <a:spAutoFit/>
          </a:bodyPr>
          <a:lstStyle/>
          <a:p>
            <a:r>
              <a:rPr lang="en-US" sz="3200" dirty="0"/>
              <a:t>Prophet Ezra Taft: “the Book of Mormon is the keystone of our religion. </a:t>
            </a:r>
            <a:r>
              <a:rPr lang="en-US" sz="3200" b="1" u="sng" dirty="0"/>
              <a:t>This was the Prophet Joseph Smith’s statement</a:t>
            </a:r>
            <a:r>
              <a:rPr lang="en-US" sz="3200" dirty="0"/>
              <a:t>. He testified that “the Book of Mormon was the most correct of any book on earth, and the keystone of our religion” (Introduction to the Book of Mormon). A keystone is the central stone in an arch. It holds all the other stones in place, and if removed, the arch crumbles.” (October 1986 General Conference)</a:t>
            </a:r>
          </a:p>
        </p:txBody>
      </p:sp>
      <p:pic>
        <p:nvPicPr>
          <p:cNvPr id="5" name="Picture 4">
            <a:extLst>
              <a:ext uri="{FF2B5EF4-FFF2-40B4-BE49-F238E27FC236}">
                <a16:creationId xmlns:a16="http://schemas.microsoft.com/office/drawing/2014/main" id="{49FA2E71-82EA-216D-1F5D-DE6CE3C5CEA4}"/>
              </a:ext>
            </a:extLst>
          </p:cNvPr>
          <p:cNvPicPr>
            <a:picLocks noChangeAspect="1"/>
          </p:cNvPicPr>
          <p:nvPr/>
        </p:nvPicPr>
        <p:blipFill>
          <a:blip r:embed="rId2"/>
          <a:stretch>
            <a:fillRect/>
          </a:stretch>
        </p:blipFill>
        <p:spPr>
          <a:xfrm>
            <a:off x="361949" y="685799"/>
            <a:ext cx="4628275" cy="6004249"/>
          </a:xfrm>
          <a:prstGeom prst="rect">
            <a:avLst/>
          </a:prstGeom>
        </p:spPr>
      </p:pic>
    </p:spTree>
    <p:extLst>
      <p:ext uri="{BB962C8B-B14F-4D97-AF65-F5344CB8AC3E}">
        <p14:creationId xmlns:p14="http://schemas.microsoft.com/office/powerpoint/2010/main" val="6425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489C6-4051-CDB3-2359-A3B6FB15ADC2}"/>
              </a:ext>
            </a:extLst>
          </p:cNvPr>
          <p:cNvSpPr>
            <a:spLocks noGrp="1"/>
          </p:cNvSpPr>
          <p:nvPr>
            <p:ph type="title"/>
          </p:nvPr>
        </p:nvSpPr>
        <p:spPr>
          <a:xfrm>
            <a:off x="0" y="-320675"/>
            <a:ext cx="12192000" cy="1325563"/>
          </a:xfrm>
        </p:spPr>
        <p:txBody>
          <a:bodyPr>
            <a:normAutofit/>
          </a:bodyPr>
          <a:lstStyle/>
          <a:p>
            <a:pPr algn="ctr"/>
            <a:r>
              <a:rPr lang="en-US" sz="4000" b="1" dirty="0">
                <a:solidFill>
                  <a:srgbClr val="002060"/>
                </a:solidFill>
                <a:effectLst>
                  <a:outerShdw blurRad="38100" dist="38100" dir="2700000" algn="tl">
                    <a:srgbClr val="000000">
                      <a:alpha val="43137"/>
                    </a:srgbClr>
                  </a:outerShdw>
                </a:effectLst>
              </a:rPr>
              <a:t>Evidence that the Millerite Movement Was God-Inspired:</a:t>
            </a:r>
          </a:p>
        </p:txBody>
      </p:sp>
      <p:sp>
        <p:nvSpPr>
          <p:cNvPr id="3" name="TextBox 2">
            <a:extLst>
              <a:ext uri="{FF2B5EF4-FFF2-40B4-BE49-F238E27FC236}">
                <a16:creationId xmlns:a16="http://schemas.microsoft.com/office/drawing/2014/main" id="{9273F8F7-7A90-A227-2551-5BB5B899E100}"/>
              </a:ext>
            </a:extLst>
          </p:cNvPr>
          <p:cNvSpPr txBox="1"/>
          <p:nvPr/>
        </p:nvSpPr>
        <p:spPr>
          <a:xfrm>
            <a:off x="139959" y="886408"/>
            <a:ext cx="7912359" cy="5693866"/>
          </a:xfrm>
          <a:prstGeom prst="rect">
            <a:avLst/>
          </a:prstGeom>
          <a:noFill/>
        </p:spPr>
        <p:txBody>
          <a:bodyPr wrap="square" rtlCol="0">
            <a:spAutoFit/>
          </a:bodyPr>
          <a:lstStyle/>
          <a:p>
            <a:pPr marL="342900" indent="-342900">
              <a:buAutoNum type="arabicPeriod"/>
            </a:pPr>
            <a:r>
              <a:rPr lang="en-US" sz="2800" b="1" dirty="0"/>
              <a:t>The Millerite Movement took place during the Second Great Awakening—</a:t>
            </a:r>
            <a:r>
              <a:rPr lang="en-US" sz="2800" dirty="0"/>
              <a:t>if God had not been at work in the Millerites experiences of confession, repentance, revival and reformation?—then what was God true movement in that era, we’ve already seen glaring errors in the origins of Mormonism and Jehovah’s Witnesses—what was the real movement of that time?</a:t>
            </a:r>
          </a:p>
          <a:p>
            <a:pPr marL="342900" indent="-342900">
              <a:buAutoNum type="arabicPeriod"/>
            </a:pPr>
            <a:r>
              <a:rPr lang="en-US" sz="2800" b="1" dirty="0"/>
              <a:t>The Millerite Movement had the exact same experience that the Disciples had—</a:t>
            </a:r>
            <a:r>
              <a:rPr lang="en-US" sz="2800" dirty="0"/>
              <a:t>Both the Disciples and the Millerites made the same error in misinterpreting the event that was to take place, and both experience a “Great Disappointment”</a:t>
            </a:r>
            <a:endParaRPr lang="en-US" sz="2800" b="1" dirty="0"/>
          </a:p>
        </p:txBody>
      </p:sp>
      <p:pic>
        <p:nvPicPr>
          <p:cNvPr id="4" name="Picture 3">
            <a:extLst>
              <a:ext uri="{FF2B5EF4-FFF2-40B4-BE49-F238E27FC236}">
                <a16:creationId xmlns:a16="http://schemas.microsoft.com/office/drawing/2014/main" id="{57209D20-50EC-EDF1-322C-1670C8BF468B}"/>
              </a:ext>
            </a:extLst>
          </p:cNvPr>
          <p:cNvPicPr>
            <a:picLocks noChangeAspect="1"/>
          </p:cNvPicPr>
          <p:nvPr/>
        </p:nvPicPr>
        <p:blipFill>
          <a:blip r:embed="rId2"/>
          <a:stretch>
            <a:fillRect/>
          </a:stretch>
        </p:blipFill>
        <p:spPr>
          <a:xfrm>
            <a:off x="7939144" y="1004888"/>
            <a:ext cx="4112897" cy="2937784"/>
          </a:xfrm>
          <a:prstGeom prst="rect">
            <a:avLst/>
          </a:prstGeom>
        </p:spPr>
      </p:pic>
      <p:pic>
        <p:nvPicPr>
          <p:cNvPr id="5" name="Picture 4">
            <a:extLst>
              <a:ext uri="{FF2B5EF4-FFF2-40B4-BE49-F238E27FC236}">
                <a16:creationId xmlns:a16="http://schemas.microsoft.com/office/drawing/2014/main" id="{81FF4C7C-8CF8-E78C-70DC-888EFE6CF53B}"/>
              </a:ext>
            </a:extLst>
          </p:cNvPr>
          <p:cNvPicPr>
            <a:picLocks noChangeAspect="1"/>
          </p:cNvPicPr>
          <p:nvPr/>
        </p:nvPicPr>
        <p:blipFill>
          <a:blip r:embed="rId3"/>
          <a:stretch>
            <a:fillRect/>
          </a:stretch>
        </p:blipFill>
        <p:spPr>
          <a:xfrm>
            <a:off x="7995731" y="3781037"/>
            <a:ext cx="4112898" cy="2745359"/>
          </a:xfrm>
          <a:prstGeom prst="rect">
            <a:avLst/>
          </a:prstGeom>
        </p:spPr>
      </p:pic>
    </p:spTree>
    <p:extLst>
      <p:ext uri="{BB962C8B-B14F-4D97-AF65-F5344CB8AC3E}">
        <p14:creationId xmlns:p14="http://schemas.microsoft.com/office/powerpoint/2010/main" val="226819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D1F4D0-FAFF-930D-13E5-741C3E393B53}"/>
              </a:ext>
            </a:extLst>
          </p:cNvPr>
          <p:cNvSpPr txBox="1"/>
          <p:nvPr/>
        </p:nvSpPr>
        <p:spPr>
          <a:xfrm>
            <a:off x="6096000" y="980286"/>
            <a:ext cx="6026798" cy="5262979"/>
          </a:xfrm>
          <a:prstGeom prst="rect">
            <a:avLst/>
          </a:prstGeom>
          <a:noFill/>
        </p:spPr>
        <p:txBody>
          <a:bodyPr wrap="square">
            <a:spAutoFit/>
          </a:bodyPr>
          <a:lstStyle/>
          <a:p>
            <a:r>
              <a:rPr lang="en-US" sz="2400" dirty="0"/>
              <a:t>Matt. 16:20-23 “Then charged he his disciples that they should tell no man that he was Jesus the Christ. </a:t>
            </a:r>
            <a:r>
              <a:rPr lang="en-US" sz="2400" b="1" u="sng" dirty="0"/>
              <a:t>From that time forth began Jesus to shew unto his disciples, how that he must go unto Jerusalem, and suffer many things of the elders and chief priests and scribes, and be killed, and be raised again the third day</a:t>
            </a:r>
            <a:r>
              <a:rPr lang="en-US" sz="2400" dirty="0"/>
              <a:t>. Then Peter took him, and began to rebuke him, saying, Be it far from thee, Lord: this shall not be unto thee. But he turned, and said unto Peter, Get thee behind me, Satan: thou art an offence unto me: for thou </a:t>
            </a:r>
            <a:r>
              <a:rPr lang="en-US" sz="2400" dirty="0" err="1"/>
              <a:t>savourest</a:t>
            </a:r>
            <a:r>
              <a:rPr lang="en-US" sz="2400" dirty="0"/>
              <a:t> not the things that be of God, but those that be of men.”</a:t>
            </a:r>
          </a:p>
        </p:txBody>
      </p:sp>
      <p:sp>
        <p:nvSpPr>
          <p:cNvPr id="5" name="TextBox 4">
            <a:extLst>
              <a:ext uri="{FF2B5EF4-FFF2-40B4-BE49-F238E27FC236}">
                <a16:creationId xmlns:a16="http://schemas.microsoft.com/office/drawing/2014/main" id="{644D6DFD-82B6-D822-2B43-47867EF34B8B}"/>
              </a:ext>
            </a:extLst>
          </p:cNvPr>
          <p:cNvSpPr txBox="1"/>
          <p:nvPr/>
        </p:nvSpPr>
        <p:spPr>
          <a:xfrm>
            <a:off x="1103345" y="56556"/>
            <a:ext cx="11019453" cy="830997"/>
          </a:xfrm>
          <a:prstGeom prst="rect">
            <a:avLst/>
          </a:prstGeom>
          <a:noFill/>
        </p:spPr>
        <p:txBody>
          <a:bodyPr wrap="square" rtlCol="0">
            <a:spAutoFit/>
          </a:bodyPr>
          <a:lstStyle/>
          <a:p>
            <a:r>
              <a:rPr lang="en-US" sz="4800" b="1" dirty="0">
                <a:solidFill>
                  <a:srgbClr val="FFC000"/>
                </a:solidFill>
              </a:rPr>
              <a:t>Peter Did NOT Understand!</a:t>
            </a:r>
          </a:p>
        </p:txBody>
      </p:sp>
      <p:pic>
        <p:nvPicPr>
          <p:cNvPr id="6" name="Picture 5">
            <a:extLst>
              <a:ext uri="{FF2B5EF4-FFF2-40B4-BE49-F238E27FC236}">
                <a16:creationId xmlns:a16="http://schemas.microsoft.com/office/drawing/2014/main" id="{55AD3A21-2608-C528-1F70-3BE27C6FC15C}"/>
              </a:ext>
            </a:extLst>
          </p:cNvPr>
          <p:cNvPicPr>
            <a:picLocks noChangeAspect="1"/>
          </p:cNvPicPr>
          <p:nvPr/>
        </p:nvPicPr>
        <p:blipFill rotWithShape="1">
          <a:blip r:embed="rId2"/>
          <a:srcRect l="19306" r="21833"/>
          <a:stretch/>
        </p:blipFill>
        <p:spPr>
          <a:xfrm>
            <a:off x="303245" y="980286"/>
            <a:ext cx="5421280" cy="5526228"/>
          </a:xfrm>
          <a:prstGeom prst="rect">
            <a:avLst/>
          </a:prstGeom>
        </p:spPr>
      </p:pic>
    </p:spTree>
    <p:extLst>
      <p:ext uri="{BB962C8B-B14F-4D97-AF65-F5344CB8AC3E}">
        <p14:creationId xmlns:p14="http://schemas.microsoft.com/office/powerpoint/2010/main" val="55017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B10F-FA77-3D13-3231-B9659118DF27}"/>
              </a:ext>
            </a:extLst>
          </p:cNvPr>
          <p:cNvSpPr>
            <a:spLocks noGrp="1"/>
          </p:cNvSpPr>
          <p:nvPr>
            <p:ph type="title"/>
          </p:nvPr>
        </p:nvSpPr>
        <p:spPr>
          <a:xfrm>
            <a:off x="838200" y="-176050"/>
            <a:ext cx="10515600" cy="1325563"/>
          </a:xfrm>
        </p:spPr>
        <p:txBody>
          <a:bodyPr/>
          <a:lstStyle/>
          <a:p>
            <a:pPr algn="ctr"/>
            <a:r>
              <a:rPr lang="en-US" dirty="0">
                <a:solidFill>
                  <a:srgbClr val="FF0000"/>
                </a:solidFill>
              </a:rPr>
              <a:t>John the Baptist Did NOT get it!</a:t>
            </a:r>
          </a:p>
        </p:txBody>
      </p:sp>
      <p:sp>
        <p:nvSpPr>
          <p:cNvPr id="4" name="TextBox 3">
            <a:extLst>
              <a:ext uri="{FF2B5EF4-FFF2-40B4-BE49-F238E27FC236}">
                <a16:creationId xmlns:a16="http://schemas.microsoft.com/office/drawing/2014/main" id="{316EFBF2-01F1-2D1A-716B-3209330A86B6}"/>
              </a:ext>
            </a:extLst>
          </p:cNvPr>
          <p:cNvSpPr txBox="1"/>
          <p:nvPr/>
        </p:nvSpPr>
        <p:spPr>
          <a:xfrm>
            <a:off x="3685592" y="733284"/>
            <a:ext cx="8350120" cy="6001643"/>
          </a:xfrm>
          <a:prstGeom prst="rect">
            <a:avLst/>
          </a:prstGeom>
          <a:noFill/>
        </p:spPr>
        <p:txBody>
          <a:bodyPr wrap="square">
            <a:spAutoFit/>
          </a:bodyPr>
          <a:lstStyle/>
          <a:p>
            <a:r>
              <a:rPr lang="en-US" sz="2400" dirty="0"/>
              <a:t>Matt. 11:2-10 “Now when John had heard in the prison the works of Christ, he sent two of his disciples, </a:t>
            </a:r>
            <a:r>
              <a:rPr lang="en-US" sz="2400" b="1" dirty="0"/>
              <a:t>And said unto him, Art thou he that should come, or do we look for another?</a:t>
            </a:r>
            <a:r>
              <a:rPr lang="en-US" sz="2400" dirty="0"/>
              <a:t> Jesus answered and said unto them, Go and shew John again those things which ye do hear and see: </a:t>
            </a:r>
            <a:r>
              <a:rPr lang="en-US" sz="2400" b="1" u="sng" dirty="0"/>
              <a:t>The blind receive their sight, and the lame walk, the lepers are cleansed, and the deaf hear, the dead are raised up, and the poor have the gospel preached to them</a:t>
            </a:r>
            <a:r>
              <a:rPr lang="en-US" sz="2400" dirty="0"/>
              <a:t>. And blessed is he, whosoever shall not be offended in me. And as they departed, </a:t>
            </a:r>
            <a:r>
              <a:rPr lang="en-US" sz="2400" b="1" u="sng" dirty="0"/>
              <a:t>Jesus began to say unto the multitudes concerning John, What went ye out into the wilderness to see? A reed shaken with the wind? But what went ye out for to see? A man clothed in soft raiment? behold, they that wear soft clothing are in kings' houses. But what went ye out for to see? A prophet? yea, I say unto you, and more than a prophet.</a:t>
            </a:r>
            <a:r>
              <a:rPr lang="en-US" sz="2400" dirty="0"/>
              <a:t> For this is he, of whom it is written, Behold, I send my messenger before thy face, which shall prepare thy way before thee.”</a:t>
            </a:r>
          </a:p>
        </p:txBody>
      </p:sp>
      <p:pic>
        <p:nvPicPr>
          <p:cNvPr id="5" name="Picture 4">
            <a:extLst>
              <a:ext uri="{FF2B5EF4-FFF2-40B4-BE49-F238E27FC236}">
                <a16:creationId xmlns:a16="http://schemas.microsoft.com/office/drawing/2014/main" id="{2E64A019-A7E0-2B0F-7C23-087681712995}"/>
              </a:ext>
            </a:extLst>
          </p:cNvPr>
          <p:cNvPicPr>
            <a:picLocks noChangeAspect="1"/>
          </p:cNvPicPr>
          <p:nvPr/>
        </p:nvPicPr>
        <p:blipFill>
          <a:blip r:embed="rId2"/>
          <a:stretch>
            <a:fillRect/>
          </a:stretch>
        </p:blipFill>
        <p:spPr>
          <a:xfrm>
            <a:off x="1" y="1415248"/>
            <a:ext cx="3581400" cy="4533418"/>
          </a:xfrm>
          <a:prstGeom prst="rect">
            <a:avLst/>
          </a:prstGeom>
        </p:spPr>
      </p:pic>
    </p:spTree>
    <p:extLst>
      <p:ext uri="{BB962C8B-B14F-4D97-AF65-F5344CB8AC3E}">
        <p14:creationId xmlns:p14="http://schemas.microsoft.com/office/powerpoint/2010/main" val="282436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C2920B-8B0A-0401-CCAB-E6E4436261BB}"/>
              </a:ext>
            </a:extLst>
          </p:cNvPr>
          <p:cNvSpPr txBox="1"/>
          <p:nvPr/>
        </p:nvSpPr>
        <p:spPr>
          <a:xfrm>
            <a:off x="69008" y="97971"/>
            <a:ext cx="11734800" cy="646331"/>
          </a:xfrm>
          <a:prstGeom prst="rect">
            <a:avLst/>
          </a:prstGeom>
          <a:noFill/>
        </p:spPr>
        <p:txBody>
          <a:bodyPr wrap="square" rtlCol="0">
            <a:spAutoFit/>
          </a:bodyPr>
          <a:lstStyle/>
          <a:p>
            <a:r>
              <a:rPr lang="en-US" sz="3600" b="1" u="sng" dirty="0"/>
              <a:t>     Experience                             </a:t>
            </a:r>
            <a:r>
              <a:rPr lang="en-US" sz="3600" b="1" u="sng" dirty="0">
                <a:solidFill>
                  <a:srgbClr val="FF0000"/>
                </a:solidFill>
              </a:rPr>
              <a:t>Millerites</a:t>
            </a:r>
            <a:r>
              <a:rPr lang="en-US" sz="3600" b="1" u="sng" dirty="0"/>
              <a:t>                   </a:t>
            </a:r>
            <a:r>
              <a:rPr lang="en-US" sz="3600" b="1" u="sng" dirty="0">
                <a:solidFill>
                  <a:srgbClr val="002060"/>
                </a:solidFill>
              </a:rPr>
              <a:t>Disciples</a:t>
            </a:r>
            <a:r>
              <a:rPr lang="en-US" sz="3600" b="1" u="sng" dirty="0"/>
              <a:t>__</a:t>
            </a:r>
          </a:p>
        </p:txBody>
      </p:sp>
      <p:sp>
        <p:nvSpPr>
          <p:cNvPr id="4" name="TextBox 3">
            <a:extLst>
              <a:ext uri="{FF2B5EF4-FFF2-40B4-BE49-F238E27FC236}">
                <a16:creationId xmlns:a16="http://schemas.microsoft.com/office/drawing/2014/main" id="{A91D88D4-7504-B00B-9C01-DD2311171F90}"/>
              </a:ext>
            </a:extLst>
          </p:cNvPr>
          <p:cNvSpPr txBox="1"/>
          <p:nvPr/>
        </p:nvSpPr>
        <p:spPr>
          <a:xfrm>
            <a:off x="69008" y="839755"/>
            <a:ext cx="11930159" cy="6001643"/>
          </a:xfrm>
          <a:prstGeom prst="rect">
            <a:avLst/>
          </a:prstGeom>
          <a:noFill/>
        </p:spPr>
        <p:txBody>
          <a:bodyPr wrap="square" rtlCol="0">
            <a:spAutoFit/>
          </a:bodyPr>
          <a:lstStyle/>
          <a:p>
            <a:pPr marL="342900" indent="-342900">
              <a:buAutoNum type="arabicPeriod"/>
            </a:pPr>
            <a:r>
              <a:rPr lang="en-US" sz="2400" dirty="0"/>
              <a:t>Misunderstood a prophetic event                Second Coming                          Sacrifice/Kingship</a:t>
            </a:r>
          </a:p>
          <a:p>
            <a:pPr marL="342900" indent="-342900">
              <a:buAutoNum type="arabicPeriod"/>
            </a:pPr>
            <a:r>
              <a:rPr lang="en-US" sz="2400" dirty="0"/>
              <a:t>Misunderstood Christ’s Work                        High Priest                                  Sacrifice</a:t>
            </a:r>
          </a:p>
          <a:p>
            <a:pPr marL="342900" indent="-342900">
              <a:buAutoNum type="arabicPeriod"/>
            </a:pPr>
            <a:r>
              <a:rPr lang="en-US" sz="2400" dirty="0"/>
              <a:t>Both have to Do with the Sanctuary            Entering the Most Holy            Fulfilling the Lamb</a:t>
            </a:r>
          </a:p>
          <a:p>
            <a:pPr marL="342900" indent="-342900">
              <a:buAutoNum type="arabicPeriod"/>
            </a:pPr>
            <a:r>
              <a:rPr lang="en-US" sz="2400" dirty="0"/>
              <a:t>Both fulfill Prophetic Feast Days                   Day of Atonement                     Passover</a:t>
            </a:r>
          </a:p>
          <a:p>
            <a:pPr marL="342900" indent="-342900">
              <a:buAutoNum type="arabicPeriod"/>
            </a:pPr>
            <a:r>
              <a:rPr lang="en-US" sz="2400" dirty="0"/>
              <a:t>Both had their Major Prophet/Teacher </a:t>
            </a:r>
          </a:p>
          <a:p>
            <a:r>
              <a:rPr lang="en-US" sz="2400" dirty="0"/>
              <a:t>Misunderstand the Event too                              William Miller                            John the Baptist</a:t>
            </a:r>
          </a:p>
          <a:p>
            <a:r>
              <a:rPr lang="en-US" sz="2400" dirty="0"/>
              <a:t>6. Both experiences are based on the</a:t>
            </a:r>
          </a:p>
          <a:p>
            <a:r>
              <a:rPr lang="en-US" sz="2400" dirty="0"/>
              <a:t>Same prophetic time prophecy                          close of 2300 years                   490/2300 years</a:t>
            </a:r>
          </a:p>
          <a:p>
            <a:r>
              <a:rPr lang="en-US" sz="2400" dirty="0"/>
              <a:t>7. Both misunderstandings surround</a:t>
            </a:r>
          </a:p>
          <a:p>
            <a:r>
              <a:rPr lang="en-US" sz="2400" dirty="0"/>
              <a:t>Christ’s Coming                                                      Second Coming                         First Coming</a:t>
            </a:r>
          </a:p>
          <a:p>
            <a:r>
              <a:rPr lang="en-US" sz="2400" dirty="0"/>
              <a:t>8. Both experienced a Great </a:t>
            </a:r>
          </a:p>
          <a:p>
            <a:r>
              <a:rPr lang="en-US" sz="2400" dirty="0"/>
              <a:t>Disappointment                                                     Jesus did NOT Return              Jesus NOT King</a:t>
            </a:r>
          </a:p>
          <a:p>
            <a:r>
              <a:rPr lang="en-US" sz="2400" dirty="0"/>
              <a:t>9. Both gave themselves to the </a:t>
            </a:r>
          </a:p>
          <a:p>
            <a:r>
              <a:rPr lang="en-US" sz="2400" dirty="0"/>
              <a:t>Proclamation of their messages</a:t>
            </a:r>
          </a:p>
          <a:p>
            <a:r>
              <a:rPr lang="en-US" sz="2400" dirty="0"/>
              <a:t>Better because they did not understand          Excited to See Christ                Excited to Rule Earth</a:t>
            </a:r>
          </a:p>
          <a:p>
            <a:endParaRPr lang="en-US" sz="2400" dirty="0"/>
          </a:p>
        </p:txBody>
      </p:sp>
    </p:spTree>
    <p:extLst>
      <p:ext uri="{BB962C8B-B14F-4D97-AF65-F5344CB8AC3E}">
        <p14:creationId xmlns:p14="http://schemas.microsoft.com/office/powerpoint/2010/main" val="242595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C2920B-8B0A-0401-CCAB-E6E4436261BB}"/>
              </a:ext>
            </a:extLst>
          </p:cNvPr>
          <p:cNvSpPr txBox="1"/>
          <p:nvPr/>
        </p:nvSpPr>
        <p:spPr>
          <a:xfrm>
            <a:off x="69008" y="97971"/>
            <a:ext cx="11734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     Experience                             </a:t>
            </a:r>
            <a:r>
              <a:rPr kumimoji="0" lang="en-US" sz="3600" b="1" i="0" u="sng" strike="noStrike" kern="1200" cap="none" spc="0" normalizeH="0" baseline="0" noProof="0" dirty="0">
                <a:ln>
                  <a:noFill/>
                </a:ln>
                <a:solidFill>
                  <a:srgbClr val="FF0000"/>
                </a:solidFill>
                <a:effectLst/>
                <a:uLnTx/>
                <a:uFillTx/>
                <a:latin typeface="Calibri" panose="020F0502020204030204"/>
                <a:ea typeface="+mn-ea"/>
                <a:cs typeface="+mn-cs"/>
              </a:rPr>
              <a:t>Millerites</a:t>
            </a: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sng" strike="noStrike" kern="1200" cap="none" spc="0" normalizeH="0" baseline="0" noProof="0" dirty="0">
                <a:ln>
                  <a:noFill/>
                </a:ln>
                <a:solidFill>
                  <a:srgbClr val="002060"/>
                </a:solidFill>
                <a:effectLst/>
                <a:uLnTx/>
                <a:uFillTx/>
                <a:latin typeface="Calibri" panose="020F0502020204030204"/>
                <a:ea typeface="+mn-ea"/>
                <a:cs typeface="+mn-cs"/>
              </a:rPr>
              <a:t>Disciples</a:t>
            </a: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__</a:t>
            </a:r>
          </a:p>
        </p:txBody>
      </p:sp>
      <p:sp>
        <p:nvSpPr>
          <p:cNvPr id="4" name="TextBox 3">
            <a:extLst>
              <a:ext uri="{FF2B5EF4-FFF2-40B4-BE49-F238E27FC236}">
                <a16:creationId xmlns:a16="http://schemas.microsoft.com/office/drawing/2014/main" id="{A91D88D4-7504-B00B-9C01-DD2311171F90}"/>
              </a:ext>
            </a:extLst>
          </p:cNvPr>
          <p:cNvSpPr txBox="1"/>
          <p:nvPr/>
        </p:nvSpPr>
        <p:spPr>
          <a:xfrm>
            <a:off x="0" y="554005"/>
            <a:ext cx="12192000"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lang="en-US" sz="2400" dirty="0">
                <a:solidFill>
                  <a:prstClr val="black"/>
                </a:solidFill>
                <a:latin typeface="Calibri" panose="020F0502020204030204"/>
              </a:rPr>
              <a:t> Both only understood the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Properly AFTER the event passed                 Edson/Crosier Sanctuary         Road </a:t>
            </a:r>
            <a:r>
              <a:rPr lang="en-US" sz="2400" dirty="0">
                <a:solidFill>
                  <a:prstClr val="black"/>
                </a:solidFill>
                <a:latin typeface="Calibri" panose="020F0502020204030204"/>
              </a:rPr>
              <a:t>to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Emmaus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11. A Proper understanding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Sanctuary was key to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The event                                                           Jesus is High Priest                    Jesus is Sacrifice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 Both events led to deep heart-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Searching                                                           50K-50                                         Many thousands-120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13. Both had other groups testifying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The same message without 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ea</a:t>
            </a:r>
            <a:r>
              <a:rPr lang="en-US" sz="2400" dirty="0" err="1">
                <a:solidFill>
                  <a:prstClr val="black"/>
                </a:solidFill>
                <a:latin typeface="Calibri" panose="020F0502020204030204"/>
              </a:rPr>
              <a:t>ch</a:t>
            </a:r>
            <a:r>
              <a:rPr lang="en-US" sz="2400" dirty="0">
                <a:solidFill>
                  <a:prstClr val="black"/>
                </a:solidFill>
                <a:latin typeface="Calibri" panose="020F0502020204030204"/>
              </a:rPr>
              <a:t> other                                                    Sweden kids/scholars               Elizabeth, Anna,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                                                                                                                                   Wisemen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14. Both were hated by mainstream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Churches                                                           Protestants                                  Jews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15. Both </a:t>
            </a:r>
            <a:r>
              <a:rPr lang="en-US" sz="2400" dirty="0">
                <a:solidFill>
                  <a:prstClr val="black"/>
                </a:solidFill>
                <a:latin typeface="Calibri" panose="020F0502020204030204"/>
              </a:rPr>
              <a:t>restored the true religion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Causing them to be forced to separate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(which was not their intention)                    Sabbath, State of Dead,            Righteousness By Faith,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Sanctuary in heaven                  Faith &amp; Works</a:t>
            </a:r>
          </a:p>
        </p:txBody>
      </p:sp>
    </p:spTree>
    <p:extLst>
      <p:ext uri="{BB962C8B-B14F-4D97-AF65-F5344CB8AC3E}">
        <p14:creationId xmlns:p14="http://schemas.microsoft.com/office/powerpoint/2010/main" val="154241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EBD2-19C4-45C3-9BF6-20ED87DFFBCA}"/>
              </a:ext>
            </a:extLst>
          </p:cNvPr>
          <p:cNvSpPr>
            <a:spLocks noGrp="1"/>
          </p:cNvSpPr>
          <p:nvPr>
            <p:ph type="title"/>
          </p:nvPr>
        </p:nvSpPr>
        <p:spPr>
          <a:xfrm>
            <a:off x="838200" y="-282945"/>
            <a:ext cx="10515600" cy="1325563"/>
          </a:xfrm>
        </p:spPr>
        <p:txBody>
          <a:bodyPr/>
          <a:lstStyle/>
          <a:p>
            <a:pPr algn="ctr"/>
            <a:r>
              <a:rPr lang="en-US" dirty="0"/>
              <a:t>How is this all possible?</a:t>
            </a:r>
          </a:p>
        </p:txBody>
      </p:sp>
      <p:sp>
        <p:nvSpPr>
          <p:cNvPr id="3" name="Content Placeholder 2">
            <a:extLst>
              <a:ext uri="{FF2B5EF4-FFF2-40B4-BE49-F238E27FC236}">
                <a16:creationId xmlns:a16="http://schemas.microsoft.com/office/drawing/2014/main" id="{C2A78C51-DF76-4746-A0D1-D9E8FB0112A4}"/>
              </a:ext>
            </a:extLst>
          </p:cNvPr>
          <p:cNvSpPr>
            <a:spLocks noGrp="1"/>
          </p:cNvSpPr>
          <p:nvPr>
            <p:ph idx="1"/>
          </p:nvPr>
        </p:nvSpPr>
        <p:spPr>
          <a:xfrm>
            <a:off x="0" y="671528"/>
            <a:ext cx="8424909" cy="6097695"/>
          </a:xfrm>
        </p:spPr>
        <p:txBody>
          <a:bodyPr>
            <a:normAutofit fontScale="85000" lnSpcReduction="20000"/>
          </a:bodyPr>
          <a:lstStyle/>
          <a:p>
            <a:pPr marL="0" indent="0">
              <a:buNone/>
            </a:pPr>
            <a:r>
              <a:rPr lang="en-US" dirty="0">
                <a:effectLst/>
                <a:latin typeface="Times New Roman" panose="02020603050405020304" pitchFamily="18" charset="0"/>
              </a:rPr>
              <a:t>“</a:t>
            </a:r>
            <a:r>
              <a:rPr lang="en-US" b="1" dirty="0">
                <a:effectLst/>
                <a:latin typeface="Times New Roman" panose="02020603050405020304" pitchFamily="18" charset="0"/>
              </a:rPr>
              <a:t>Germany did not communicate the truth to Switzerland, nor Switzerland to France, nor France to England</a:t>
            </a:r>
            <a:r>
              <a:rPr lang="en-US" dirty="0">
                <a:effectLst/>
                <a:latin typeface="Times New Roman" panose="02020603050405020304" pitchFamily="18" charset="0"/>
              </a:rPr>
              <a:t>. </a:t>
            </a:r>
            <a:r>
              <a:rPr lang="en-US" b="1" u="sng" dirty="0">
                <a:effectLst/>
                <a:latin typeface="Times New Roman" panose="02020603050405020304" pitchFamily="18" charset="0"/>
              </a:rPr>
              <a:t>All these countries received it from God, just as one part of the world does not transmit the light to another part</a:t>
            </a:r>
            <a:r>
              <a:rPr lang="en-US" dirty="0">
                <a:effectLst/>
                <a:latin typeface="Times New Roman" panose="02020603050405020304" pitchFamily="18" charset="0"/>
              </a:rPr>
              <a:t>; </a:t>
            </a:r>
            <a:r>
              <a:rPr lang="en-US" b="1" u="sng" dirty="0">
                <a:effectLst/>
                <a:latin typeface="Times New Roman" panose="02020603050405020304" pitchFamily="18" charset="0"/>
              </a:rPr>
              <a:t>but the same shining globe communicates it directly to all the earth</a:t>
            </a:r>
            <a:r>
              <a:rPr lang="en-US" dirty="0">
                <a:effectLst/>
                <a:latin typeface="Times New Roman" panose="02020603050405020304" pitchFamily="18" charset="0"/>
              </a:rPr>
              <a:t>. Christ, the day spring from on high, infinitely exalted above all mankind, was, at the period of the Reformation, as at the establishment of Christianity, the divine fire which gave life to the world. In the sixteenth century, one and the same doctrine was at once established in the homes and churches of the most distant and diversified nations. </a:t>
            </a:r>
            <a:r>
              <a:rPr lang="en-US" b="1" u="sng" dirty="0">
                <a:effectLst/>
                <a:latin typeface="Times New Roman" panose="02020603050405020304" pitchFamily="18" charset="0"/>
              </a:rPr>
              <a:t>The reason is, that the same Spirit was everywhere at work producing the same faith. “The Reformation of Germany and that of Switzerland demonstrate this truth</a:t>
            </a:r>
            <a:r>
              <a:rPr lang="en-US" dirty="0">
                <a:effectLst/>
                <a:latin typeface="Times New Roman" panose="02020603050405020304" pitchFamily="18" charset="0"/>
              </a:rPr>
              <a:t>. </a:t>
            </a:r>
            <a:r>
              <a:rPr lang="en-US" dirty="0" err="1">
                <a:effectLst/>
                <a:latin typeface="Times New Roman" panose="02020603050405020304" pitchFamily="18" charset="0"/>
              </a:rPr>
              <a:t>Zwingle</a:t>
            </a:r>
            <a:r>
              <a:rPr lang="en-US" dirty="0">
                <a:effectLst/>
                <a:latin typeface="Times New Roman" panose="02020603050405020304" pitchFamily="18" charset="0"/>
              </a:rPr>
              <a:t> had no intercourse with Luther. There was, no doubt, a link between these two men; but we must search for it above the earth. He who from heaven gave the truth to Luther, gave it to </a:t>
            </a:r>
            <a:r>
              <a:rPr lang="en-US" dirty="0" err="1">
                <a:effectLst/>
                <a:latin typeface="Times New Roman" panose="02020603050405020304" pitchFamily="18" charset="0"/>
              </a:rPr>
              <a:t>Zwingle</a:t>
            </a:r>
            <a:r>
              <a:rPr lang="en-US" dirty="0">
                <a:effectLst/>
                <a:latin typeface="Times New Roman" panose="02020603050405020304" pitchFamily="18" charset="0"/>
              </a:rPr>
              <a:t>. God was the medium of communication between them. ‘I began to preach the gospel,’ says </a:t>
            </a:r>
            <a:r>
              <a:rPr lang="en-US" dirty="0" err="1">
                <a:effectLst/>
                <a:latin typeface="Times New Roman" panose="02020603050405020304" pitchFamily="18" charset="0"/>
              </a:rPr>
              <a:t>Zwingle</a:t>
            </a:r>
            <a:r>
              <a:rPr lang="en-US" dirty="0">
                <a:effectLst/>
                <a:latin typeface="Times New Roman" panose="02020603050405020304" pitchFamily="18" charset="0"/>
              </a:rPr>
              <a:t>, ‘in the year of grace 1516, in other words, at a time when the name of Luther had never been heard of in our country. I did not learn the doctrine of Christ from Luther, but from the word of God. If Luther preaches Christ, he does what I do; that is all.’”—Merle </a:t>
            </a:r>
            <a:r>
              <a:rPr lang="en-US" dirty="0" err="1">
                <a:effectLst/>
                <a:latin typeface="Times New Roman" panose="02020603050405020304" pitchFamily="18" charset="0"/>
              </a:rPr>
              <a:t>D’Aubigne</a:t>
            </a:r>
            <a:r>
              <a:rPr lang="en-US" dirty="0">
                <a:effectLst/>
                <a:latin typeface="Times New Roman" panose="02020603050405020304" pitchFamily="18" charset="0"/>
              </a:rPr>
              <a:t>, History of the Reformation, Book viii, chap. </a:t>
            </a:r>
            <a:r>
              <a:rPr lang="en-US" dirty="0" err="1">
                <a:effectLst/>
                <a:latin typeface="Times New Roman" panose="02020603050405020304" pitchFamily="18" charset="0"/>
              </a:rPr>
              <a:t>i</a:t>
            </a:r>
            <a:r>
              <a:rPr lang="en-US" dirty="0">
                <a:effectLst/>
                <a:latin typeface="Times New Roman" panose="02020603050405020304" pitchFamily="18" charset="0"/>
              </a:rPr>
              <a:t>, pars. ii, iii. </a:t>
            </a:r>
            <a:endParaRPr lang="en-US" dirty="0"/>
          </a:p>
        </p:txBody>
      </p:sp>
      <p:pic>
        <p:nvPicPr>
          <p:cNvPr id="4" name="Picture 3">
            <a:extLst>
              <a:ext uri="{FF2B5EF4-FFF2-40B4-BE49-F238E27FC236}">
                <a16:creationId xmlns:a16="http://schemas.microsoft.com/office/drawing/2014/main" id="{C3238307-986E-4BB5-AFDC-9D17D62499A4}"/>
              </a:ext>
            </a:extLst>
          </p:cNvPr>
          <p:cNvPicPr>
            <a:picLocks noChangeAspect="1"/>
          </p:cNvPicPr>
          <p:nvPr/>
        </p:nvPicPr>
        <p:blipFill>
          <a:blip r:embed="rId2"/>
          <a:stretch>
            <a:fillRect/>
          </a:stretch>
        </p:blipFill>
        <p:spPr>
          <a:xfrm>
            <a:off x="8629003" y="1248650"/>
            <a:ext cx="3459488" cy="4360699"/>
          </a:xfrm>
          <a:prstGeom prst="rect">
            <a:avLst/>
          </a:prstGeom>
        </p:spPr>
      </p:pic>
    </p:spTree>
    <p:extLst>
      <p:ext uri="{BB962C8B-B14F-4D97-AF65-F5344CB8AC3E}">
        <p14:creationId xmlns:p14="http://schemas.microsoft.com/office/powerpoint/2010/main" val="2811903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BE96-1FEE-C6CC-A981-48A6064BD99C}"/>
              </a:ext>
            </a:extLst>
          </p:cNvPr>
          <p:cNvSpPr>
            <a:spLocks noGrp="1"/>
          </p:cNvSpPr>
          <p:nvPr>
            <p:ph type="title"/>
          </p:nvPr>
        </p:nvSpPr>
        <p:spPr>
          <a:xfrm>
            <a:off x="704850" y="-187325"/>
            <a:ext cx="11249025" cy="1325563"/>
          </a:xfrm>
        </p:spPr>
        <p:txBody>
          <a:bodyPr/>
          <a:lstStyle/>
          <a:p>
            <a:r>
              <a:rPr lang="en-US" b="1" dirty="0">
                <a:solidFill>
                  <a:srgbClr val="0070C0"/>
                </a:solidFill>
                <a:effectLst>
                  <a:outerShdw blurRad="38100" dist="38100" dir="2700000" algn="tl">
                    <a:srgbClr val="000000">
                      <a:alpha val="43137"/>
                    </a:srgbClr>
                  </a:outerShdw>
                </a:effectLst>
              </a:rPr>
              <a:t>Hiram Edson and ORL Crosier Restore Sanctuary</a:t>
            </a:r>
          </a:p>
        </p:txBody>
      </p:sp>
      <p:sp>
        <p:nvSpPr>
          <p:cNvPr id="4" name="TextBox 3">
            <a:extLst>
              <a:ext uri="{FF2B5EF4-FFF2-40B4-BE49-F238E27FC236}">
                <a16:creationId xmlns:a16="http://schemas.microsoft.com/office/drawing/2014/main" id="{C5FA0EEA-10CB-96A4-556F-27EC149EE723}"/>
              </a:ext>
            </a:extLst>
          </p:cNvPr>
          <p:cNvSpPr txBox="1"/>
          <p:nvPr/>
        </p:nvSpPr>
        <p:spPr>
          <a:xfrm>
            <a:off x="5286375" y="805577"/>
            <a:ext cx="6486525" cy="6124754"/>
          </a:xfrm>
          <a:prstGeom prst="rect">
            <a:avLst/>
          </a:prstGeom>
          <a:noFill/>
        </p:spPr>
        <p:txBody>
          <a:bodyPr wrap="square">
            <a:spAutoFit/>
          </a:bodyPr>
          <a:lstStyle/>
          <a:p>
            <a:r>
              <a:rPr lang="en-US" sz="2800" dirty="0"/>
              <a:t>“We started, and while passing through a large field I was stopped about midway of the field. Heaven seemed opened to my view, and </a:t>
            </a:r>
            <a:r>
              <a:rPr lang="en-US" sz="2800" b="1" u="sng" dirty="0"/>
              <a:t>I saw distinctly and clearly that instead of our High Priest coming out of the Most Holy of the heavenly sanctuary to come to this earth on the tenth day of the seventh month, at the end of the 2300 days [calculated to be October 22, 1844], He for the first time entered on that day the second apartment of that sanctuary</a:t>
            </a:r>
            <a:r>
              <a:rPr lang="en-US" sz="2800" dirty="0"/>
              <a:t>; and that He had a work to perform in the Most Holy before coming to the earth.” F.D. Nichol, The Midnight Cry, 458</a:t>
            </a:r>
          </a:p>
        </p:txBody>
      </p:sp>
      <p:pic>
        <p:nvPicPr>
          <p:cNvPr id="5" name="Picture 4">
            <a:extLst>
              <a:ext uri="{FF2B5EF4-FFF2-40B4-BE49-F238E27FC236}">
                <a16:creationId xmlns:a16="http://schemas.microsoft.com/office/drawing/2014/main" id="{7844DAC6-FA77-FEB7-A14C-6149B426A397}"/>
              </a:ext>
            </a:extLst>
          </p:cNvPr>
          <p:cNvPicPr>
            <a:picLocks noChangeAspect="1"/>
          </p:cNvPicPr>
          <p:nvPr/>
        </p:nvPicPr>
        <p:blipFill>
          <a:blip r:embed="rId2"/>
          <a:stretch>
            <a:fillRect/>
          </a:stretch>
        </p:blipFill>
        <p:spPr>
          <a:xfrm>
            <a:off x="2549890" y="3429000"/>
            <a:ext cx="2736485" cy="3338512"/>
          </a:xfrm>
          <a:prstGeom prst="rect">
            <a:avLst/>
          </a:prstGeom>
        </p:spPr>
      </p:pic>
      <p:pic>
        <p:nvPicPr>
          <p:cNvPr id="6" name="Picture 5">
            <a:extLst>
              <a:ext uri="{FF2B5EF4-FFF2-40B4-BE49-F238E27FC236}">
                <a16:creationId xmlns:a16="http://schemas.microsoft.com/office/drawing/2014/main" id="{C289858C-BBF4-C6F5-0858-91C1FB1FB0EB}"/>
              </a:ext>
            </a:extLst>
          </p:cNvPr>
          <p:cNvPicPr>
            <a:picLocks noChangeAspect="1"/>
          </p:cNvPicPr>
          <p:nvPr/>
        </p:nvPicPr>
        <p:blipFill>
          <a:blip r:embed="rId3"/>
          <a:stretch>
            <a:fillRect/>
          </a:stretch>
        </p:blipFill>
        <p:spPr>
          <a:xfrm>
            <a:off x="157710" y="835818"/>
            <a:ext cx="2392180" cy="3446553"/>
          </a:xfrm>
          <a:prstGeom prst="rect">
            <a:avLst/>
          </a:prstGeom>
        </p:spPr>
      </p:pic>
    </p:spTree>
    <p:extLst>
      <p:ext uri="{BB962C8B-B14F-4D97-AF65-F5344CB8AC3E}">
        <p14:creationId xmlns:p14="http://schemas.microsoft.com/office/powerpoint/2010/main" val="24283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3086</Words>
  <Application>Microsoft Office PowerPoint</Application>
  <PresentationFormat>Widescreen</PresentationFormat>
  <Paragraphs>72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What is the Difference Between Mormons, Jehovah’s Witnesses, and Seventh-day Adventists? pt 8</vt:lpstr>
      <vt:lpstr>A Few More Thoughts on the 2300 Days/Years</vt:lpstr>
      <vt:lpstr>Evidence that the Millerite Movement Was God-Inspired:</vt:lpstr>
      <vt:lpstr>PowerPoint Presentation</vt:lpstr>
      <vt:lpstr>John the Baptist Did NOT get it!</vt:lpstr>
      <vt:lpstr>PowerPoint Presentation</vt:lpstr>
      <vt:lpstr>PowerPoint Presentation</vt:lpstr>
      <vt:lpstr>How is this all possible?</vt:lpstr>
      <vt:lpstr>Hiram Edson and ORL Crosier Restore Sanctuary</vt:lpstr>
      <vt:lpstr>Christ in the Heavenly Sanctuary!</vt:lpstr>
      <vt:lpstr>Different Sources of Truth: The Sabbath &amp; Rachel Oaks</vt:lpstr>
      <vt:lpstr>NOT 1 Arbiter of Truth! They Studied Themselves!</vt:lpstr>
      <vt:lpstr>The First Vision of Ellen White: To Women?</vt:lpstr>
      <vt:lpstr>About the Second Coming!</vt:lpstr>
      <vt:lpstr>Ellen White as a Prophet</vt:lpstr>
      <vt:lpstr>Blessed by God? Or Satanic Deception?</vt:lpstr>
      <vt:lpstr>The Movement Grows</vt:lpstr>
      <vt:lpstr>Time-setting Again! 1975</vt:lpstr>
      <vt:lpstr>Decline of the Watch Tower After Death</vt:lpstr>
      <vt:lpstr>An Important Statement From an LDS Prophet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37</cp:revision>
  <dcterms:created xsi:type="dcterms:W3CDTF">2020-09-12T20:19:03Z</dcterms:created>
  <dcterms:modified xsi:type="dcterms:W3CDTF">2023-06-23T22:31:33Z</dcterms:modified>
</cp:coreProperties>
</file>