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74" r:id="rId12"/>
    <p:sldId id="266" r:id="rId13"/>
    <p:sldId id="267" r:id="rId14"/>
    <p:sldId id="268" r:id="rId15"/>
    <p:sldId id="269" r:id="rId16"/>
    <p:sldId id="270" r:id="rId17"/>
    <p:sldId id="271" r:id="rId18"/>
    <p:sldId id="272" r:id="rId19"/>
    <p:sldId id="273" r:id="rId20"/>
    <p:sldId id="275" r:id="rId21"/>
    <p:sldId id="278" r:id="rId22"/>
    <p:sldId id="282" r:id="rId23"/>
    <p:sldId id="279" r:id="rId24"/>
    <p:sldId id="280" r:id="rId25"/>
    <p:sldId id="277" r:id="rId26"/>
    <p:sldId id="276"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02A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46" d="100"/>
          <a:sy n="46" d="100"/>
        </p:scale>
        <p:origin x="59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3DC7-708A-441D-BD0E-1483A7378B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1D8017-7573-43D0-A28A-80E4E4624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BD7D9-ECF4-4710-8860-A9D040194300}"/>
              </a:ext>
            </a:extLst>
          </p:cNvPr>
          <p:cNvSpPr>
            <a:spLocks noGrp="1"/>
          </p:cNvSpPr>
          <p:nvPr>
            <p:ph type="dt" sz="half" idx="10"/>
          </p:nvPr>
        </p:nvSpPr>
        <p:spPr/>
        <p:txBody>
          <a:bodyPr/>
          <a:lstStyle/>
          <a:p>
            <a:fld id="{4459EBFD-66D5-4B0D-B6F9-63BFE6E46F6E}" type="datetimeFigureOut">
              <a:rPr lang="en-US" smtClean="0"/>
              <a:t>10/12/2018</a:t>
            </a:fld>
            <a:endParaRPr lang="en-US"/>
          </a:p>
        </p:txBody>
      </p:sp>
      <p:sp>
        <p:nvSpPr>
          <p:cNvPr id="5" name="Footer Placeholder 4">
            <a:extLst>
              <a:ext uri="{FF2B5EF4-FFF2-40B4-BE49-F238E27FC236}">
                <a16:creationId xmlns:a16="http://schemas.microsoft.com/office/drawing/2014/main" id="{6901BBD4-2909-4754-AAF8-2AD1DD16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1E96C-93D0-44F1-A526-E029AF745D10}"/>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454736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B0A66-8ECB-454B-9310-6CF75AA8F4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414BF4-E193-4625-AA48-59E8B08492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FE78EF-144B-4243-9EC2-745F5A402817}"/>
              </a:ext>
            </a:extLst>
          </p:cNvPr>
          <p:cNvSpPr>
            <a:spLocks noGrp="1"/>
          </p:cNvSpPr>
          <p:nvPr>
            <p:ph type="dt" sz="half" idx="10"/>
          </p:nvPr>
        </p:nvSpPr>
        <p:spPr/>
        <p:txBody>
          <a:bodyPr/>
          <a:lstStyle/>
          <a:p>
            <a:fld id="{4459EBFD-66D5-4B0D-B6F9-63BFE6E46F6E}" type="datetimeFigureOut">
              <a:rPr lang="en-US" smtClean="0"/>
              <a:t>10/12/2018</a:t>
            </a:fld>
            <a:endParaRPr lang="en-US"/>
          </a:p>
        </p:txBody>
      </p:sp>
      <p:sp>
        <p:nvSpPr>
          <p:cNvPr id="5" name="Footer Placeholder 4">
            <a:extLst>
              <a:ext uri="{FF2B5EF4-FFF2-40B4-BE49-F238E27FC236}">
                <a16:creationId xmlns:a16="http://schemas.microsoft.com/office/drawing/2014/main" id="{CDB2E8BD-B38A-4976-8720-B9E2D04CB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938A5-D6CC-4D6C-A545-C6FC5B891C6E}"/>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1593878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90C1A2-2012-498E-8BFF-A7599A95FA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EEE428-88C2-44EE-B0D7-18810EF33C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92285-0072-4CAE-AF1A-4097C3B99667}"/>
              </a:ext>
            </a:extLst>
          </p:cNvPr>
          <p:cNvSpPr>
            <a:spLocks noGrp="1"/>
          </p:cNvSpPr>
          <p:nvPr>
            <p:ph type="dt" sz="half" idx="10"/>
          </p:nvPr>
        </p:nvSpPr>
        <p:spPr/>
        <p:txBody>
          <a:bodyPr/>
          <a:lstStyle/>
          <a:p>
            <a:fld id="{4459EBFD-66D5-4B0D-B6F9-63BFE6E46F6E}" type="datetimeFigureOut">
              <a:rPr lang="en-US" smtClean="0"/>
              <a:t>10/12/2018</a:t>
            </a:fld>
            <a:endParaRPr lang="en-US"/>
          </a:p>
        </p:txBody>
      </p:sp>
      <p:sp>
        <p:nvSpPr>
          <p:cNvPr id="5" name="Footer Placeholder 4">
            <a:extLst>
              <a:ext uri="{FF2B5EF4-FFF2-40B4-BE49-F238E27FC236}">
                <a16:creationId xmlns:a16="http://schemas.microsoft.com/office/drawing/2014/main" id="{3152270B-8FD0-4B8E-9F35-65EFC6571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F1A1-F906-427C-A296-197B2D4D774D}"/>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59723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4C72-2B64-4A4A-A0B2-007971162F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246763-3D2F-4F18-A5FA-59E43C0C1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3ECEF-35DC-4E32-9434-0B64DFEDD67D}"/>
              </a:ext>
            </a:extLst>
          </p:cNvPr>
          <p:cNvSpPr>
            <a:spLocks noGrp="1"/>
          </p:cNvSpPr>
          <p:nvPr>
            <p:ph type="dt" sz="half" idx="10"/>
          </p:nvPr>
        </p:nvSpPr>
        <p:spPr/>
        <p:txBody>
          <a:bodyPr/>
          <a:lstStyle/>
          <a:p>
            <a:fld id="{4459EBFD-66D5-4B0D-B6F9-63BFE6E46F6E}" type="datetimeFigureOut">
              <a:rPr lang="en-US" smtClean="0"/>
              <a:t>10/12/2018</a:t>
            </a:fld>
            <a:endParaRPr lang="en-US"/>
          </a:p>
        </p:txBody>
      </p:sp>
      <p:sp>
        <p:nvSpPr>
          <p:cNvPr id="5" name="Footer Placeholder 4">
            <a:extLst>
              <a:ext uri="{FF2B5EF4-FFF2-40B4-BE49-F238E27FC236}">
                <a16:creationId xmlns:a16="http://schemas.microsoft.com/office/drawing/2014/main" id="{5A752ED3-BF43-42DA-B449-721869124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AB63A-C1BC-4370-980B-BB4A616CFABF}"/>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423218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4A7E-9CD6-484D-9343-E9D9C06707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7BFCA0-4A8B-4B98-8EBE-3652212715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DA2298-0139-4BF1-99D7-E423DF3735BD}"/>
              </a:ext>
            </a:extLst>
          </p:cNvPr>
          <p:cNvSpPr>
            <a:spLocks noGrp="1"/>
          </p:cNvSpPr>
          <p:nvPr>
            <p:ph type="dt" sz="half" idx="10"/>
          </p:nvPr>
        </p:nvSpPr>
        <p:spPr/>
        <p:txBody>
          <a:bodyPr/>
          <a:lstStyle/>
          <a:p>
            <a:fld id="{4459EBFD-66D5-4B0D-B6F9-63BFE6E46F6E}" type="datetimeFigureOut">
              <a:rPr lang="en-US" smtClean="0"/>
              <a:t>10/12/2018</a:t>
            </a:fld>
            <a:endParaRPr lang="en-US"/>
          </a:p>
        </p:txBody>
      </p:sp>
      <p:sp>
        <p:nvSpPr>
          <p:cNvPr id="5" name="Footer Placeholder 4">
            <a:extLst>
              <a:ext uri="{FF2B5EF4-FFF2-40B4-BE49-F238E27FC236}">
                <a16:creationId xmlns:a16="http://schemas.microsoft.com/office/drawing/2014/main" id="{1B04ECB3-B169-476F-B12B-D38C50252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083EB-3ADF-4AD1-A6B5-156471CF3849}"/>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76353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EF5A-A509-4DB8-96F4-5A29470E1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8F51A6-5C1B-43E2-8B85-44FB81AA83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A5E2D5-4774-4999-AC6E-DD29C41B97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54DCB-16CC-46E5-A7E8-4CE0CFF4E769}"/>
              </a:ext>
            </a:extLst>
          </p:cNvPr>
          <p:cNvSpPr>
            <a:spLocks noGrp="1"/>
          </p:cNvSpPr>
          <p:nvPr>
            <p:ph type="dt" sz="half" idx="10"/>
          </p:nvPr>
        </p:nvSpPr>
        <p:spPr/>
        <p:txBody>
          <a:bodyPr/>
          <a:lstStyle/>
          <a:p>
            <a:fld id="{4459EBFD-66D5-4B0D-B6F9-63BFE6E46F6E}" type="datetimeFigureOut">
              <a:rPr lang="en-US" smtClean="0"/>
              <a:t>10/12/2018</a:t>
            </a:fld>
            <a:endParaRPr lang="en-US"/>
          </a:p>
        </p:txBody>
      </p:sp>
      <p:sp>
        <p:nvSpPr>
          <p:cNvPr id="6" name="Footer Placeholder 5">
            <a:extLst>
              <a:ext uri="{FF2B5EF4-FFF2-40B4-BE49-F238E27FC236}">
                <a16:creationId xmlns:a16="http://schemas.microsoft.com/office/drawing/2014/main" id="{B64A6D30-5559-43D8-B145-A4325708C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DB520-8B38-41A6-A131-1596F9A131CA}"/>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36129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00C07-C7DA-4F2D-AE0B-AC2B07DF3A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4EC9C6-D385-4B9D-B8B1-437F190F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97435E-873F-426A-B035-F0C8E0E8313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E9417-F50A-4D25-8E43-49F05C84F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037991-943C-4BDB-AEDA-E3FC51CDDD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C1483D-E2FA-4BB7-B7BC-71687935D842}"/>
              </a:ext>
            </a:extLst>
          </p:cNvPr>
          <p:cNvSpPr>
            <a:spLocks noGrp="1"/>
          </p:cNvSpPr>
          <p:nvPr>
            <p:ph type="dt" sz="half" idx="10"/>
          </p:nvPr>
        </p:nvSpPr>
        <p:spPr/>
        <p:txBody>
          <a:bodyPr/>
          <a:lstStyle/>
          <a:p>
            <a:fld id="{4459EBFD-66D5-4B0D-B6F9-63BFE6E46F6E}" type="datetimeFigureOut">
              <a:rPr lang="en-US" smtClean="0"/>
              <a:t>10/12/2018</a:t>
            </a:fld>
            <a:endParaRPr lang="en-US"/>
          </a:p>
        </p:txBody>
      </p:sp>
      <p:sp>
        <p:nvSpPr>
          <p:cNvPr id="8" name="Footer Placeholder 7">
            <a:extLst>
              <a:ext uri="{FF2B5EF4-FFF2-40B4-BE49-F238E27FC236}">
                <a16:creationId xmlns:a16="http://schemas.microsoft.com/office/drawing/2014/main" id="{6D9C3B77-3741-4444-B35E-18AC2D279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38ED10-E93C-4FC9-9E46-AEC8855A3773}"/>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8191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6A4E-4301-4D11-8CA9-C29A60472C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E45706-3131-4050-814B-35FBCA56FF70}"/>
              </a:ext>
            </a:extLst>
          </p:cNvPr>
          <p:cNvSpPr>
            <a:spLocks noGrp="1"/>
          </p:cNvSpPr>
          <p:nvPr>
            <p:ph type="dt" sz="half" idx="10"/>
          </p:nvPr>
        </p:nvSpPr>
        <p:spPr/>
        <p:txBody>
          <a:bodyPr/>
          <a:lstStyle/>
          <a:p>
            <a:fld id="{4459EBFD-66D5-4B0D-B6F9-63BFE6E46F6E}" type="datetimeFigureOut">
              <a:rPr lang="en-US" smtClean="0"/>
              <a:t>10/12/2018</a:t>
            </a:fld>
            <a:endParaRPr lang="en-US"/>
          </a:p>
        </p:txBody>
      </p:sp>
      <p:sp>
        <p:nvSpPr>
          <p:cNvPr id="4" name="Footer Placeholder 3">
            <a:extLst>
              <a:ext uri="{FF2B5EF4-FFF2-40B4-BE49-F238E27FC236}">
                <a16:creationId xmlns:a16="http://schemas.microsoft.com/office/drawing/2014/main" id="{9ACEFF80-AEA1-4546-A61B-2CEC0C92D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9B1DED-41EA-4699-B2F1-CF6144B5580E}"/>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1183883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A6EB-639B-4BBA-9FFD-79DABC9447D3}"/>
              </a:ext>
            </a:extLst>
          </p:cNvPr>
          <p:cNvSpPr>
            <a:spLocks noGrp="1"/>
          </p:cNvSpPr>
          <p:nvPr>
            <p:ph type="dt" sz="half" idx="10"/>
          </p:nvPr>
        </p:nvSpPr>
        <p:spPr/>
        <p:txBody>
          <a:bodyPr/>
          <a:lstStyle/>
          <a:p>
            <a:fld id="{4459EBFD-66D5-4B0D-B6F9-63BFE6E46F6E}" type="datetimeFigureOut">
              <a:rPr lang="en-US" smtClean="0"/>
              <a:t>10/12/2018</a:t>
            </a:fld>
            <a:endParaRPr lang="en-US"/>
          </a:p>
        </p:txBody>
      </p:sp>
      <p:sp>
        <p:nvSpPr>
          <p:cNvPr id="3" name="Footer Placeholder 2">
            <a:extLst>
              <a:ext uri="{FF2B5EF4-FFF2-40B4-BE49-F238E27FC236}">
                <a16:creationId xmlns:a16="http://schemas.microsoft.com/office/drawing/2014/main" id="{98299250-A66E-45B8-A683-2291FCA64C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5C36D7-3178-4546-8934-775C18D9FB52}"/>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667813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B979-BC8B-46B5-8178-53A9FD6F7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BDAE80-4C53-4D50-BBF4-A38EFEE89C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0FAE46-0460-4C62-8FA0-A548783554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0455C8-4E02-4519-B80B-7F8B8A7FD89B}"/>
              </a:ext>
            </a:extLst>
          </p:cNvPr>
          <p:cNvSpPr>
            <a:spLocks noGrp="1"/>
          </p:cNvSpPr>
          <p:nvPr>
            <p:ph type="dt" sz="half" idx="10"/>
          </p:nvPr>
        </p:nvSpPr>
        <p:spPr/>
        <p:txBody>
          <a:bodyPr/>
          <a:lstStyle/>
          <a:p>
            <a:fld id="{4459EBFD-66D5-4B0D-B6F9-63BFE6E46F6E}" type="datetimeFigureOut">
              <a:rPr lang="en-US" smtClean="0"/>
              <a:t>10/12/2018</a:t>
            </a:fld>
            <a:endParaRPr lang="en-US"/>
          </a:p>
        </p:txBody>
      </p:sp>
      <p:sp>
        <p:nvSpPr>
          <p:cNvPr id="6" name="Footer Placeholder 5">
            <a:extLst>
              <a:ext uri="{FF2B5EF4-FFF2-40B4-BE49-F238E27FC236}">
                <a16:creationId xmlns:a16="http://schemas.microsoft.com/office/drawing/2014/main" id="{D1F3FF57-F345-4154-9D49-0CEB0C83B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9D0C4F-05FD-4BFF-87EE-1A8C3CE44619}"/>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2304902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104F-648E-4323-AA8A-9614633FF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EAE215-E45B-4B65-9D56-88E69A9DF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47C507-E858-4236-B094-3958074AB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245217-A37A-4D74-9F52-3BAC67A75880}"/>
              </a:ext>
            </a:extLst>
          </p:cNvPr>
          <p:cNvSpPr>
            <a:spLocks noGrp="1"/>
          </p:cNvSpPr>
          <p:nvPr>
            <p:ph type="dt" sz="half" idx="10"/>
          </p:nvPr>
        </p:nvSpPr>
        <p:spPr/>
        <p:txBody>
          <a:bodyPr/>
          <a:lstStyle/>
          <a:p>
            <a:fld id="{4459EBFD-66D5-4B0D-B6F9-63BFE6E46F6E}" type="datetimeFigureOut">
              <a:rPr lang="en-US" smtClean="0"/>
              <a:t>10/12/2018</a:t>
            </a:fld>
            <a:endParaRPr lang="en-US"/>
          </a:p>
        </p:txBody>
      </p:sp>
      <p:sp>
        <p:nvSpPr>
          <p:cNvPr id="6" name="Footer Placeholder 5">
            <a:extLst>
              <a:ext uri="{FF2B5EF4-FFF2-40B4-BE49-F238E27FC236}">
                <a16:creationId xmlns:a16="http://schemas.microsoft.com/office/drawing/2014/main" id="{3BC6C613-028C-4A33-A88E-0460EC8A9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3095D2-A12E-4AB7-92B6-0594DA2F2AC7}"/>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2787340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344A99-A8A4-431A-AA49-D14F0F4CF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2BF61C-F9CA-429E-B0D8-8BD5D1A6B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80758-6A95-4F01-99EA-ADB12E5BA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9EBFD-66D5-4B0D-B6F9-63BFE6E46F6E}" type="datetimeFigureOut">
              <a:rPr lang="en-US" smtClean="0"/>
              <a:t>10/12/2018</a:t>
            </a:fld>
            <a:endParaRPr lang="en-US"/>
          </a:p>
        </p:txBody>
      </p:sp>
      <p:sp>
        <p:nvSpPr>
          <p:cNvPr id="5" name="Footer Placeholder 4">
            <a:extLst>
              <a:ext uri="{FF2B5EF4-FFF2-40B4-BE49-F238E27FC236}">
                <a16:creationId xmlns:a16="http://schemas.microsoft.com/office/drawing/2014/main" id="{2E67DC60-2085-4DE7-9E92-3441165CF3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7C6E4F-A748-4766-B082-01DDDC161C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9BFFC-BF3C-43C0-8AC2-35B81FB7054B}" type="slidenum">
              <a:rPr lang="en-US" smtClean="0"/>
              <a:t>‹#›</a:t>
            </a:fld>
            <a:endParaRPr lang="en-US"/>
          </a:p>
        </p:txBody>
      </p:sp>
    </p:spTree>
    <p:extLst>
      <p:ext uri="{BB962C8B-B14F-4D97-AF65-F5344CB8AC3E}">
        <p14:creationId xmlns:p14="http://schemas.microsoft.com/office/powerpoint/2010/main" val="220900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30801-6F05-46A9-9F83-0B9B12A21CC6}"/>
              </a:ext>
            </a:extLst>
          </p:cNvPr>
          <p:cNvSpPr>
            <a:spLocks noGrp="1"/>
          </p:cNvSpPr>
          <p:nvPr>
            <p:ph type="ctrTitle"/>
          </p:nvPr>
        </p:nvSpPr>
        <p:spPr>
          <a:xfrm>
            <a:off x="1524000" y="4177291"/>
            <a:ext cx="9144000" cy="2387600"/>
          </a:xfrm>
        </p:spPr>
        <p:txBody>
          <a:bodyPr>
            <a:normAutofit/>
          </a:bodyPr>
          <a:lstStyle/>
          <a:p>
            <a:r>
              <a:rPr lang="en-US" sz="8000" b="1" i="1" u="sng" dirty="0">
                <a:effectLst>
                  <a:outerShdw blurRad="38100" dist="38100" dir="2700000" algn="tl">
                    <a:srgbClr val="000000">
                      <a:alpha val="43137"/>
                    </a:srgbClr>
                  </a:outerShdw>
                </a:effectLst>
              </a:rPr>
              <a:t>Famous Last Words…</a:t>
            </a:r>
          </a:p>
        </p:txBody>
      </p:sp>
      <p:pic>
        <p:nvPicPr>
          <p:cNvPr id="4" name="Picture 3">
            <a:extLst>
              <a:ext uri="{FF2B5EF4-FFF2-40B4-BE49-F238E27FC236}">
                <a16:creationId xmlns:a16="http://schemas.microsoft.com/office/drawing/2014/main" id="{0E805032-A38E-46C1-B978-3AD2FBA9A756}"/>
              </a:ext>
            </a:extLst>
          </p:cNvPr>
          <p:cNvPicPr>
            <a:picLocks noChangeAspect="1"/>
          </p:cNvPicPr>
          <p:nvPr/>
        </p:nvPicPr>
        <p:blipFill>
          <a:blip r:embed="rId2"/>
          <a:stretch>
            <a:fillRect/>
          </a:stretch>
        </p:blipFill>
        <p:spPr>
          <a:xfrm>
            <a:off x="1524000" y="0"/>
            <a:ext cx="9409729" cy="4924425"/>
          </a:xfrm>
          <a:prstGeom prst="rect">
            <a:avLst/>
          </a:prstGeom>
        </p:spPr>
      </p:pic>
    </p:spTree>
    <p:extLst>
      <p:ext uri="{BB962C8B-B14F-4D97-AF65-F5344CB8AC3E}">
        <p14:creationId xmlns:p14="http://schemas.microsoft.com/office/powerpoint/2010/main" val="2374993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49B82-7476-42E0-87F2-9C20203177D0}"/>
              </a:ext>
            </a:extLst>
          </p:cNvPr>
          <p:cNvPicPr>
            <a:picLocks noChangeAspect="1"/>
          </p:cNvPicPr>
          <p:nvPr/>
        </p:nvPicPr>
        <p:blipFill>
          <a:blip r:embed="rId2"/>
          <a:stretch>
            <a:fillRect/>
          </a:stretch>
        </p:blipFill>
        <p:spPr>
          <a:xfrm>
            <a:off x="838200" y="855784"/>
            <a:ext cx="4501662" cy="6002216"/>
          </a:xfrm>
          <a:prstGeom prst="rect">
            <a:avLst/>
          </a:prstGeom>
        </p:spPr>
      </p:pic>
      <p:sp>
        <p:nvSpPr>
          <p:cNvPr id="2" name="Title 1">
            <a:extLst>
              <a:ext uri="{FF2B5EF4-FFF2-40B4-BE49-F238E27FC236}">
                <a16:creationId xmlns:a16="http://schemas.microsoft.com/office/drawing/2014/main" id="{98B9C7C8-C7B2-4B31-8396-6459EA2F420A}"/>
              </a:ext>
            </a:extLst>
          </p:cNvPr>
          <p:cNvSpPr>
            <a:spLocks noGrp="1"/>
          </p:cNvSpPr>
          <p:nvPr>
            <p:ph type="title"/>
          </p:nvPr>
        </p:nvSpPr>
        <p:spPr/>
        <p:txBody>
          <a:bodyPr/>
          <a:lstStyle/>
          <a:p>
            <a:pPr algn="r"/>
            <a:r>
              <a:rPr lang="en-US" b="1" dirty="0">
                <a:solidFill>
                  <a:srgbClr val="C00000"/>
                </a:solidFill>
                <a:effectLst>
                  <a:outerShdw blurRad="38100" dist="38100" dir="2700000" algn="tl">
                    <a:srgbClr val="000000">
                      <a:alpha val="43137"/>
                    </a:srgbClr>
                  </a:outerShdw>
                </a:effectLst>
                <a:latin typeface="Constantia" panose="02030602050306030303" pitchFamily="18" charset="0"/>
              </a:rPr>
              <a:t>An Obedient King at the Height of Papal Supremacy  </a:t>
            </a:r>
          </a:p>
        </p:txBody>
      </p:sp>
      <p:sp>
        <p:nvSpPr>
          <p:cNvPr id="3" name="TextBox 2">
            <a:extLst>
              <a:ext uri="{FF2B5EF4-FFF2-40B4-BE49-F238E27FC236}">
                <a16:creationId xmlns:a16="http://schemas.microsoft.com/office/drawing/2014/main" id="{5590ED21-7968-4E08-8BD5-A42FB3FDA8D0}"/>
              </a:ext>
            </a:extLst>
          </p:cNvPr>
          <p:cNvSpPr txBox="1"/>
          <p:nvPr/>
        </p:nvSpPr>
        <p:spPr>
          <a:xfrm>
            <a:off x="6096000" y="2086174"/>
            <a:ext cx="5627077" cy="4154984"/>
          </a:xfrm>
          <a:prstGeom prst="rect">
            <a:avLst/>
          </a:prstGeom>
          <a:noFill/>
        </p:spPr>
        <p:txBody>
          <a:bodyPr wrap="square" rtlCol="0">
            <a:spAutoFit/>
          </a:bodyPr>
          <a:lstStyle/>
          <a:p>
            <a:pPr algn="r"/>
            <a:r>
              <a:rPr lang="en-US" sz="2400" dirty="0"/>
              <a:t>King Phillip III of France reigned from 1270-1285. He was obedient to the Roman Catholic Church’s will, coronated by Pope Innocent IV. He generally followed the consciences of his counselors and participated in the 8</a:t>
            </a:r>
            <a:r>
              <a:rPr lang="en-US" sz="2400" baseline="30000" dirty="0"/>
              <a:t>th</a:t>
            </a:r>
            <a:r>
              <a:rPr lang="en-US" sz="2400" dirty="0"/>
              <a:t> Crusade, said this on his deathbed: “</a:t>
            </a:r>
            <a:r>
              <a:rPr lang="en-US" sz="2400" b="1" dirty="0"/>
              <a:t>What an account I shall have to give to God! </a:t>
            </a:r>
            <a:r>
              <a:rPr lang="en-US" sz="2400" dirty="0"/>
              <a:t>How I should like to live otherwise than I have lived.”—quoted in </a:t>
            </a:r>
            <a:r>
              <a:rPr lang="en-US" sz="2400" i="1" dirty="0"/>
              <a:t>The Evidence Bible: Irrefutable Evidence for the Thinking Mind, </a:t>
            </a:r>
            <a:r>
              <a:rPr lang="en-US" sz="2400" dirty="0"/>
              <a:t>p. 582</a:t>
            </a:r>
          </a:p>
        </p:txBody>
      </p:sp>
    </p:spTree>
    <p:extLst>
      <p:ext uri="{BB962C8B-B14F-4D97-AF65-F5344CB8AC3E}">
        <p14:creationId xmlns:p14="http://schemas.microsoft.com/office/powerpoint/2010/main" val="1191935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519BE-DEA4-460E-8EE4-3D185E25E083}"/>
              </a:ext>
            </a:extLst>
          </p:cNvPr>
          <p:cNvSpPr>
            <a:spLocks noGrp="1"/>
          </p:cNvSpPr>
          <p:nvPr>
            <p:ph type="title"/>
          </p:nvPr>
        </p:nvSpPr>
        <p:spPr>
          <a:xfrm>
            <a:off x="893618" y="-297657"/>
            <a:ext cx="10515600" cy="1325563"/>
          </a:xfrm>
        </p:spPr>
        <p:txBody>
          <a:bodyPr/>
          <a:lstStyle/>
          <a:p>
            <a:r>
              <a:rPr lang="en-US" dirty="0"/>
              <a:t>St Bartholomew’s Day Massacre</a:t>
            </a:r>
          </a:p>
        </p:txBody>
      </p:sp>
      <p:sp>
        <p:nvSpPr>
          <p:cNvPr id="3" name="TextBox 2">
            <a:extLst>
              <a:ext uri="{FF2B5EF4-FFF2-40B4-BE49-F238E27FC236}">
                <a16:creationId xmlns:a16="http://schemas.microsoft.com/office/drawing/2014/main" id="{A8264D3F-711A-4C97-B1BF-8518583617FB}"/>
              </a:ext>
            </a:extLst>
          </p:cNvPr>
          <p:cNvSpPr txBox="1"/>
          <p:nvPr/>
        </p:nvSpPr>
        <p:spPr>
          <a:xfrm>
            <a:off x="166255" y="733246"/>
            <a:ext cx="8749145" cy="6124754"/>
          </a:xfrm>
          <a:prstGeom prst="rect">
            <a:avLst/>
          </a:prstGeom>
          <a:noFill/>
        </p:spPr>
        <p:txBody>
          <a:bodyPr wrap="square" rtlCol="0">
            <a:spAutoFit/>
          </a:bodyPr>
          <a:lstStyle/>
          <a:p>
            <a:r>
              <a:rPr lang="en-US" sz="2800" dirty="0"/>
              <a:t>“Charles IX (1550-1574). King of France. Under an oath of safety, a group of French Protestants was allowed into Paris to attend the wedding of the King of Navarre. Charles’ mother, Catherine de Medici, urged him to order the slaughter of thousands of these Protestants—the St. Bartholomew’s Day massacre. Apparently this act greatly troubled the dying monarch, because he lamented to his medical attendants: ‘Asleep or awake, I see the mangled forms of the Huguenots passing before me. They drip with blood. They point at their open wounds. Oh! That I had spared at least the little infants at the breast! What blood! I know not where I am. How will all of this end? What shall I do? I am lost forever! I know it. Oh, I have done wrong. God pardon me!’”</a:t>
            </a:r>
          </a:p>
        </p:txBody>
      </p:sp>
      <p:pic>
        <p:nvPicPr>
          <p:cNvPr id="4" name="Picture 3">
            <a:extLst>
              <a:ext uri="{FF2B5EF4-FFF2-40B4-BE49-F238E27FC236}">
                <a16:creationId xmlns:a16="http://schemas.microsoft.com/office/drawing/2014/main" id="{CC755855-D23E-49F5-AF5C-2DF279E2855C}"/>
              </a:ext>
            </a:extLst>
          </p:cNvPr>
          <p:cNvPicPr>
            <a:picLocks noChangeAspect="1"/>
          </p:cNvPicPr>
          <p:nvPr/>
        </p:nvPicPr>
        <p:blipFill rotWithShape="1">
          <a:blip r:embed="rId2"/>
          <a:srcRect l="12594" r="14677"/>
          <a:stretch/>
        </p:blipFill>
        <p:spPr>
          <a:xfrm>
            <a:off x="8915400" y="733246"/>
            <a:ext cx="2977661" cy="5768942"/>
          </a:xfrm>
          <a:prstGeom prst="rect">
            <a:avLst/>
          </a:prstGeom>
        </p:spPr>
      </p:pic>
    </p:spTree>
    <p:extLst>
      <p:ext uri="{BB962C8B-B14F-4D97-AF65-F5344CB8AC3E}">
        <p14:creationId xmlns:p14="http://schemas.microsoft.com/office/powerpoint/2010/main" val="1802598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BE224-0C33-4600-86D0-9B4445925BAB}"/>
              </a:ext>
            </a:extLst>
          </p:cNvPr>
          <p:cNvSpPr>
            <a:spLocks noGrp="1"/>
          </p:cNvSpPr>
          <p:nvPr>
            <p:ph type="title"/>
          </p:nvPr>
        </p:nvSpPr>
        <p:spPr>
          <a:xfrm>
            <a:off x="436419" y="-207820"/>
            <a:ext cx="10515600" cy="1325563"/>
          </a:xfrm>
        </p:spPr>
        <p:txBody>
          <a:bodyPr/>
          <a:lstStyle/>
          <a:p>
            <a:pPr algn="r"/>
            <a:r>
              <a:rPr lang="en-US" b="1" i="1" dirty="0">
                <a:solidFill>
                  <a:srgbClr val="660066"/>
                </a:solidFill>
                <a:effectLst>
                  <a:outerShdw blurRad="38100" dist="38100" dir="2700000" algn="tl">
                    <a:srgbClr val="000000">
                      <a:alpha val="43137"/>
                    </a:srgbClr>
                  </a:outerShdw>
                </a:effectLst>
              </a:rPr>
              <a:t>Humanism’s Voltaire</a:t>
            </a:r>
          </a:p>
        </p:txBody>
      </p:sp>
      <p:sp>
        <p:nvSpPr>
          <p:cNvPr id="4" name="TextBox 3">
            <a:extLst>
              <a:ext uri="{FF2B5EF4-FFF2-40B4-BE49-F238E27FC236}">
                <a16:creationId xmlns:a16="http://schemas.microsoft.com/office/drawing/2014/main" id="{DA2FE7BE-71AB-4950-9B2F-7909B40990FE}"/>
              </a:ext>
            </a:extLst>
          </p:cNvPr>
          <p:cNvSpPr txBox="1"/>
          <p:nvPr/>
        </p:nvSpPr>
        <p:spPr>
          <a:xfrm>
            <a:off x="5420681" y="889144"/>
            <a:ext cx="6334900" cy="1815882"/>
          </a:xfrm>
          <a:prstGeom prst="rect">
            <a:avLst/>
          </a:prstGeom>
          <a:noFill/>
        </p:spPr>
        <p:txBody>
          <a:bodyPr wrap="square" rtlCol="0">
            <a:spAutoFit/>
          </a:bodyPr>
          <a:lstStyle/>
          <a:p>
            <a:r>
              <a:rPr lang="en-US" sz="2800" dirty="0"/>
              <a:t>“In twenty years Christianity will be no more. </a:t>
            </a:r>
            <a:r>
              <a:rPr lang="en-US" sz="2800" b="1" dirty="0"/>
              <a:t>My single hand shall destroy the edifice it took twelve apostles to rear</a:t>
            </a:r>
            <a:r>
              <a:rPr lang="en-US" sz="2800" dirty="0"/>
              <a:t>.”—Voltaire quoted in </a:t>
            </a:r>
            <a:r>
              <a:rPr lang="en-US" sz="2800" i="1" dirty="0"/>
              <a:t>The Pacific vol. 51, p. 22</a:t>
            </a:r>
            <a:endParaRPr lang="en-US" sz="2800" dirty="0"/>
          </a:p>
        </p:txBody>
      </p:sp>
      <p:pic>
        <p:nvPicPr>
          <p:cNvPr id="5" name="Picture 4">
            <a:extLst>
              <a:ext uri="{FF2B5EF4-FFF2-40B4-BE49-F238E27FC236}">
                <a16:creationId xmlns:a16="http://schemas.microsoft.com/office/drawing/2014/main" id="{10C1AC94-1D53-4E20-87F0-DC6372CB4447}"/>
              </a:ext>
            </a:extLst>
          </p:cNvPr>
          <p:cNvPicPr>
            <a:picLocks noChangeAspect="1"/>
          </p:cNvPicPr>
          <p:nvPr/>
        </p:nvPicPr>
        <p:blipFill>
          <a:blip r:embed="rId2"/>
          <a:stretch>
            <a:fillRect/>
          </a:stretch>
        </p:blipFill>
        <p:spPr>
          <a:xfrm>
            <a:off x="6927" y="0"/>
            <a:ext cx="5211722" cy="6858000"/>
          </a:xfrm>
          <a:prstGeom prst="rect">
            <a:avLst/>
          </a:prstGeom>
        </p:spPr>
      </p:pic>
      <p:sp>
        <p:nvSpPr>
          <p:cNvPr id="7" name="TextBox 6">
            <a:extLst>
              <a:ext uri="{FF2B5EF4-FFF2-40B4-BE49-F238E27FC236}">
                <a16:creationId xmlns:a16="http://schemas.microsoft.com/office/drawing/2014/main" id="{1B56D0D2-822B-4E11-BC7C-DCD3ED1EE6CB}"/>
              </a:ext>
            </a:extLst>
          </p:cNvPr>
          <p:cNvSpPr txBox="1"/>
          <p:nvPr/>
        </p:nvSpPr>
        <p:spPr>
          <a:xfrm>
            <a:off x="5218649" y="3179616"/>
            <a:ext cx="6966424" cy="3539430"/>
          </a:xfrm>
          <a:prstGeom prst="rect">
            <a:avLst/>
          </a:prstGeom>
          <a:noFill/>
        </p:spPr>
        <p:txBody>
          <a:bodyPr wrap="square" rtlCol="0">
            <a:spAutoFit/>
          </a:bodyPr>
          <a:lstStyle/>
          <a:p>
            <a:r>
              <a:rPr lang="en-US" sz="2800" dirty="0"/>
              <a:t>The historian Peter Gar, himself and admirer of </a:t>
            </a:r>
            <a:r>
              <a:rPr lang="en-US" sz="2800" dirty="0" err="1"/>
              <a:t>Votaire</a:t>
            </a:r>
            <a:r>
              <a:rPr lang="en-US" sz="2800" dirty="0"/>
              <a:t>, described Voltaire’s ‘distaste’ for Christianity as ‘</a:t>
            </a:r>
            <a:r>
              <a:rPr lang="en-US" sz="2800" b="1" dirty="0"/>
              <a:t>almost an obsession</a:t>
            </a:r>
            <a:r>
              <a:rPr lang="en-US" sz="2800" dirty="0"/>
              <a:t>.’ Repeated and passionately, Voltaire returned to the theme: ‘Every sensible man, every honorable man, </a:t>
            </a:r>
            <a:r>
              <a:rPr lang="en-US" sz="2800" b="1" u="sng" dirty="0"/>
              <a:t>must hold the Christian sect in horror</a:t>
            </a:r>
            <a:r>
              <a:rPr lang="en-US" sz="2800" dirty="0"/>
              <a:t>’”—quoted in </a:t>
            </a:r>
            <a:r>
              <a:rPr lang="en-US" sz="2800" i="1" dirty="0"/>
              <a:t>The Roads to Modernity, </a:t>
            </a:r>
            <a:r>
              <a:rPr lang="en-US" sz="2800" dirty="0"/>
              <a:t>Gertrude Himmelfarb, p. 154</a:t>
            </a:r>
          </a:p>
        </p:txBody>
      </p:sp>
    </p:spTree>
    <p:extLst>
      <p:ext uri="{BB962C8B-B14F-4D97-AF65-F5344CB8AC3E}">
        <p14:creationId xmlns:p14="http://schemas.microsoft.com/office/powerpoint/2010/main" val="3379788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51B0-D81E-4AE1-9E6D-DE4D729163C9}"/>
              </a:ext>
            </a:extLst>
          </p:cNvPr>
          <p:cNvSpPr>
            <a:spLocks noGrp="1"/>
          </p:cNvSpPr>
          <p:nvPr>
            <p:ph type="title"/>
          </p:nvPr>
        </p:nvSpPr>
        <p:spPr/>
        <p:txBody>
          <a:bodyPr/>
          <a:lstStyle/>
          <a:p>
            <a:r>
              <a:rPr lang="en-US" b="1" i="1" dirty="0">
                <a:solidFill>
                  <a:schemeClr val="accent2">
                    <a:lumMod val="50000"/>
                  </a:schemeClr>
                </a:solidFill>
                <a:effectLst>
                  <a:outerShdw blurRad="38100" dist="38100" dir="2700000" algn="tl">
                    <a:srgbClr val="000000">
                      <a:alpha val="43137"/>
                    </a:srgbClr>
                  </a:outerShdw>
                </a:effectLst>
              </a:rPr>
              <a:t>A Change of Tune…</a:t>
            </a:r>
          </a:p>
        </p:txBody>
      </p:sp>
      <p:sp>
        <p:nvSpPr>
          <p:cNvPr id="3" name="TextBox 2">
            <a:extLst>
              <a:ext uri="{FF2B5EF4-FFF2-40B4-BE49-F238E27FC236}">
                <a16:creationId xmlns:a16="http://schemas.microsoft.com/office/drawing/2014/main" id="{425D9BFB-7D9F-41AB-BFF4-9732B479C2EA}"/>
              </a:ext>
            </a:extLst>
          </p:cNvPr>
          <p:cNvSpPr txBox="1"/>
          <p:nvPr/>
        </p:nvSpPr>
        <p:spPr>
          <a:xfrm>
            <a:off x="173182" y="1849583"/>
            <a:ext cx="5922818" cy="3970318"/>
          </a:xfrm>
          <a:prstGeom prst="rect">
            <a:avLst/>
          </a:prstGeom>
          <a:noFill/>
        </p:spPr>
        <p:txBody>
          <a:bodyPr wrap="square" rtlCol="0">
            <a:spAutoFit/>
          </a:bodyPr>
          <a:lstStyle/>
          <a:p>
            <a:r>
              <a:rPr lang="en-US" sz="2800" dirty="0"/>
              <a:t>“</a:t>
            </a:r>
            <a:r>
              <a:rPr lang="en-US" sz="2800" b="1" u="sng" dirty="0"/>
              <a:t>’I am abandoned by God and Man! </a:t>
            </a:r>
            <a:r>
              <a:rPr lang="en-US" sz="2800" dirty="0"/>
              <a:t>. . . Doctor, I will give you half of what I am worth, if you will give me Six month’s Life.’ The Doctor answered, ‘Sir, you cannot live Six weeks.’ Voltaire replied, ‘ Then I shall go to Hell, and you will go with me!”—quoted in </a:t>
            </a:r>
            <a:r>
              <a:rPr lang="en-US" sz="2800" i="1" dirty="0"/>
              <a:t>A Collection of One Hundred Pieces of English Literature, </a:t>
            </a:r>
            <a:r>
              <a:rPr lang="en-US" sz="2800" dirty="0"/>
              <a:t>BS </a:t>
            </a:r>
            <a:r>
              <a:rPr lang="en-US" sz="2800" dirty="0" err="1"/>
              <a:t>Nayler</a:t>
            </a:r>
            <a:r>
              <a:rPr lang="en-US" sz="2800" dirty="0"/>
              <a:t>, p. 181</a:t>
            </a:r>
          </a:p>
        </p:txBody>
      </p:sp>
      <p:pic>
        <p:nvPicPr>
          <p:cNvPr id="4" name="Picture 3">
            <a:extLst>
              <a:ext uri="{FF2B5EF4-FFF2-40B4-BE49-F238E27FC236}">
                <a16:creationId xmlns:a16="http://schemas.microsoft.com/office/drawing/2014/main" id="{5D5FF90F-ABB3-4E79-86DA-DAB4AD7D158E}"/>
              </a:ext>
            </a:extLst>
          </p:cNvPr>
          <p:cNvPicPr>
            <a:picLocks noChangeAspect="1"/>
          </p:cNvPicPr>
          <p:nvPr/>
        </p:nvPicPr>
        <p:blipFill rotWithShape="1">
          <a:blip r:embed="rId2"/>
          <a:srcRect l="10845" r="13738"/>
          <a:stretch/>
        </p:blipFill>
        <p:spPr>
          <a:xfrm>
            <a:off x="6375439" y="365125"/>
            <a:ext cx="5816561" cy="5932757"/>
          </a:xfrm>
          <a:prstGeom prst="rect">
            <a:avLst/>
          </a:prstGeom>
        </p:spPr>
      </p:pic>
    </p:spTree>
    <p:extLst>
      <p:ext uri="{BB962C8B-B14F-4D97-AF65-F5344CB8AC3E}">
        <p14:creationId xmlns:p14="http://schemas.microsoft.com/office/powerpoint/2010/main" val="4158469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64CF7-DB50-489B-9423-82C9C3D04C1A}"/>
              </a:ext>
            </a:extLst>
          </p:cNvPr>
          <p:cNvSpPr>
            <a:spLocks noGrp="1"/>
          </p:cNvSpPr>
          <p:nvPr>
            <p:ph type="title"/>
          </p:nvPr>
        </p:nvSpPr>
        <p:spPr>
          <a:xfrm>
            <a:off x="838200" y="198869"/>
            <a:ext cx="10515600" cy="1325563"/>
          </a:xfrm>
        </p:spPr>
        <p:txBody>
          <a:bodyPr/>
          <a:lstStyle/>
          <a:p>
            <a:pPr algn="ctr"/>
            <a:r>
              <a:rPr lang="en-US" b="1" dirty="0">
                <a:effectLst>
                  <a:outerShdw blurRad="38100" dist="38100" dir="2700000" algn="tl">
                    <a:srgbClr val="000000">
                      <a:alpha val="43137"/>
                    </a:srgbClr>
                  </a:outerShdw>
                </a:effectLst>
                <a:latin typeface="Centaur" panose="02030504050205020304" pitchFamily="18" charset="0"/>
              </a:rPr>
              <a:t>Enlightenment Pioneer, Atheist, and Age of Reason Publisher!!</a:t>
            </a:r>
          </a:p>
        </p:txBody>
      </p:sp>
      <p:sp>
        <p:nvSpPr>
          <p:cNvPr id="3" name="TextBox 2">
            <a:extLst>
              <a:ext uri="{FF2B5EF4-FFF2-40B4-BE49-F238E27FC236}">
                <a16:creationId xmlns:a16="http://schemas.microsoft.com/office/drawing/2014/main" id="{ED4A9ABC-6EF6-4B3F-AB05-D9F4D9CF6802}"/>
              </a:ext>
            </a:extLst>
          </p:cNvPr>
          <p:cNvSpPr txBox="1"/>
          <p:nvPr/>
        </p:nvSpPr>
        <p:spPr>
          <a:xfrm>
            <a:off x="5798127" y="1660783"/>
            <a:ext cx="6151418" cy="4832092"/>
          </a:xfrm>
          <a:prstGeom prst="rect">
            <a:avLst/>
          </a:prstGeom>
          <a:noFill/>
        </p:spPr>
        <p:txBody>
          <a:bodyPr wrap="square" rtlCol="0">
            <a:spAutoFit/>
          </a:bodyPr>
          <a:lstStyle/>
          <a:p>
            <a:r>
              <a:rPr lang="en-US" sz="2800" dirty="0"/>
              <a:t>“I would give worlds if I had them, The Age of Reason had never been published. O Lord, help me! Christ, help me! O God, what have I done to suffer so much? But there is no God! But if there should be, what will become hereafter? Stay with me, for God’s sake! Send even a child to stay with me, for it is hell to be alone. </a:t>
            </a:r>
            <a:r>
              <a:rPr lang="en-US" sz="2800" b="1" dirty="0"/>
              <a:t>If ever the Devil had agent, I have been that one</a:t>
            </a:r>
            <a:r>
              <a:rPr lang="en-US" sz="2800" dirty="0"/>
              <a:t>.”—quoted in </a:t>
            </a:r>
            <a:r>
              <a:rPr lang="en-US" sz="2800" i="1" dirty="0"/>
              <a:t>Make Disciples!, </a:t>
            </a:r>
            <a:r>
              <a:rPr lang="en-US" sz="2800" dirty="0"/>
              <a:t>Terry Bowland, p. 221</a:t>
            </a:r>
          </a:p>
        </p:txBody>
      </p:sp>
      <p:pic>
        <p:nvPicPr>
          <p:cNvPr id="4" name="Picture 3">
            <a:extLst>
              <a:ext uri="{FF2B5EF4-FFF2-40B4-BE49-F238E27FC236}">
                <a16:creationId xmlns:a16="http://schemas.microsoft.com/office/drawing/2014/main" id="{14EF6B98-F44F-478E-BF1D-5C8FEE4BBFEC}"/>
              </a:ext>
            </a:extLst>
          </p:cNvPr>
          <p:cNvPicPr>
            <a:picLocks noChangeAspect="1"/>
          </p:cNvPicPr>
          <p:nvPr/>
        </p:nvPicPr>
        <p:blipFill>
          <a:blip r:embed="rId2"/>
          <a:stretch>
            <a:fillRect/>
          </a:stretch>
        </p:blipFill>
        <p:spPr>
          <a:xfrm>
            <a:off x="838200" y="1660783"/>
            <a:ext cx="3935024" cy="5132640"/>
          </a:xfrm>
          <a:prstGeom prst="rect">
            <a:avLst/>
          </a:prstGeom>
        </p:spPr>
      </p:pic>
    </p:spTree>
    <p:extLst>
      <p:ext uri="{BB962C8B-B14F-4D97-AF65-F5344CB8AC3E}">
        <p14:creationId xmlns:p14="http://schemas.microsoft.com/office/powerpoint/2010/main" val="1176031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F976-70D9-4BC3-8138-061988C4082F}"/>
              </a:ext>
            </a:extLst>
          </p:cNvPr>
          <p:cNvSpPr>
            <a:spLocks noGrp="1"/>
          </p:cNvSpPr>
          <p:nvPr>
            <p:ph type="title"/>
          </p:nvPr>
        </p:nvSpPr>
        <p:spPr>
          <a:xfrm>
            <a:off x="505691" y="-313817"/>
            <a:ext cx="10515600" cy="1325563"/>
          </a:xfrm>
        </p:spPr>
        <p:txBody>
          <a:bodyPr/>
          <a:lstStyle/>
          <a:p>
            <a:r>
              <a:rPr lang="en-US" b="1" dirty="0">
                <a:solidFill>
                  <a:schemeClr val="accent2">
                    <a:lumMod val="50000"/>
                  </a:schemeClr>
                </a:solidFill>
                <a:effectLst>
                  <a:outerShdw blurRad="38100" dist="38100" dir="2700000" algn="tl">
                    <a:srgbClr val="000000">
                      <a:alpha val="43137"/>
                    </a:srgbClr>
                  </a:outerShdw>
                </a:effectLst>
                <a:latin typeface="Colonna MT" panose="04020805060202030203" pitchFamily="82" charset="0"/>
              </a:rPr>
              <a:t>Satanism’s Anton </a:t>
            </a:r>
            <a:r>
              <a:rPr lang="en-US" b="1" dirty="0" err="1">
                <a:solidFill>
                  <a:schemeClr val="accent2">
                    <a:lumMod val="50000"/>
                  </a:schemeClr>
                </a:solidFill>
                <a:effectLst>
                  <a:outerShdw blurRad="38100" dist="38100" dir="2700000" algn="tl">
                    <a:srgbClr val="000000">
                      <a:alpha val="43137"/>
                    </a:srgbClr>
                  </a:outerShdw>
                </a:effectLst>
                <a:latin typeface="Colonna MT" panose="04020805060202030203" pitchFamily="82" charset="0"/>
              </a:rPr>
              <a:t>Lavey</a:t>
            </a:r>
            <a:endParaRPr lang="en-US" b="1" dirty="0">
              <a:solidFill>
                <a:schemeClr val="accent2">
                  <a:lumMod val="50000"/>
                </a:schemeClr>
              </a:solidFill>
              <a:effectLst>
                <a:outerShdw blurRad="38100" dist="38100" dir="2700000" algn="tl">
                  <a:srgbClr val="000000">
                    <a:alpha val="43137"/>
                  </a:srgbClr>
                </a:outerShdw>
              </a:effectLst>
              <a:latin typeface="Colonna MT" panose="04020805060202030203" pitchFamily="82" charset="0"/>
            </a:endParaRPr>
          </a:p>
        </p:txBody>
      </p:sp>
      <p:sp>
        <p:nvSpPr>
          <p:cNvPr id="3" name="Rectangle 2">
            <a:extLst>
              <a:ext uri="{FF2B5EF4-FFF2-40B4-BE49-F238E27FC236}">
                <a16:creationId xmlns:a16="http://schemas.microsoft.com/office/drawing/2014/main" id="{D022B4F6-26C2-4A62-9207-14E159654D55}"/>
              </a:ext>
            </a:extLst>
          </p:cNvPr>
          <p:cNvSpPr/>
          <p:nvPr/>
        </p:nvSpPr>
        <p:spPr>
          <a:xfrm>
            <a:off x="311727" y="724997"/>
            <a:ext cx="11374582" cy="1384995"/>
          </a:xfrm>
          <a:prstGeom prst="rect">
            <a:avLst/>
          </a:prstGeom>
        </p:spPr>
        <p:txBody>
          <a:bodyPr wrap="square">
            <a:spAutoFit/>
          </a:bodyPr>
          <a:lstStyle/>
          <a:p>
            <a:r>
              <a:rPr lang="en-US" sz="2800" dirty="0">
                <a:effectLst/>
                <a:latin typeface="Times New Roman" panose="02020603050405020304" pitchFamily="18" charset="0"/>
              </a:rPr>
              <a:t>“</a:t>
            </a:r>
            <a:r>
              <a:rPr lang="en-US" sz="2800" b="1" dirty="0">
                <a:effectLst/>
                <a:latin typeface="Times New Roman" panose="02020603050405020304" pitchFamily="18" charset="0"/>
              </a:rPr>
              <a:t>I dip my forefinger in the watery blood of your impotent mad redeemer, and write over his thorn-torn brow: The TRUE</a:t>
            </a:r>
            <a:r>
              <a:rPr lang="en-US" sz="2800" b="1" dirty="0">
                <a:latin typeface="Times New Roman" panose="02020603050405020304" pitchFamily="18" charset="0"/>
              </a:rPr>
              <a:t> </a:t>
            </a:r>
            <a:r>
              <a:rPr lang="en-US" sz="2800" b="1" dirty="0">
                <a:effectLst/>
                <a:latin typeface="Times New Roman" panose="02020603050405020304" pitchFamily="18" charset="0"/>
              </a:rPr>
              <a:t>prince of evil-the king of slaves!</a:t>
            </a:r>
            <a:r>
              <a:rPr lang="en-US" sz="2800" b="1" dirty="0">
                <a:latin typeface="Times New Roman" panose="02020603050405020304" pitchFamily="18" charset="0"/>
              </a:rPr>
              <a:t>”</a:t>
            </a:r>
            <a:r>
              <a:rPr lang="en-US" sz="2800" dirty="0">
                <a:latin typeface="Times New Roman" panose="02020603050405020304" pitchFamily="18" charset="0"/>
              </a:rPr>
              <a:t>—</a:t>
            </a:r>
            <a:r>
              <a:rPr lang="en-US" sz="2800" dirty="0" err="1">
                <a:latin typeface="Times New Roman" panose="02020603050405020304" pitchFamily="18" charset="0"/>
              </a:rPr>
              <a:t>Lavey</a:t>
            </a:r>
            <a:r>
              <a:rPr lang="en-US" sz="2800" dirty="0">
                <a:latin typeface="Times New Roman" panose="02020603050405020304" pitchFamily="18" charset="0"/>
              </a:rPr>
              <a:t>, The Satanic Bible, 1:6</a:t>
            </a:r>
            <a:endParaRPr lang="en-US" sz="2800" dirty="0">
              <a:effectLst/>
              <a:latin typeface="Times New Roman" panose="02020603050405020304" pitchFamily="18" charset="0"/>
            </a:endParaRPr>
          </a:p>
        </p:txBody>
      </p:sp>
      <p:pic>
        <p:nvPicPr>
          <p:cNvPr id="4" name="Picture 3">
            <a:extLst>
              <a:ext uri="{FF2B5EF4-FFF2-40B4-BE49-F238E27FC236}">
                <a16:creationId xmlns:a16="http://schemas.microsoft.com/office/drawing/2014/main" id="{9061D1EF-0729-4531-A171-B60560C3B7A8}"/>
              </a:ext>
            </a:extLst>
          </p:cNvPr>
          <p:cNvPicPr>
            <a:picLocks noChangeAspect="1"/>
          </p:cNvPicPr>
          <p:nvPr/>
        </p:nvPicPr>
        <p:blipFill>
          <a:blip r:embed="rId2"/>
          <a:stretch>
            <a:fillRect/>
          </a:stretch>
        </p:blipFill>
        <p:spPr>
          <a:xfrm>
            <a:off x="2112818" y="2486025"/>
            <a:ext cx="7772400" cy="4371975"/>
          </a:xfrm>
          <a:prstGeom prst="rect">
            <a:avLst/>
          </a:prstGeom>
        </p:spPr>
      </p:pic>
    </p:spTree>
    <p:extLst>
      <p:ext uri="{BB962C8B-B14F-4D97-AF65-F5344CB8AC3E}">
        <p14:creationId xmlns:p14="http://schemas.microsoft.com/office/powerpoint/2010/main" val="128343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D2F2-20E1-4A26-9F1A-C882662C6DA5}"/>
              </a:ext>
            </a:extLst>
          </p:cNvPr>
          <p:cNvSpPr>
            <a:spLocks noGrp="1"/>
          </p:cNvSpPr>
          <p:nvPr>
            <p:ph type="title"/>
          </p:nvPr>
        </p:nvSpPr>
        <p:spPr>
          <a:xfrm>
            <a:off x="3091512" y="0"/>
            <a:ext cx="10515600" cy="1325563"/>
          </a:xfrm>
        </p:spPr>
        <p:txBody>
          <a:bodyPr/>
          <a:lstStyle/>
          <a:p>
            <a:pPr algn="ctr"/>
            <a:r>
              <a:rPr lang="en-US" b="1" i="1" dirty="0">
                <a:solidFill>
                  <a:srgbClr val="002060"/>
                </a:solidFill>
                <a:effectLst>
                  <a:outerShdw blurRad="38100" dist="38100" dir="2700000" algn="tl">
                    <a:srgbClr val="000000">
                      <a:alpha val="43137"/>
                    </a:srgbClr>
                  </a:outerShdw>
                </a:effectLst>
              </a:rPr>
              <a:t>Peaceful Death???</a:t>
            </a:r>
          </a:p>
        </p:txBody>
      </p:sp>
      <p:pic>
        <p:nvPicPr>
          <p:cNvPr id="3" name="Picture 2">
            <a:extLst>
              <a:ext uri="{FF2B5EF4-FFF2-40B4-BE49-F238E27FC236}">
                <a16:creationId xmlns:a16="http://schemas.microsoft.com/office/drawing/2014/main" id="{179B78D2-FD5B-409F-89E3-565632EF2F36}"/>
              </a:ext>
            </a:extLst>
          </p:cNvPr>
          <p:cNvPicPr>
            <a:picLocks noChangeAspect="1"/>
          </p:cNvPicPr>
          <p:nvPr/>
        </p:nvPicPr>
        <p:blipFill>
          <a:blip r:embed="rId2"/>
          <a:stretch>
            <a:fillRect/>
          </a:stretch>
        </p:blipFill>
        <p:spPr>
          <a:xfrm>
            <a:off x="668048" y="923997"/>
            <a:ext cx="3892823" cy="5934003"/>
          </a:xfrm>
          <a:prstGeom prst="rect">
            <a:avLst/>
          </a:prstGeom>
        </p:spPr>
      </p:pic>
      <p:sp>
        <p:nvSpPr>
          <p:cNvPr id="4" name="TextBox 3">
            <a:extLst>
              <a:ext uri="{FF2B5EF4-FFF2-40B4-BE49-F238E27FC236}">
                <a16:creationId xmlns:a16="http://schemas.microsoft.com/office/drawing/2014/main" id="{5F8432AA-B7B5-4822-9D81-657BD4E0C19F}"/>
              </a:ext>
            </a:extLst>
          </p:cNvPr>
          <p:cNvSpPr txBox="1"/>
          <p:nvPr/>
        </p:nvSpPr>
        <p:spPr>
          <a:xfrm>
            <a:off x="5174673" y="1392382"/>
            <a:ext cx="6349279" cy="3108543"/>
          </a:xfrm>
          <a:prstGeom prst="rect">
            <a:avLst/>
          </a:prstGeom>
          <a:noFill/>
        </p:spPr>
        <p:txBody>
          <a:bodyPr wrap="square" rtlCol="0">
            <a:spAutoFit/>
          </a:bodyPr>
          <a:lstStyle/>
          <a:p>
            <a:r>
              <a:rPr lang="en-US" sz="2800" dirty="0"/>
              <a:t>On his death bed, Anton </a:t>
            </a:r>
            <a:r>
              <a:rPr lang="en-US" sz="2800" dirty="0" err="1"/>
              <a:t>LaVey</a:t>
            </a:r>
            <a:r>
              <a:rPr lang="en-US" sz="2800" dirty="0"/>
              <a:t> has a revelation of the spiritual world just as he is about to die, and </a:t>
            </a:r>
            <a:r>
              <a:rPr lang="en-US" sz="2800" dirty="0" err="1"/>
              <a:t>hettered</a:t>
            </a:r>
            <a:r>
              <a:rPr lang="en-US" sz="2800" dirty="0"/>
              <a:t> his last words ‘</a:t>
            </a:r>
            <a:r>
              <a:rPr lang="en-US" sz="2800" b="1" dirty="0"/>
              <a:t>What have I done? There’s something very wrong here... This is all wrong</a:t>
            </a:r>
            <a:r>
              <a:rPr lang="en-US" sz="2800" dirty="0"/>
              <a:t>’”—quoted in </a:t>
            </a:r>
            <a:r>
              <a:rPr lang="en-US" sz="2800" i="1" dirty="0"/>
              <a:t>The Only Solution, </a:t>
            </a:r>
            <a:r>
              <a:rPr lang="en-US" sz="2800" dirty="0"/>
              <a:t>David </a:t>
            </a:r>
            <a:r>
              <a:rPr lang="en-US" sz="2800" dirty="0" err="1"/>
              <a:t>Hackathorn</a:t>
            </a:r>
            <a:r>
              <a:rPr lang="en-US" sz="2800" dirty="0"/>
              <a:t>, p. 63</a:t>
            </a:r>
          </a:p>
        </p:txBody>
      </p:sp>
      <p:sp>
        <p:nvSpPr>
          <p:cNvPr id="5" name="Rectangle 4">
            <a:extLst>
              <a:ext uri="{FF2B5EF4-FFF2-40B4-BE49-F238E27FC236}">
                <a16:creationId xmlns:a16="http://schemas.microsoft.com/office/drawing/2014/main" id="{46D76CDD-9774-47D1-8341-09B7E1485316}"/>
              </a:ext>
            </a:extLst>
          </p:cNvPr>
          <p:cNvSpPr/>
          <p:nvPr/>
        </p:nvSpPr>
        <p:spPr>
          <a:xfrm>
            <a:off x="5583382" y="5142452"/>
            <a:ext cx="6096000" cy="1384995"/>
          </a:xfrm>
          <a:prstGeom prst="rect">
            <a:avLst/>
          </a:prstGeom>
        </p:spPr>
        <p:txBody>
          <a:bodyPr>
            <a:spAutoFit/>
          </a:bodyPr>
          <a:lstStyle/>
          <a:p>
            <a:r>
              <a:rPr lang="en-US" sz="2800" i="1" dirty="0"/>
              <a:t>Is. 48:22 “</a:t>
            </a:r>
            <a:r>
              <a:rPr lang="en-US" sz="2800" b="1" i="1" dirty="0"/>
              <a:t>There is</a:t>
            </a:r>
            <a:r>
              <a:rPr lang="en-US" sz="2800" b="1" dirty="0"/>
              <a:t> no peace, saith the LORD, unto the wicked</a:t>
            </a:r>
            <a:r>
              <a:rPr lang="en-US" sz="2800" dirty="0"/>
              <a:t>.”</a:t>
            </a:r>
            <a:br>
              <a:rPr lang="en-US" sz="2800" dirty="0"/>
            </a:br>
            <a:endParaRPr lang="en-US" sz="2800" dirty="0"/>
          </a:p>
        </p:txBody>
      </p:sp>
    </p:spTree>
    <p:extLst>
      <p:ext uri="{BB962C8B-B14F-4D97-AF65-F5344CB8AC3E}">
        <p14:creationId xmlns:p14="http://schemas.microsoft.com/office/powerpoint/2010/main" val="2652088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C72B-5CE7-4430-8948-8A4B81B11C43}"/>
              </a:ext>
            </a:extLst>
          </p:cNvPr>
          <p:cNvSpPr>
            <a:spLocks noGrp="1"/>
          </p:cNvSpPr>
          <p:nvPr>
            <p:ph type="title"/>
          </p:nvPr>
        </p:nvSpPr>
        <p:spPr/>
        <p:txBody>
          <a:bodyPr/>
          <a:lstStyle/>
          <a:p>
            <a:r>
              <a:rPr lang="en-US" dirty="0">
                <a:solidFill>
                  <a:srgbClr val="C00000"/>
                </a:solidFill>
              </a:rPr>
              <a:t>The Occult and New Age’s Patron Saint: </a:t>
            </a:r>
            <a:r>
              <a:rPr lang="en-US" dirty="0" err="1">
                <a:solidFill>
                  <a:srgbClr val="C00000"/>
                </a:solidFill>
              </a:rPr>
              <a:t>Aleister</a:t>
            </a:r>
            <a:r>
              <a:rPr lang="en-US" dirty="0">
                <a:solidFill>
                  <a:srgbClr val="C00000"/>
                </a:solidFill>
              </a:rPr>
              <a:t> Crowley</a:t>
            </a:r>
          </a:p>
        </p:txBody>
      </p:sp>
      <p:sp>
        <p:nvSpPr>
          <p:cNvPr id="3" name="Rectangle 2">
            <a:extLst>
              <a:ext uri="{FF2B5EF4-FFF2-40B4-BE49-F238E27FC236}">
                <a16:creationId xmlns:a16="http://schemas.microsoft.com/office/drawing/2014/main" id="{FC0827A9-E89E-474E-B40E-898061EBE7E8}"/>
              </a:ext>
            </a:extLst>
          </p:cNvPr>
          <p:cNvSpPr/>
          <p:nvPr/>
        </p:nvSpPr>
        <p:spPr>
          <a:xfrm>
            <a:off x="6096000" y="2248801"/>
            <a:ext cx="6096000" cy="3108543"/>
          </a:xfrm>
          <a:prstGeom prst="rect">
            <a:avLst/>
          </a:prstGeom>
        </p:spPr>
        <p:txBody>
          <a:bodyPr>
            <a:spAutoFit/>
          </a:bodyPr>
          <a:lstStyle/>
          <a:p>
            <a:r>
              <a:rPr lang="en-US" sz="2800" dirty="0">
                <a:latin typeface="Trebuchet MS" panose="020B0603020202020204" pitchFamily="34" charset="0"/>
              </a:rPr>
              <a:t>“I do not wish to argue that the doctrines of Jesus, they and they alone, have degraded the world to its present condition. I take it that Christianity is not only the cause but the symptom of slavery”--Crowley, </a:t>
            </a:r>
            <a:r>
              <a:rPr lang="en-US" sz="2800" i="1" dirty="0">
                <a:latin typeface="Trebuchet MS" panose="020B0603020202020204" pitchFamily="34" charset="0"/>
              </a:rPr>
              <a:t>The World’s Tragedy</a:t>
            </a:r>
            <a:r>
              <a:rPr lang="en-US" sz="2800" dirty="0">
                <a:latin typeface="Trebuchet MS" panose="020B0603020202020204" pitchFamily="34" charset="0"/>
              </a:rPr>
              <a:t>, p. 39</a:t>
            </a:r>
            <a:endParaRPr lang="en-US" sz="2800" dirty="0"/>
          </a:p>
        </p:txBody>
      </p:sp>
      <p:pic>
        <p:nvPicPr>
          <p:cNvPr id="4" name="Picture 3">
            <a:extLst>
              <a:ext uri="{FF2B5EF4-FFF2-40B4-BE49-F238E27FC236}">
                <a16:creationId xmlns:a16="http://schemas.microsoft.com/office/drawing/2014/main" id="{7A9897E4-5014-4230-89B3-AA0024675A9D}"/>
              </a:ext>
            </a:extLst>
          </p:cNvPr>
          <p:cNvPicPr>
            <a:picLocks noChangeAspect="1"/>
          </p:cNvPicPr>
          <p:nvPr/>
        </p:nvPicPr>
        <p:blipFill>
          <a:blip r:embed="rId2"/>
          <a:stretch>
            <a:fillRect/>
          </a:stretch>
        </p:blipFill>
        <p:spPr>
          <a:xfrm>
            <a:off x="994064" y="1690688"/>
            <a:ext cx="4473863" cy="5167312"/>
          </a:xfrm>
          <a:prstGeom prst="rect">
            <a:avLst/>
          </a:prstGeom>
        </p:spPr>
      </p:pic>
    </p:spTree>
    <p:extLst>
      <p:ext uri="{BB962C8B-B14F-4D97-AF65-F5344CB8AC3E}">
        <p14:creationId xmlns:p14="http://schemas.microsoft.com/office/powerpoint/2010/main" val="142830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754D-B95D-4221-99C7-891CAC328996}"/>
              </a:ext>
            </a:extLst>
          </p:cNvPr>
          <p:cNvSpPr>
            <a:spLocks noGrp="1"/>
          </p:cNvSpPr>
          <p:nvPr>
            <p:ph type="title"/>
          </p:nvPr>
        </p:nvSpPr>
        <p:spPr>
          <a:xfrm>
            <a:off x="332509" y="152705"/>
            <a:ext cx="11021291" cy="1325563"/>
          </a:xfrm>
        </p:spPr>
        <p:txBody>
          <a:bodyPr/>
          <a:lstStyle/>
          <a:p>
            <a:r>
              <a:rPr lang="en-US" b="1" dirty="0"/>
              <a:t>Last Words of a Do What Thou Wilt philosophy?</a:t>
            </a:r>
          </a:p>
        </p:txBody>
      </p:sp>
      <p:pic>
        <p:nvPicPr>
          <p:cNvPr id="3" name="Picture 2">
            <a:extLst>
              <a:ext uri="{FF2B5EF4-FFF2-40B4-BE49-F238E27FC236}">
                <a16:creationId xmlns:a16="http://schemas.microsoft.com/office/drawing/2014/main" id="{3138383F-BADE-40A8-8567-57ACF74DC8A9}"/>
              </a:ext>
            </a:extLst>
          </p:cNvPr>
          <p:cNvPicPr>
            <a:picLocks noChangeAspect="1"/>
          </p:cNvPicPr>
          <p:nvPr/>
        </p:nvPicPr>
        <p:blipFill>
          <a:blip r:embed="rId2"/>
          <a:stretch>
            <a:fillRect/>
          </a:stretch>
        </p:blipFill>
        <p:spPr>
          <a:xfrm>
            <a:off x="622155" y="1285874"/>
            <a:ext cx="4073843" cy="5572125"/>
          </a:xfrm>
          <a:prstGeom prst="rect">
            <a:avLst/>
          </a:prstGeom>
        </p:spPr>
      </p:pic>
      <p:sp>
        <p:nvSpPr>
          <p:cNvPr id="4" name="TextBox 3">
            <a:extLst>
              <a:ext uri="{FF2B5EF4-FFF2-40B4-BE49-F238E27FC236}">
                <a16:creationId xmlns:a16="http://schemas.microsoft.com/office/drawing/2014/main" id="{BC6D1522-DC1F-4D01-9B27-3E9F2BFBA389}"/>
              </a:ext>
            </a:extLst>
          </p:cNvPr>
          <p:cNvSpPr txBox="1"/>
          <p:nvPr/>
        </p:nvSpPr>
        <p:spPr>
          <a:xfrm>
            <a:off x="5251938" y="1690688"/>
            <a:ext cx="6391508" cy="2308324"/>
          </a:xfrm>
          <a:prstGeom prst="rect">
            <a:avLst/>
          </a:prstGeom>
          <a:noFill/>
        </p:spPr>
        <p:txBody>
          <a:bodyPr wrap="square" rtlCol="0">
            <a:spAutoFit/>
          </a:bodyPr>
          <a:lstStyle/>
          <a:p>
            <a:r>
              <a:rPr lang="en-US" sz="3600" dirty="0"/>
              <a:t>“On December 1, 1947 </a:t>
            </a:r>
            <a:r>
              <a:rPr lang="en-US" sz="3600" dirty="0" err="1"/>
              <a:t>Aliester</a:t>
            </a:r>
            <a:r>
              <a:rPr lang="en-US" sz="3600" dirty="0"/>
              <a:t> Crowley died. ‘</a:t>
            </a:r>
            <a:r>
              <a:rPr lang="en-US" sz="3600" b="1" dirty="0"/>
              <a:t>I am perplexed’ </a:t>
            </a:r>
            <a:r>
              <a:rPr lang="en-US" sz="3600" dirty="0"/>
              <a:t>were reported as his dying words. </a:t>
            </a:r>
          </a:p>
        </p:txBody>
      </p:sp>
      <p:sp>
        <p:nvSpPr>
          <p:cNvPr id="5" name="Rectangle 4">
            <a:extLst>
              <a:ext uri="{FF2B5EF4-FFF2-40B4-BE49-F238E27FC236}">
                <a16:creationId xmlns:a16="http://schemas.microsoft.com/office/drawing/2014/main" id="{E365478A-191E-4C92-91BA-25AEB2911389}"/>
              </a:ext>
            </a:extLst>
          </p:cNvPr>
          <p:cNvSpPr/>
          <p:nvPr/>
        </p:nvSpPr>
        <p:spPr>
          <a:xfrm>
            <a:off x="5251938" y="4463626"/>
            <a:ext cx="6096000" cy="1815882"/>
          </a:xfrm>
          <a:prstGeom prst="rect">
            <a:avLst/>
          </a:prstGeom>
        </p:spPr>
        <p:txBody>
          <a:bodyPr>
            <a:spAutoFit/>
          </a:bodyPr>
          <a:lstStyle/>
          <a:p>
            <a:r>
              <a:rPr lang="en-US" sz="2800" dirty="0"/>
              <a:t>Prov. 29:18 “Where </a:t>
            </a:r>
            <a:r>
              <a:rPr lang="en-US" sz="2800" i="1" dirty="0"/>
              <a:t>there is</a:t>
            </a:r>
            <a:r>
              <a:rPr lang="en-US" sz="2800" dirty="0"/>
              <a:t> no vision, the people perish: </a:t>
            </a:r>
            <a:r>
              <a:rPr lang="en-US" sz="2800" b="1" dirty="0"/>
              <a:t>but he that </a:t>
            </a:r>
            <a:r>
              <a:rPr lang="en-US" sz="2800" b="1" dirty="0" err="1"/>
              <a:t>keepeth</a:t>
            </a:r>
            <a:r>
              <a:rPr lang="en-US" sz="2800" b="1" dirty="0"/>
              <a:t> the law, happy </a:t>
            </a:r>
            <a:r>
              <a:rPr lang="en-US" sz="2800" b="1" i="1" dirty="0"/>
              <a:t>is</a:t>
            </a:r>
            <a:r>
              <a:rPr lang="en-US" sz="2800" b="1" dirty="0"/>
              <a:t> he</a:t>
            </a:r>
            <a:r>
              <a:rPr lang="en-US" sz="2800" dirty="0"/>
              <a:t>.”</a:t>
            </a:r>
            <a:br>
              <a:rPr lang="en-US" sz="2800" dirty="0"/>
            </a:br>
            <a:endParaRPr lang="en-US" sz="2800" dirty="0"/>
          </a:p>
        </p:txBody>
      </p:sp>
    </p:spTree>
    <p:extLst>
      <p:ext uri="{BB962C8B-B14F-4D97-AF65-F5344CB8AC3E}">
        <p14:creationId xmlns:p14="http://schemas.microsoft.com/office/powerpoint/2010/main" val="682819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A0787-8DE9-4652-BAAD-CDDF8BEE96E7}"/>
              </a:ext>
            </a:extLst>
          </p:cNvPr>
          <p:cNvSpPr>
            <a:spLocks noGrp="1"/>
          </p:cNvSpPr>
          <p:nvPr>
            <p:ph type="title"/>
          </p:nvPr>
        </p:nvSpPr>
        <p:spPr>
          <a:xfrm>
            <a:off x="164123" y="289398"/>
            <a:ext cx="6720521" cy="1325563"/>
          </a:xfrm>
        </p:spPr>
        <p:txBody>
          <a:bodyPr/>
          <a:lstStyle/>
          <a:p>
            <a:r>
              <a:rPr lang="en-US" dirty="0">
                <a:solidFill>
                  <a:srgbClr val="C00000"/>
                </a:solidFill>
                <a:effectLst>
                  <a:outerShdw blurRad="38100" dist="38100" dir="2700000" algn="tl">
                    <a:srgbClr val="000000">
                      <a:alpha val="43137"/>
                    </a:srgbClr>
                  </a:outerShdw>
                </a:effectLst>
              </a:rPr>
              <a:t>Catholicism’s Greatest Champion…</a:t>
            </a:r>
          </a:p>
        </p:txBody>
      </p:sp>
      <p:sp>
        <p:nvSpPr>
          <p:cNvPr id="3" name="TextBox 2">
            <a:extLst>
              <a:ext uri="{FF2B5EF4-FFF2-40B4-BE49-F238E27FC236}">
                <a16:creationId xmlns:a16="http://schemas.microsoft.com/office/drawing/2014/main" id="{A6794CBB-0393-407A-8CE3-12218D608179}"/>
              </a:ext>
            </a:extLst>
          </p:cNvPr>
          <p:cNvSpPr txBox="1"/>
          <p:nvPr/>
        </p:nvSpPr>
        <p:spPr>
          <a:xfrm>
            <a:off x="164123" y="2124527"/>
            <a:ext cx="6447692" cy="4401205"/>
          </a:xfrm>
          <a:prstGeom prst="rect">
            <a:avLst/>
          </a:prstGeom>
          <a:noFill/>
        </p:spPr>
        <p:txBody>
          <a:bodyPr wrap="square" rtlCol="0">
            <a:spAutoFit/>
          </a:bodyPr>
          <a:lstStyle/>
          <a:p>
            <a:r>
              <a:rPr lang="en-US" sz="2800" dirty="0"/>
              <a:t>“</a:t>
            </a:r>
            <a:r>
              <a:rPr lang="en-US" sz="2800" b="1" dirty="0"/>
              <a:t>’I have done much good to the church of Rome. I have seen many provinces of our men, many colleges, houses, residents and wealth belonging to our society. But all these things desert me now and I don’t know where to turn.</a:t>
            </a:r>
            <a:r>
              <a:rPr lang="en-US" sz="2800" dirty="0"/>
              <a:t>’ At length, he expired in a fit of trembling and his face turned black, according to an eyewitness, a Jesuit, Tyrannus”--History of the Jesuits, vol. 1, p. 292</a:t>
            </a:r>
          </a:p>
        </p:txBody>
      </p:sp>
      <p:pic>
        <p:nvPicPr>
          <p:cNvPr id="4" name="Picture 3">
            <a:extLst>
              <a:ext uri="{FF2B5EF4-FFF2-40B4-BE49-F238E27FC236}">
                <a16:creationId xmlns:a16="http://schemas.microsoft.com/office/drawing/2014/main" id="{06006AA5-4BF1-4DE9-AC91-9C74E2D6429F}"/>
              </a:ext>
            </a:extLst>
          </p:cNvPr>
          <p:cNvPicPr>
            <a:picLocks noChangeAspect="1"/>
          </p:cNvPicPr>
          <p:nvPr/>
        </p:nvPicPr>
        <p:blipFill rotWithShape="1">
          <a:blip r:embed="rId2"/>
          <a:srcRect l="14854" r="7853"/>
          <a:stretch/>
        </p:blipFill>
        <p:spPr>
          <a:xfrm>
            <a:off x="6884644" y="-68714"/>
            <a:ext cx="5307356" cy="6858000"/>
          </a:xfrm>
          <a:prstGeom prst="rect">
            <a:avLst/>
          </a:prstGeom>
        </p:spPr>
      </p:pic>
    </p:spTree>
    <p:extLst>
      <p:ext uri="{BB962C8B-B14F-4D97-AF65-F5344CB8AC3E}">
        <p14:creationId xmlns:p14="http://schemas.microsoft.com/office/powerpoint/2010/main" val="3706324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A2A67-1C45-4669-9C0E-2E881534623B}"/>
              </a:ext>
            </a:extLst>
          </p:cNvPr>
          <p:cNvSpPr>
            <a:spLocks noGrp="1"/>
          </p:cNvSpPr>
          <p:nvPr>
            <p:ph type="title"/>
          </p:nvPr>
        </p:nvSpPr>
        <p:spPr>
          <a:xfrm>
            <a:off x="838200" y="-216766"/>
            <a:ext cx="10515600" cy="1325563"/>
          </a:xfrm>
        </p:spPr>
        <p:txBody>
          <a:bodyPr>
            <a:normAutofit fontScale="90000"/>
          </a:bodyPr>
          <a:lstStyle/>
          <a:p>
            <a:r>
              <a:rPr lang="en-US" sz="5400" b="1" dirty="0">
                <a:solidFill>
                  <a:srgbClr val="00206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No Middle Ground—Accept or Reject!</a:t>
            </a:r>
          </a:p>
        </p:txBody>
      </p:sp>
      <p:sp>
        <p:nvSpPr>
          <p:cNvPr id="3" name="Rectangle 2">
            <a:extLst>
              <a:ext uri="{FF2B5EF4-FFF2-40B4-BE49-F238E27FC236}">
                <a16:creationId xmlns:a16="http://schemas.microsoft.com/office/drawing/2014/main" id="{99F49C01-5FDB-462E-A55A-18FCA5E86B49}"/>
              </a:ext>
            </a:extLst>
          </p:cNvPr>
          <p:cNvSpPr/>
          <p:nvPr/>
        </p:nvSpPr>
        <p:spPr>
          <a:xfrm>
            <a:off x="361948" y="866156"/>
            <a:ext cx="11312237" cy="1384995"/>
          </a:xfrm>
          <a:prstGeom prst="rect">
            <a:avLst/>
          </a:prstGeom>
        </p:spPr>
        <p:txBody>
          <a:bodyPr wrap="square">
            <a:spAutoFit/>
          </a:bodyPr>
          <a:lstStyle/>
          <a:p>
            <a:r>
              <a:rPr lang="en-US" sz="2800" dirty="0"/>
              <a:t>Matt. 12:30 He that is not with me is against me; and he that </a:t>
            </a:r>
            <a:r>
              <a:rPr lang="en-US" sz="2800" dirty="0" err="1"/>
              <a:t>gathereth</a:t>
            </a:r>
            <a:r>
              <a:rPr lang="en-US" sz="2800" dirty="0"/>
              <a:t> not with me </a:t>
            </a:r>
            <a:r>
              <a:rPr lang="en-US" sz="2800" dirty="0" err="1"/>
              <a:t>scattereth</a:t>
            </a:r>
            <a:r>
              <a:rPr lang="en-US" sz="2800" dirty="0"/>
              <a:t> abroad.</a:t>
            </a:r>
            <a:br>
              <a:rPr lang="en-US" sz="2800" dirty="0"/>
            </a:br>
            <a:endParaRPr lang="en-US" sz="2800" dirty="0"/>
          </a:p>
        </p:txBody>
      </p:sp>
      <p:sp>
        <p:nvSpPr>
          <p:cNvPr id="5" name="Rectangle 4">
            <a:extLst>
              <a:ext uri="{FF2B5EF4-FFF2-40B4-BE49-F238E27FC236}">
                <a16:creationId xmlns:a16="http://schemas.microsoft.com/office/drawing/2014/main" id="{5AD22ED6-4761-4B05-9305-E09B6C0C8AD1}"/>
              </a:ext>
            </a:extLst>
          </p:cNvPr>
          <p:cNvSpPr/>
          <p:nvPr/>
        </p:nvSpPr>
        <p:spPr>
          <a:xfrm>
            <a:off x="284015" y="2001767"/>
            <a:ext cx="11468101" cy="4832092"/>
          </a:xfrm>
          <a:prstGeom prst="rect">
            <a:avLst/>
          </a:prstGeom>
        </p:spPr>
        <p:txBody>
          <a:bodyPr wrap="square">
            <a:spAutoFit/>
          </a:bodyPr>
          <a:lstStyle/>
          <a:p>
            <a:r>
              <a:rPr lang="en-US" sz="2800" b="1" dirty="0"/>
              <a:t>God will save no man while he continues in transgression after the light has come</a:t>
            </a:r>
            <a:r>
              <a:rPr lang="en-US" sz="2800" dirty="0"/>
              <a:t>. The great sacrifice of the Son of God was made that it might be possible for man to </a:t>
            </a:r>
            <a:r>
              <a:rPr lang="en-US" sz="2800" b="1" u="sng" dirty="0"/>
              <a:t>become obedient through faith</a:t>
            </a:r>
            <a:r>
              <a:rPr lang="en-US" sz="2800" dirty="0"/>
              <a:t>. “For God so loved the world, that He gave His only begotten Son, that whosoever believeth in Him should not perish, but have everlasting life.” The atonement in the offering of Christ for the sin of the world is </a:t>
            </a:r>
            <a:r>
              <a:rPr lang="en-US" sz="2800" b="1" u="sng" dirty="0"/>
              <a:t>the great argument that the law of God is binding upon every human being</a:t>
            </a:r>
            <a:r>
              <a:rPr lang="en-US" sz="2800" dirty="0"/>
              <a:t>. “I came not,” said Christ, “to destroy the law or the prophets, but to fulfil. For verily I say unto you, Till heaven and earth pass, one jot or one tittle shall in no wise pass from the law, till all be fulfilled.” . . . </a:t>
            </a:r>
            <a:r>
              <a:rPr lang="en-US" sz="2800" b="1" dirty="0"/>
              <a:t>The everlasting inheritance is purchased only for the elect</a:t>
            </a:r>
            <a:r>
              <a:rPr lang="en-US" sz="2800" dirty="0"/>
              <a:t>.—Bible Echo, November 20, 1899</a:t>
            </a:r>
          </a:p>
        </p:txBody>
      </p:sp>
    </p:spTree>
    <p:extLst>
      <p:ext uri="{BB962C8B-B14F-4D97-AF65-F5344CB8AC3E}">
        <p14:creationId xmlns:p14="http://schemas.microsoft.com/office/powerpoint/2010/main" val="3913105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B9E7-D8D4-4A0A-B437-36219C55E466}"/>
              </a:ext>
            </a:extLst>
          </p:cNvPr>
          <p:cNvSpPr>
            <a:spLocks noGrp="1"/>
          </p:cNvSpPr>
          <p:nvPr>
            <p:ph type="title"/>
          </p:nvPr>
        </p:nvSpPr>
        <p:spPr>
          <a:xfrm>
            <a:off x="1385455" y="-360002"/>
            <a:ext cx="10515600" cy="1325563"/>
          </a:xfrm>
        </p:spPr>
        <p:txBody>
          <a:bodyPr/>
          <a:lstStyle/>
          <a:p>
            <a:pPr algn="r"/>
            <a:r>
              <a:rPr lang="en-US" b="1" dirty="0">
                <a:solidFill>
                  <a:schemeClr val="accent6">
                    <a:lumMod val="75000"/>
                  </a:schemeClr>
                </a:solidFill>
                <a:effectLst>
                  <a:outerShdw blurRad="38100" dist="38100" dir="2700000" algn="tl">
                    <a:srgbClr val="000000">
                      <a:alpha val="43137"/>
                    </a:srgbClr>
                  </a:outerShdw>
                </a:effectLst>
                <a:latin typeface="Colonna MT" panose="04020805060202030203" pitchFamily="82" charset="0"/>
              </a:rPr>
              <a:t>On the Other Hand… The Protestor</a:t>
            </a:r>
          </a:p>
        </p:txBody>
      </p:sp>
      <p:sp>
        <p:nvSpPr>
          <p:cNvPr id="3" name="TextBox 2">
            <a:extLst>
              <a:ext uri="{FF2B5EF4-FFF2-40B4-BE49-F238E27FC236}">
                <a16:creationId xmlns:a16="http://schemas.microsoft.com/office/drawing/2014/main" id="{9BFC14E8-EF39-4FC0-9A16-CED91E2F6711}"/>
              </a:ext>
            </a:extLst>
          </p:cNvPr>
          <p:cNvSpPr txBox="1"/>
          <p:nvPr/>
        </p:nvSpPr>
        <p:spPr>
          <a:xfrm>
            <a:off x="4710544" y="776414"/>
            <a:ext cx="7481456" cy="6124754"/>
          </a:xfrm>
          <a:prstGeom prst="rect">
            <a:avLst/>
          </a:prstGeom>
          <a:noFill/>
        </p:spPr>
        <p:txBody>
          <a:bodyPr wrap="square" rtlCol="0">
            <a:spAutoFit/>
          </a:bodyPr>
          <a:lstStyle/>
          <a:p>
            <a:r>
              <a:rPr lang="en-US" sz="2800" dirty="0"/>
              <a:t>“’Oh my Father, God of our Lord Jesus Christ, the Father of all consolation. I thank thee for having revealed to me thy well-beloved Son in whom I believe. Whom I have preached and acknowledged, loved and celebrated, and whom the Pope and the impious persecute. I commend to thee my soul. Jesus my Lord, I am quitting this earthly body; I am leaving this life, but I know I shall abide with thee for eternity.’ He then repeated three times the words of the Psalm, ‘Into thy hands I commit my spirit; God of truth, thou hast redeemed me’”—quoted in </a:t>
            </a:r>
            <a:r>
              <a:rPr lang="en-US" sz="2800" i="1" dirty="0"/>
              <a:t>The Autobiography of Martin Luther, </a:t>
            </a:r>
            <a:r>
              <a:rPr lang="en-US" sz="2800" dirty="0"/>
              <a:t>John Parker Lawson, p. 362-363</a:t>
            </a:r>
          </a:p>
        </p:txBody>
      </p:sp>
      <p:pic>
        <p:nvPicPr>
          <p:cNvPr id="4" name="Picture 3">
            <a:extLst>
              <a:ext uri="{FF2B5EF4-FFF2-40B4-BE49-F238E27FC236}">
                <a16:creationId xmlns:a16="http://schemas.microsoft.com/office/drawing/2014/main" id="{82A70717-43EA-4F64-A12B-8E574877B0AF}"/>
              </a:ext>
            </a:extLst>
          </p:cNvPr>
          <p:cNvPicPr>
            <a:picLocks noChangeAspect="1"/>
          </p:cNvPicPr>
          <p:nvPr/>
        </p:nvPicPr>
        <p:blipFill>
          <a:blip r:embed="rId2"/>
          <a:stretch>
            <a:fillRect/>
          </a:stretch>
        </p:blipFill>
        <p:spPr>
          <a:xfrm>
            <a:off x="367144" y="776414"/>
            <a:ext cx="4052455" cy="5802378"/>
          </a:xfrm>
          <a:prstGeom prst="rect">
            <a:avLst/>
          </a:prstGeom>
        </p:spPr>
      </p:pic>
    </p:spTree>
    <p:extLst>
      <p:ext uri="{BB962C8B-B14F-4D97-AF65-F5344CB8AC3E}">
        <p14:creationId xmlns:p14="http://schemas.microsoft.com/office/powerpoint/2010/main" val="920980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B68B7-8449-45AE-93AB-4BA113ABFCD0}"/>
              </a:ext>
            </a:extLst>
          </p:cNvPr>
          <p:cNvSpPr>
            <a:spLocks noGrp="1"/>
          </p:cNvSpPr>
          <p:nvPr>
            <p:ph type="title"/>
          </p:nvPr>
        </p:nvSpPr>
        <p:spPr>
          <a:xfrm>
            <a:off x="1324841" y="330922"/>
            <a:ext cx="10515600" cy="1325563"/>
          </a:xfrm>
        </p:spPr>
        <p:txBody>
          <a:bodyPr/>
          <a:lstStyle/>
          <a:p>
            <a:pPr algn="r"/>
            <a:r>
              <a:rPr lang="en-US" b="1" dirty="0">
                <a:effectLst>
                  <a:outerShdw blurRad="38100" dist="38100" dir="2700000" algn="tl">
                    <a:srgbClr val="000000">
                      <a:alpha val="43137"/>
                    </a:srgbClr>
                  </a:outerShdw>
                </a:effectLst>
              </a:rPr>
              <a:t>The Author: John Bunyan…</a:t>
            </a:r>
          </a:p>
        </p:txBody>
      </p:sp>
      <p:sp>
        <p:nvSpPr>
          <p:cNvPr id="3" name="TextBox 2">
            <a:extLst>
              <a:ext uri="{FF2B5EF4-FFF2-40B4-BE49-F238E27FC236}">
                <a16:creationId xmlns:a16="http://schemas.microsoft.com/office/drawing/2014/main" id="{440F2095-423E-4277-B228-4A61C2001374}"/>
              </a:ext>
            </a:extLst>
          </p:cNvPr>
          <p:cNvSpPr txBox="1"/>
          <p:nvPr/>
        </p:nvSpPr>
        <p:spPr>
          <a:xfrm>
            <a:off x="6582641" y="1690688"/>
            <a:ext cx="5195455" cy="4401205"/>
          </a:xfrm>
          <a:prstGeom prst="rect">
            <a:avLst/>
          </a:prstGeom>
          <a:noFill/>
        </p:spPr>
        <p:txBody>
          <a:bodyPr wrap="square" rtlCol="0">
            <a:spAutoFit/>
          </a:bodyPr>
          <a:lstStyle/>
          <a:p>
            <a:r>
              <a:rPr lang="en-US" sz="2800" dirty="0"/>
              <a:t>“Weep not for me, but for yourselves. I go to the Father of our Lord Jesus Christ, who will, through the mediation of His blessed Son, receive me, though a sinner, where I hope we shall meet tot sing the new song, and remain everlastingly happy, world without end.”—</a:t>
            </a:r>
            <a:r>
              <a:rPr lang="en-US" sz="2800" i="1" dirty="0"/>
              <a:t>Make Disciples!, </a:t>
            </a:r>
            <a:r>
              <a:rPr lang="en-US" sz="2800" dirty="0"/>
              <a:t>Terry Bowland, p. 221</a:t>
            </a:r>
          </a:p>
        </p:txBody>
      </p:sp>
      <p:pic>
        <p:nvPicPr>
          <p:cNvPr id="4" name="Picture 3">
            <a:extLst>
              <a:ext uri="{FF2B5EF4-FFF2-40B4-BE49-F238E27FC236}">
                <a16:creationId xmlns:a16="http://schemas.microsoft.com/office/drawing/2014/main" id="{9BFA1E2C-479B-4403-9B7B-F600DC036340}"/>
              </a:ext>
            </a:extLst>
          </p:cNvPr>
          <p:cNvPicPr>
            <a:picLocks noChangeAspect="1"/>
          </p:cNvPicPr>
          <p:nvPr/>
        </p:nvPicPr>
        <p:blipFill>
          <a:blip r:embed="rId2"/>
          <a:stretch>
            <a:fillRect/>
          </a:stretch>
        </p:blipFill>
        <p:spPr>
          <a:xfrm>
            <a:off x="413904" y="365125"/>
            <a:ext cx="5405212" cy="6461685"/>
          </a:xfrm>
          <a:prstGeom prst="rect">
            <a:avLst/>
          </a:prstGeom>
        </p:spPr>
      </p:pic>
    </p:spTree>
    <p:extLst>
      <p:ext uri="{BB962C8B-B14F-4D97-AF65-F5344CB8AC3E}">
        <p14:creationId xmlns:p14="http://schemas.microsoft.com/office/powerpoint/2010/main" val="155553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indoor, dog, building, wall&#10;&#10;Description generated with high confidence">
            <a:extLst>
              <a:ext uri="{FF2B5EF4-FFF2-40B4-BE49-F238E27FC236}">
                <a16:creationId xmlns:a16="http://schemas.microsoft.com/office/drawing/2014/main" id="{EA4037B5-6554-4B73-805B-66867BEF5E8E}"/>
              </a:ext>
            </a:extLst>
          </p:cNvPr>
          <p:cNvPicPr>
            <a:picLocks noChangeAspect="1"/>
          </p:cNvPicPr>
          <p:nvPr/>
        </p:nvPicPr>
        <p:blipFill rotWithShape="1">
          <a:blip r:embed="rId2"/>
          <a:srcRect l="12445"/>
          <a:stretch/>
        </p:blipFill>
        <p:spPr>
          <a:xfrm>
            <a:off x="20" y="10"/>
            <a:ext cx="12191980" cy="6857990"/>
          </a:xfrm>
          <a:prstGeom prst="rect">
            <a:avLst/>
          </a:prstGeom>
        </p:spPr>
      </p:pic>
    </p:spTree>
    <p:extLst>
      <p:ext uri="{BB962C8B-B14F-4D97-AF65-F5344CB8AC3E}">
        <p14:creationId xmlns:p14="http://schemas.microsoft.com/office/powerpoint/2010/main" val="4264405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DAA8-C23B-4A73-A639-87D98B7A3555}"/>
              </a:ext>
            </a:extLst>
          </p:cNvPr>
          <p:cNvSpPr>
            <a:spLocks noGrp="1"/>
          </p:cNvSpPr>
          <p:nvPr>
            <p:ph type="title"/>
          </p:nvPr>
        </p:nvSpPr>
        <p:spPr>
          <a:xfrm>
            <a:off x="1454726" y="-55569"/>
            <a:ext cx="10515600" cy="1325563"/>
          </a:xfrm>
        </p:spPr>
        <p:txBody>
          <a:bodyPr/>
          <a:lstStyle/>
          <a:p>
            <a:pPr algn="r"/>
            <a:r>
              <a:rPr lang="en-US" b="1" i="1" u="sng" dirty="0">
                <a:solidFill>
                  <a:schemeClr val="accent2">
                    <a:lumMod val="50000"/>
                  </a:schemeClr>
                </a:solidFill>
              </a:rPr>
              <a:t>The Founding Patriot: Patrick Henry</a:t>
            </a:r>
          </a:p>
        </p:txBody>
      </p:sp>
      <p:sp>
        <p:nvSpPr>
          <p:cNvPr id="3" name="TextBox 2">
            <a:extLst>
              <a:ext uri="{FF2B5EF4-FFF2-40B4-BE49-F238E27FC236}">
                <a16:creationId xmlns:a16="http://schemas.microsoft.com/office/drawing/2014/main" id="{DF1DEBDA-31CF-4A09-9CB5-3A9C1E53669F}"/>
              </a:ext>
            </a:extLst>
          </p:cNvPr>
          <p:cNvSpPr txBox="1"/>
          <p:nvPr/>
        </p:nvSpPr>
        <p:spPr>
          <a:xfrm>
            <a:off x="5465617" y="1849582"/>
            <a:ext cx="6504709" cy="4401205"/>
          </a:xfrm>
          <a:prstGeom prst="rect">
            <a:avLst/>
          </a:prstGeom>
          <a:noFill/>
        </p:spPr>
        <p:txBody>
          <a:bodyPr wrap="square" rtlCol="0">
            <a:spAutoFit/>
          </a:bodyPr>
          <a:lstStyle/>
          <a:p>
            <a:r>
              <a:rPr lang="en-US" sz="2800" dirty="0"/>
              <a:t>“Doctor, I wish you to observe how real and beneficial the religion of Christ is to a man about to die” </a:t>
            </a:r>
          </a:p>
          <a:p>
            <a:endParaRPr lang="en-US" sz="2800" dirty="0"/>
          </a:p>
          <a:p>
            <a:r>
              <a:rPr lang="en-US" sz="2800" dirty="0"/>
              <a:t>In his will he stated: “This is all the inheritance I give to my dear family. The religion of Christ will give them one which will make them rich indeed.”—quoted in </a:t>
            </a:r>
            <a:r>
              <a:rPr lang="en-US" sz="2800" i="1" dirty="0"/>
              <a:t>America’s God and Country: Encyclopedia of Quotations, </a:t>
            </a:r>
            <a:r>
              <a:rPr lang="en-US" sz="2800" dirty="0"/>
              <a:t>p. 290</a:t>
            </a:r>
          </a:p>
        </p:txBody>
      </p:sp>
      <p:pic>
        <p:nvPicPr>
          <p:cNvPr id="4" name="Picture 3">
            <a:extLst>
              <a:ext uri="{FF2B5EF4-FFF2-40B4-BE49-F238E27FC236}">
                <a16:creationId xmlns:a16="http://schemas.microsoft.com/office/drawing/2014/main" id="{8B92F98D-8E9F-4991-90E9-829DBFC6D181}"/>
              </a:ext>
            </a:extLst>
          </p:cNvPr>
          <p:cNvPicPr>
            <a:picLocks noChangeAspect="1"/>
          </p:cNvPicPr>
          <p:nvPr/>
        </p:nvPicPr>
        <p:blipFill>
          <a:blip r:embed="rId2"/>
          <a:stretch>
            <a:fillRect/>
          </a:stretch>
        </p:blipFill>
        <p:spPr>
          <a:xfrm>
            <a:off x="497032" y="1027905"/>
            <a:ext cx="4319676" cy="5222881"/>
          </a:xfrm>
          <a:prstGeom prst="rect">
            <a:avLst/>
          </a:prstGeom>
        </p:spPr>
      </p:pic>
    </p:spTree>
    <p:extLst>
      <p:ext uri="{BB962C8B-B14F-4D97-AF65-F5344CB8AC3E}">
        <p14:creationId xmlns:p14="http://schemas.microsoft.com/office/powerpoint/2010/main" val="1587938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8DDF9-E71A-4299-A238-BC23BE5EDF54}"/>
              </a:ext>
            </a:extLst>
          </p:cNvPr>
          <p:cNvSpPr>
            <a:spLocks noGrp="1"/>
          </p:cNvSpPr>
          <p:nvPr>
            <p:ph type="title"/>
          </p:nvPr>
        </p:nvSpPr>
        <p:spPr>
          <a:xfrm>
            <a:off x="228067" y="675440"/>
            <a:ext cx="6916615" cy="1325563"/>
          </a:xfrm>
        </p:spPr>
        <p:txBody>
          <a:bodyPr/>
          <a:lstStyle/>
          <a:p>
            <a:r>
              <a:rPr lang="en-US" b="1" dirty="0">
                <a:solidFill>
                  <a:srgbClr val="0070C0"/>
                </a:solidFill>
                <a:latin typeface="Cambria" panose="02040503050406030204" pitchFamily="18" charset="0"/>
              </a:rPr>
              <a:t>The Singer: Amazing Grace</a:t>
            </a:r>
          </a:p>
        </p:txBody>
      </p:sp>
      <p:sp>
        <p:nvSpPr>
          <p:cNvPr id="3" name="TextBox 2">
            <a:extLst>
              <a:ext uri="{FF2B5EF4-FFF2-40B4-BE49-F238E27FC236}">
                <a16:creationId xmlns:a16="http://schemas.microsoft.com/office/drawing/2014/main" id="{453B32C8-5E81-4527-A56C-37259B1C2B12}"/>
              </a:ext>
            </a:extLst>
          </p:cNvPr>
          <p:cNvSpPr txBox="1"/>
          <p:nvPr/>
        </p:nvSpPr>
        <p:spPr>
          <a:xfrm>
            <a:off x="838200" y="2610229"/>
            <a:ext cx="4759037" cy="2246769"/>
          </a:xfrm>
          <a:prstGeom prst="rect">
            <a:avLst/>
          </a:prstGeom>
          <a:noFill/>
        </p:spPr>
        <p:txBody>
          <a:bodyPr wrap="square" rtlCol="0">
            <a:spAutoFit/>
          </a:bodyPr>
          <a:lstStyle/>
          <a:p>
            <a:r>
              <a:rPr lang="en-US" sz="2800" dirty="0"/>
              <a:t>“I am still in the land of the dying; </a:t>
            </a:r>
            <a:r>
              <a:rPr lang="en-US" sz="2800" b="1" dirty="0"/>
              <a:t>I shall be in the land of the living soon</a:t>
            </a:r>
            <a:r>
              <a:rPr lang="en-US" sz="2800" dirty="0"/>
              <a:t>”—The Christian Advocate vol. 80(16), March 2, 1905, p. 336</a:t>
            </a:r>
          </a:p>
        </p:txBody>
      </p:sp>
      <p:pic>
        <p:nvPicPr>
          <p:cNvPr id="4" name="Picture 3">
            <a:extLst>
              <a:ext uri="{FF2B5EF4-FFF2-40B4-BE49-F238E27FC236}">
                <a16:creationId xmlns:a16="http://schemas.microsoft.com/office/drawing/2014/main" id="{03A7E25A-4B0C-4B94-86DB-18FEA3484ACE}"/>
              </a:ext>
            </a:extLst>
          </p:cNvPr>
          <p:cNvPicPr>
            <a:picLocks noChangeAspect="1"/>
          </p:cNvPicPr>
          <p:nvPr/>
        </p:nvPicPr>
        <p:blipFill>
          <a:blip r:embed="rId2"/>
          <a:stretch>
            <a:fillRect/>
          </a:stretch>
        </p:blipFill>
        <p:spPr>
          <a:xfrm>
            <a:off x="6594763" y="699420"/>
            <a:ext cx="4759037" cy="5901206"/>
          </a:xfrm>
          <a:prstGeom prst="rect">
            <a:avLst/>
          </a:prstGeom>
        </p:spPr>
      </p:pic>
    </p:spTree>
    <p:extLst>
      <p:ext uri="{BB962C8B-B14F-4D97-AF65-F5344CB8AC3E}">
        <p14:creationId xmlns:p14="http://schemas.microsoft.com/office/powerpoint/2010/main" val="1614693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A6FCF-E65A-41B4-A98F-84405A2DA271}"/>
              </a:ext>
            </a:extLst>
          </p:cNvPr>
          <p:cNvPicPr>
            <a:picLocks noChangeAspect="1"/>
          </p:cNvPicPr>
          <p:nvPr/>
        </p:nvPicPr>
        <p:blipFill>
          <a:blip r:embed="rId2"/>
          <a:stretch>
            <a:fillRect/>
          </a:stretch>
        </p:blipFill>
        <p:spPr>
          <a:xfrm>
            <a:off x="-11635" y="1"/>
            <a:ext cx="12215267" cy="6858000"/>
          </a:xfrm>
          <a:prstGeom prst="rect">
            <a:avLst/>
          </a:prstGeom>
        </p:spPr>
      </p:pic>
    </p:spTree>
    <p:extLst>
      <p:ext uri="{BB962C8B-B14F-4D97-AF65-F5344CB8AC3E}">
        <p14:creationId xmlns:p14="http://schemas.microsoft.com/office/powerpoint/2010/main" val="132198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CC17-6BA0-48DD-95AC-DE14EC38224D}"/>
              </a:ext>
            </a:extLst>
          </p:cNvPr>
          <p:cNvSpPr>
            <a:spLocks noGrp="1"/>
          </p:cNvSpPr>
          <p:nvPr>
            <p:ph type="title"/>
          </p:nvPr>
        </p:nvSpPr>
        <p:spPr>
          <a:xfrm>
            <a:off x="838200" y="-216766"/>
            <a:ext cx="10515600" cy="1325563"/>
          </a:xfrm>
        </p:spPr>
        <p:txBody>
          <a:bodyPr/>
          <a:lstStyle/>
          <a:p>
            <a:r>
              <a:rPr lang="en-US" dirty="0">
                <a:solidFill>
                  <a:schemeClr val="accent5">
                    <a:lumMod val="50000"/>
                  </a:schemeClr>
                </a:solidFill>
                <a:effectLst>
                  <a:outerShdw blurRad="38100" dist="38100" dir="2700000" algn="tl">
                    <a:srgbClr val="000000">
                      <a:alpha val="43137"/>
                    </a:srgbClr>
                  </a:outerShdw>
                </a:effectLst>
                <a:latin typeface="Eras Demi ITC" panose="020B0805030504020804" pitchFamily="34" charset="0"/>
              </a:rPr>
              <a:t>English Reformer, John Wesley</a:t>
            </a:r>
          </a:p>
        </p:txBody>
      </p:sp>
      <p:sp>
        <p:nvSpPr>
          <p:cNvPr id="3" name="TextBox 2">
            <a:extLst>
              <a:ext uri="{FF2B5EF4-FFF2-40B4-BE49-F238E27FC236}">
                <a16:creationId xmlns:a16="http://schemas.microsoft.com/office/drawing/2014/main" id="{B8293ACA-1011-4B19-BEF2-FFBF1CAC2D9F}"/>
              </a:ext>
            </a:extLst>
          </p:cNvPr>
          <p:cNvSpPr txBox="1"/>
          <p:nvPr/>
        </p:nvSpPr>
        <p:spPr>
          <a:xfrm>
            <a:off x="370609" y="963323"/>
            <a:ext cx="11450782" cy="5632311"/>
          </a:xfrm>
          <a:prstGeom prst="rect">
            <a:avLst/>
          </a:prstGeom>
          <a:noFill/>
        </p:spPr>
        <p:txBody>
          <a:bodyPr wrap="square" rtlCol="0">
            <a:spAutoFit/>
          </a:bodyPr>
          <a:lstStyle/>
          <a:p>
            <a:r>
              <a:rPr lang="en-US" sz="2400" dirty="0"/>
              <a:t>“On Tuesday 1 March, he called for pen and ink, but could not write. His devoted bandleader Betsy Ritchie said: ‘Let me write for you, sir; tell me what you would say.’</a:t>
            </a:r>
          </a:p>
          <a:p>
            <a:endParaRPr lang="en-US" sz="2400" dirty="0"/>
          </a:p>
          <a:p>
            <a:r>
              <a:rPr lang="en-US" sz="2400" dirty="0"/>
              <a:t>‘Nothing,’ answered Wesley, ‘</a:t>
            </a:r>
            <a:r>
              <a:rPr lang="en-US" sz="2400" b="1" dirty="0"/>
              <a:t>but that God is with us</a:t>
            </a:r>
            <a:r>
              <a:rPr lang="en-US" sz="2400" dirty="0"/>
              <a:t>.’ He then astonished his attendants by bursting out with the last hymn he had led at the City Road a week before:</a:t>
            </a:r>
          </a:p>
          <a:p>
            <a:endParaRPr lang="en-US" sz="2400" dirty="0"/>
          </a:p>
          <a:p>
            <a:r>
              <a:rPr lang="en-US" sz="2400" dirty="0"/>
              <a:t>‘I’ll praise my Maker while I’ve breath, And when my voice is lost in death, Praise shall employ my nobler </a:t>
            </a:r>
            <a:r>
              <a:rPr lang="en-US" sz="2400" dirty="0" err="1"/>
              <a:t>pow’rs</a:t>
            </a:r>
            <a:r>
              <a:rPr lang="en-US" sz="2400" dirty="0"/>
              <a:t>; My days of praise shall ne’er be past, While life and thought and being last, Or immortality endures.’</a:t>
            </a:r>
          </a:p>
          <a:p>
            <a:endParaRPr lang="en-US" sz="2400" dirty="0"/>
          </a:p>
          <a:p>
            <a:r>
              <a:rPr lang="en-US" sz="2400" dirty="0"/>
              <a:t>He urged that his sermon on the love of God be printed and given away for free, but then his mumbling became incomprehensible, so he merely repeated at intervals ‘</a:t>
            </a:r>
            <a:r>
              <a:rPr lang="en-US" sz="2400" b="1" dirty="0"/>
              <a:t>The best of all is God is with us!’ </a:t>
            </a:r>
            <a:r>
              <a:rPr lang="en-US" sz="2400" dirty="0"/>
              <a:t>Throughout the night he tried to sing the same hymn, but could only get out ‘I’ll praise… I’ll praise…’ After a last ‘Farewell’, he died on Wednesday morning.”—</a:t>
            </a:r>
            <a:r>
              <a:rPr lang="en-US" sz="2400" i="1" dirty="0"/>
              <a:t>John Wesley, A Biography, </a:t>
            </a:r>
            <a:r>
              <a:rPr lang="en-US" sz="2400" dirty="0"/>
              <a:t>Stephen Tomkins, p. 193-194</a:t>
            </a:r>
          </a:p>
        </p:txBody>
      </p:sp>
    </p:spTree>
    <p:extLst>
      <p:ext uri="{BB962C8B-B14F-4D97-AF65-F5344CB8AC3E}">
        <p14:creationId xmlns:p14="http://schemas.microsoft.com/office/powerpoint/2010/main" val="2143877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6D13-8FD1-40A0-A579-3D6532CB815B}"/>
              </a:ext>
            </a:extLst>
          </p:cNvPr>
          <p:cNvSpPr>
            <a:spLocks noGrp="1"/>
          </p:cNvSpPr>
          <p:nvPr>
            <p:ph type="title"/>
          </p:nvPr>
        </p:nvSpPr>
        <p:spPr>
          <a:xfrm>
            <a:off x="34637" y="125385"/>
            <a:ext cx="10515600" cy="1325563"/>
          </a:xfrm>
        </p:spPr>
        <p:txBody>
          <a:bodyPr/>
          <a:lstStyle/>
          <a:p>
            <a:r>
              <a:rPr lang="en-US" b="1" dirty="0">
                <a:solidFill>
                  <a:srgbClr val="660066"/>
                </a:solidFill>
                <a:effectLst>
                  <a:outerShdw blurRad="38100" dist="38100" dir="2700000" algn="tl">
                    <a:srgbClr val="000000">
                      <a:alpha val="43137"/>
                    </a:srgbClr>
                  </a:outerShdw>
                </a:effectLst>
                <a:latin typeface="Baskerville Old Face" panose="02020602080505020303" pitchFamily="18" charset="0"/>
              </a:rPr>
              <a:t>The Prophet: Ellen White</a:t>
            </a:r>
          </a:p>
        </p:txBody>
      </p:sp>
      <p:sp>
        <p:nvSpPr>
          <p:cNvPr id="3" name="TextBox 2">
            <a:extLst>
              <a:ext uri="{FF2B5EF4-FFF2-40B4-BE49-F238E27FC236}">
                <a16:creationId xmlns:a16="http://schemas.microsoft.com/office/drawing/2014/main" id="{FB8A047D-0A04-4900-869E-14782D530264}"/>
              </a:ext>
            </a:extLst>
          </p:cNvPr>
          <p:cNvSpPr txBox="1"/>
          <p:nvPr/>
        </p:nvSpPr>
        <p:spPr>
          <a:xfrm>
            <a:off x="685800" y="1690688"/>
            <a:ext cx="5756564" cy="1200329"/>
          </a:xfrm>
          <a:prstGeom prst="rect">
            <a:avLst/>
          </a:prstGeom>
          <a:noFill/>
        </p:spPr>
        <p:txBody>
          <a:bodyPr wrap="square" rtlCol="0">
            <a:spAutoFit/>
          </a:bodyPr>
          <a:lstStyle/>
          <a:p>
            <a:r>
              <a:rPr lang="en-US" sz="2400" dirty="0"/>
              <a:t>“I know in whom I have believed. God is love. He giveth His beloved sleep.”—Life Sketches of Ellen G. White, p. 449</a:t>
            </a:r>
          </a:p>
        </p:txBody>
      </p:sp>
      <p:sp>
        <p:nvSpPr>
          <p:cNvPr id="4" name="TextBox 3">
            <a:extLst>
              <a:ext uri="{FF2B5EF4-FFF2-40B4-BE49-F238E27FC236}">
                <a16:creationId xmlns:a16="http://schemas.microsoft.com/office/drawing/2014/main" id="{1B0C9F46-CEB0-402A-9F38-2EE539C9AA74}"/>
              </a:ext>
            </a:extLst>
          </p:cNvPr>
          <p:cNvSpPr txBox="1"/>
          <p:nvPr/>
        </p:nvSpPr>
        <p:spPr>
          <a:xfrm>
            <a:off x="457201" y="3761509"/>
            <a:ext cx="6213764" cy="2308324"/>
          </a:xfrm>
          <a:prstGeom prst="rect">
            <a:avLst/>
          </a:prstGeom>
          <a:noFill/>
        </p:spPr>
        <p:txBody>
          <a:bodyPr wrap="square" rtlCol="0">
            <a:spAutoFit/>
          </a:bodyPr>
          <a:lstStyle/>
          <a:p>
            <a:r>
              <a:rPr lang="en-US" sz="2400" dirty="0"/>
              <a:t>The final words of individuals many times reveals a summary of their past, present and future condition! Their remarks are highly telling of their experiences here on earth. May our final condition be of solemn rest and peace with our Maker also!!!</a:t>
            </a:r>
          </a:p>
        </p:txBody>
      </p:sp>
      <p:pic>
        <p:nvPicPr>
          <p:cNvPr id="5" name="Picture 4">
            <a:extLst>
              <a:ext uri="{FF2B5EF4-FFF2-40B4-BE49-F238E27FC236}">
                <a16:creationId xmlns:a16="http://schemas.microsoft.com/office/drawing/2014/main" id="{F870E188-FAB9-4B3A-ADE3-CC8E5B4AF2C4}"/>
              </a:ext>
            </a:extLst>
          </p:cNvPr>
          <p:cNvPicPr>
            <a:picLocks noChangeAspect="1"/>
          </p:cNvPicPr>
          <p:nvPr/>
        </p:nvPicPr>
        <p:blipFill>
          <a:blip r:embed="rId2"/>
          <a:stretch>
            <a:fillRect/>
          </a:stretch>
        </p:blipFill>
        <p:spPr>
          <a:xfrm>
            <a:off x="6899564" y="0"/>
            <a:ext cx="5364798" cy="6858000"/>
          </a:xfrm>
          <a:prstGeom prst="rect">
            <a:avLst/>
          </a:prstGeom>
        </p:spPr>
      </p:pic>
    </p:spTree>
    <p:extLst>
      <p:ext uri="{BB962C8B-B14F-4D97-AF65-F5344CB8AC3E}">
        <p14:creationId xmlns:p14="http://schemas.microsoft.com/office/powerpoint/2010/main" val="427054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1ADD8BE-7171-4325-A0EC-9F1E04C34981}"/>
              </a:ext>
            </a:extLst>
          </p:cNvPr>
          <p:cNvSpPr>
            <a:spLocks noGrp="1"/>
          </p:cNvSpPr>
          <p:nvPr>
            <p:ph type="title"/>
          </p:nvPr>
        </p:nvSpPr>
        <p:spPr>
          <a:xfrm>
            <a:off x="6096000" y="399217"/>
            <a:ext cx="5478084" cy="1523368"/>
          </a:xfrm>
        </p:spPr>
        <p:txBody>
          <a:bodyPr vert="horz" lIns="91440" tIns="45720" rIns="91440" bIns="45720" rtlCol="0" anchor="t">
            <a:normAutofit/>
          </a:bodyPr>
          <a:lstStyle/>
          <a:p>
            <a:r>
              <a:rPr lang="en-US" dirty="0">
                <a:solidFill>
                  <a:srgbClr val="FF0000"/>
                </a:solidFill>
                <a:latin typeface="Britannic Bold" panose="020B0903060703020204" pitchFamily="34" charset="0"/>
              </a:rPr>
              <a:t>Choices in Life Echo in Eternity….</a:t>
            </a:r>
          </a:p>
        </p:txBody>
      </p:sp>
      <p:sp>
        <p:nvSpPr>
          <p:cNvPr id="12"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1ED112AB-BE25-4E4D-9564-CFC97DAD7330}"/>
              </a:ext>
            </a:extLst>
          </p:cNvPr>
          <p:cNvPicPr>
            <a:picLocks noChangeAspect="1"/>
          </p:cNvPicPr>
          <p:nvPr/>
        </p:nvPicPr>
        <p:blipFill rotWithShape="1">
          <a:blip r:embed="rId3">
            <a:alphaModFix/>
            <a:extLst/>
          </a:blip>
          <a:srcRect t="13694" r="-2" b="-2"/>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Rectangle 3">
            <a:extLst>
              <a:ext uri="{FF2B5EF4-FFF2-40B4-BE49-F238E27FC236}">
                <a16:creationId xmlns:a16="http://schemas.microsoft.com/office/drawing/2014/main" id="{2747C61A-A6FA-4D91-B322-E99B744BBEA1}"/>
              </a:ext>
            </a:extLst>
          </p:cNvPr>
          <p:cNvSpPr/>
          <p:nvPr/>
        </p:nvSpPr>
        <p:spPr>
          <a:xfrm>
            <a:off x="6096001" y="1891679"/>
            <a:ext cx="5749635" cy="4401205"/>
          </a:xfrm>
          <a:prstGeom prst="rect">
            <a:avLst/>
          </a:prstGeom>
        </p:spPr>
        <p:txBody>
          <a:bodyPr wrap="square">
            <a:spAutoFit/>
          </a:bodyPr>
          <a:lstStyle/>
          <a:p>
            <a:r>
              <a:rPr lang="en-US" sz="2800" dirty="0"/>
              <a:t>“While God has given ample evidence for faith, </a:t>
            </a:r>
            <a:r>
              <a:rPr lang="en-US" sz="2800" b="1" dirty="0"/>
              <a:t>He will never remove all excuse for unbelief</a:t>
            </a:r>
            <a:r>
              <a:rPr lang="en-US" sz="2800" dirty="0"/>
              <a:t>. All who look for hooks to hang their doubts upon will find them. And those who refuse to accept and obey God's Word until every objection has been removed, and there is no longer an opportunity for doubt, </a:t>
            </a:r>
            <a:r>
              <a:rPr lang="en-US" sz="2800" b="1" u="sng" dirty="0"/>
              <a:t>will never come to the light</a:t>
            </a:r>
            <a:r>
              <a:rPr lang="en-US" sz="2800" dirty="0"/>
              <a:t>“--</a:t>
            </a:r>
            <a:r>
              <a:rPr lang="en-US" sz="2800" i="1" dirty="0"/>
              <a:t>The Great Controversy,</a:t>
            </a:r>
            <a:r>
              <a:rPr lang="en-US" sz="2800" dirty="0"/>
              <a:t> p. 527</a:t>
            </a:r>
          </a:p>
        </p:txBody>
      </p:sp>
    </p:spTree>
    <p:extLst>
      <p:ext uri="{BB962C8B-B14F-4D97-AF65-F5344CB8AC3E}">
        <p14:creationId xmlns:p14="http://schemas.microsoft.com/office/powerpoint/2010/main" val="662713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EBADD-3DC7-475B-9CB2-C302D9651314}"/>
              </a:ext>
            </a:extLst>
          </p:cNvPr>
          <p:cNvPicPr>
            <a:picLocks noChangeAspect="1"/>
          </p:cNvPicPr>
          <p:nvPr/>
        </p:nvPicPr>
        <p:blipFill rotWithShape="1">
          <a:blip r:embed="rId2"/>
          <a:srcRect r="15112" b="1"/>
          <a:stretch/>
        </p:blipFill>
        <p:spPr>
          <a:xfrm>
            <a:off x="20" y="10"/>
            <a:ext cx="12191980" cy="6857990"/>
          </a:xfrm>
          <a:prstGeom prst="rect">
            <a:avLst/>
          </a:prstGeom>
        </p:spPr>
      </p:pic>
    </p:spTree>
    <p:extLst>
      <p:ext uri="{BB962C8B-B14F-4D97-AF65-F5344CB8AC3E}">
        <p14:creationId xmlns:p14="http://schemas.microsoft.com/office/powerpoint/2010/main" val="3660788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D81B-A9AF-46C4-969E-8FFC1706629C}"/>
              </a:ext>
            </a:extLst>
          </p:cNvPr>
          <p:cNvSpPr>
            <a:spLocks noGrp="1"/>
          </p:cNvSpPr>
          <p:nvPr>
            <p:ph type="title"/>
          </p:nvPr>
        </p:nvSpPr>
        <p:spPr>
          <a:xfrm>
            <a:off x="2673925" y="365424"/>
            <a:ext cx="10515600" cy="1325563"/>
          </a:xfrm>
        </p:spPr>
        <p:txBody>
          <a:bodyPr/>
          <a:lstStyle/>
          <a:p>
            <a:r>
              <a:rPr lang="en-US" i="1" u="sng" dirty="0">
                <a:solidFill>
                  <a:srgbClr val="FF0000"/>
                </a:solidFill>
                <a:effectLst>
                  <a:outerShdw blurRad="38100" dist="38100" dir="2700000" algn="tl">
                    <a:srgbClr val="000000">
                      <a:alpha val="43137"/>
                    </a:srgbClr>
                  </a:outerShdw>
                </a:effectLst>
                <a:latin typeface="Arial Rounded MT Bold" panose="020F0704030504030204" pitchFamily="34" charset="0"/>
              </a:rPr>
              <a:t>Hinduism’s Gandhi</a:t>
            </a:r>
          </a:p>
        </p:txBody>
      </p:sp>
      <p:sp>
        <p:nvSpPr>
          <p:cNvPr id="4" name="TextBox 3">
            <a:extLst>
              <a:ext uri="{FF2B5EF4-FFF2-40B4-BE49-F238E27FC236}">
                <a16:creationId xmlns:a16="http://schemas.microsoft.com/office/drawing/2014/main" id="{D777C75C-D357-4FD9-A6A2-2D344785C8AC}"/>
              </a:ext>
            </a:extLst>
          </p:cNvPr>
          <p:cNvSpPr txBox="1"/>
          <p:nvPr/>
        </p:nvSpPr>
        <p:spPr>
          <a:xfrm>
            <a:off x="304798" y="2101574"/>
            <a:ext cx="11603184" cy="4832092"/>
          </a:xfrm>
          <a:prstGeom prst="rect">
            <a:avLst/>
          </a:prstGeom>
          <a:noFill/>
        </p:spPr>
        <p:txBody>
          <a:bodyPr wrap="square" rtlCol="0">
            <a:spAutoFit/>
          </a:bodyPr>
          <a:lstStyle/>
          <a:p>
            <a:r>
              <a:rPr lang="en-US" sz="2800" dirty="0"/>
              <a:t>“I love Hinduism more dearly than life itself. I must tell you in all humility that Hinduism, as I know it, entirely satisfies my soul, fills my whole being, and I find a solace in the Bhagavad Gita and Upanishads that I miss even in the Sermon on the Mount. Not that I do not prize the ideal presented therein, not that some of the precious teachings in the Sermon on the Mount have not left a deep impression upon me, but I must confess to you that when doubt haunts me, when disappointments stare me in the face, and when I see not one ray of light in the horizon I turn to the Bhagavad Gita and a verse to comfort me . . . My life has been full of external tragedies and, if they have not left any visible and delible effect on me, I owe it the teaching of the Bhagavad Gita”—</a:t>
            </a:r>
            <a:r>
              <a:rPr lang="en-US" sz="2800" dirty="0" err="1"/>
              <a:t>Mohandes</a:t>
            </a:r>
            <a:r>
              <a:rPr lang="en-US" sz="2800" dirty="0"/>
              <a:t> Gandhi, </a:t>
            </a:r>
            <a:r>
              <a:rPr lang="en-US" sz="2800" i="1" dirty="0"/>
              <a:t>The Wit and Wisdom of Gandhi, </a:t>
            </a:r>
            <a:r>
              <a:rPr lang="en-US" sz="2800" dirty="0"/>
              <a:t>p. 186</a:t>
            </a:r>
          </a:p>
        </p:txBody>
      </p:sp>
      <p:pic>
        <p:nvPicPr>
          <p:cNvPr id="5" name="Picture 4">
            <a:extLst>
              <a:ext uri="{FF2B5EF4-FFF2-40B4-BE49-F238E27FC236}">
                <a16:creationId xmlns:a16="http://schemas.microsoft.com/office/drawing/2014/main" id="{4C31EA6D-0A66-4A77-B8CE-F4E11D2A1FBD}"/>
              </a:ext>
            </a:extLst>
          </p:cNvPr>
          <p:cNvPicPr>
            <a:picLocks noChangeAspect="1"/>
          </p:cNvPicPr>
          <p:nvPr/>
        </p:nvPicPr>
        <p:blipFill>
          <a:blip r:embed="rId2"/>
          <a:stretch>
            <a:fillRect/>
          </a:stretch>
        </p:blipFill>
        <p:spPr>
          <a:xfrm>
            <a:off x="8366416" y="0"/>
            <a:ext cx="3825584" cy="2109272"/>
          </a:xfrm>
          <a:prstGeom prst="rect">
            <a:avLst/>
          </a:prstGeom>
        </p:spPr>
      </p:pic>
      <p:pic>
        <p:nvPicPr>
          <p:cNvPr id="6" name="Picture 5">
            <a:extLst>
              <a:ext uri="{FF2B5EF4-FFF2-40B4-BE49-F238E27FC236}">
                <a16:creationId xmlns:a16="http://schemas.microsoft.com/office/drawing/2014/main" id="{72BA5B3C-48AE-4117-84EF-315446A14AAD}"/>
              </a:ext>
            </a:extLst>
          </p:cNvPr>
          <p:cNvPicPr>
            <a:picLocks noChangeAspect="1"/>
          </p:cNvPicPr>
          <p:nvPr/>
        </p:nvPicPr>
        <p:blipFill>
          <a:blip r:embed="rId3"/>
          <a:stretch>
            <a:fillRect/>
          </a:stretch>
        </p:blipFill>
        <p:spPr>
          <a:xfrm>
            <a:off x="0" y="-23513"/>
            <a:ext cx="2133600" cy="2133600"/>
          </a:xfrm>
          <a:prstGeom prst="rect">
            <a:avLst/>
          </a:prstGeom>
        </p:spPr>
      </p:pic>
    </p:spTree>
    <p:extLst>
      <p:ext uri="{BB962C8B-B14F-4D97-AF65-F5344CB8AC3E}">
        <p14:creationId xmlns:p14="http://schemas.microsoft.com/office/powerpoint/2010/main" val="372908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253B9-0710-48FA-A797-3C46E4AB602A}"/>
              </a:ext>
            </a:extLst>
          </p:cNvPr>
          <p:cNvSpPr>
            <a:spLocks noGrp="1"/>
          </p:cNvSpPr>
          <p:nvPr>
            <p:ph type="title"/>
          </p:nvPr>
        </p:nvSpPr>
        <p:spPr>
          <a:xfrm>
            <a:off x="416424" y="75772"/>
            <a:ext cx="10515600" cy="1325563"/>
          </a:xfrm>
        </p:spPr>
        <p:txBody>
          <a:bodyPr>
            <a:normAutofit/>
          </a:bodyPr>
          <a:lstStyle/>
          <a:p>
            <a:r>
              <a:rPr lang="en-US" sz="4800" i="1" dirty="0">
                <a:solidFill>
                  <a:srgbClr val="7030A0"/>
                </a:solidFill>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Not and Ever-Lasting Peace…</a:t>
            </a:r>
          </a:p>
        </p:txBody>
      </p:sp>
      <p:sp>
        <p:nvSpPr>
          <p:cNvPr id="3" name="TextBox 2">
            <a:extLst>
              <a:ext uri="{FF2B5EF4-FFF2-40B4-BE49-F238E27FC236}">
                <a16:creationId xmlns:a16="http://schemas.microsoft.com/office/drawing/2014/main" id="{15A502D8-4ED3-4C21-A468-EDDEA0C840F8}"/>
              </a:ext>
            </a:extLst>
          </p:cNvPr>
          <p:cNvSpPr txBox="1"/>
          <p:nvPr/>
        </p:nvSpPr>
        <p:spPr>
          <a:xfrm>
            <a:off x="450273" y="2099467"/>
            <a:ext cx="5340929" cy="3539430"/>
          </a:xfrm>
          <a:prstGeom prst="rect">
            <a:avLst/>
          </a:prstGeom>
          <a:noFill/>
        </p:spPr>
        <p:txBody>
          <a:bodyPr wrap="square" rtlCol="0">
            <a:spAutoFit/>
          </a:bodyPr>
          <a:lstStyle/>
          <a:p>
            <a:r>
              <a:rPr lang="en-US" sz="2800" dirty="0"/>
              <a:t>“My days are numbered. I am not likely to live very long, perhaps a </a:t>
            </a:r>
            <a:r>
              <a:rPr lang="en-US" sz="2800" dirty="0" err="1"/>
              <a:t>yearr</a:t>
            </a:r>
            <a:r>
              <a:rPr lang="en-US" sz="2800" dirty="0"/>
              <a:t> or a little more. For the first time in 50 years I find myself in a slough of despond. </a:t>
            </a:r>
            <a:r>
              <a:rPr lang="en-US" sz="2800" b="1" dirty="0"/>
              <a:t>All about me is darkness; I am praying for light</a:t>
            </a:r>
            <a:r>
              <a:rPr lang="en-US" sz="2800" dirty="0"/>
              <a:t>”—Gandhi quoted in </a:t>
            </a:r>
            <a:r>
              <a:rPr lang="en-US" sz="2800" i="1" dirty="0"/>
              <a:t>Give Me an Answer, </a:t>
            </a:r>
            <a:r>
              <a:rPr lang="en-US" sz="2800" dirty="0"/>
              <a:t>Cliffe </a:t>
            </a:r>
            <a:r>
              <a:rPr lang="en-US" sz="2800" dirty="0" err="1"/>
              <a:t>Knechtle</a:t>
            </a:r>
            <a:r>
              <a:rPr lang="en-US" sz="2800" dirty="0"/>
              <a:t>, p. 20</a:t>
            </a:r>
          </a:p>
        </p:txBody>
      </p:sp>
      <p:pic>
        <p:nvPicPr>
          <p:cNvPr id="4" name="Picture 3">
            <a:extLst>
              <a:ext uri="{FF2B5EF4-FFF2-40B4-BE49-F238E27FC236}">
                <a16:creationId xmlns:a16="http://schemas.microsoft.com/office/drawing/2014/main" id="{099D26B5-56F0-4E77-A77C-60EFD26DD50F}"/>
              </a:ext>
            </a:extLst>
          </p:cNvPr>
          <p:cNvPicPr>
            <a:picLocks noChangeAspect="1"/>
          </p:cNvPicPr>
          <p:nvPr/>
        </p:nvPicPr>
        <p:blipFill rotWithShape="1">
          <a:blip r:embed="rId2"/>
          <a:srcRect l="8410" r="18543"/>
          <a:stretch/>
        </p:blipFill>
        <p:spPr>
          <a:xfrm>
            <a:off x="6400799" y="1264444"/>
            <a:ext cx="5679576" cy="4855002"/>
          </a:xfrm>
          <a:prstGeom prst="rect">
            <a:avLst/>
          </a:prstGeom>
        </p:spPr>
      </p:pic>
    </p:spTree>
    <p:extLst>
      <p:ext uri="{BB962C8B-B14F-4D97-AF65-F5344CB8AC3E}">
        <p14:creationId xmlns:p14="http://schemas.microsoft.com/office/powerpoint/2010/main" val="249396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57D60C-1F61-4ACB-B057-04018482895F}"/>
              </a:ext>
            </a:extLst>
          </p:cNvPr>
          <p:cNvPicPr>
            <a:picLocks noChangeAspect="1"/>
          </p:cNvPicPr>
          <p:nvPr/>
        </p:nvPicPr>
        <p:blipFill rotWithShape="1">
          <a:blip r:embed="rId2"/>
          <a:srcRect r="10438"/>
          <a:stretch/>
        </p:blipFill>
        <p:spPr>
          <a:xfrm>
            <a:off x="4821381" y="0"/>
            <a:ext cx="7370619" cy="6858000"/>
          </a:xfrm>
          <a:prstGeom prst="rect">
            <a:avLst/>
          </a:prstGeom>
        </p:spPr>
      </p:pic>
      <p:sp>
        <p:nvSpPr>
          <p:cNvPr id="2" name="Title 1">
            <a:extLst>
              <a:ext uri="{FF2B5EF4-FFF2-40B4-BE49-F238E27FC236}">
                <a16:creationId xmlns:a16="http://schemas.microsoft.com/office/drawing/2014/main" id="{56DAE505-0E63-411A-8120-954097C8D7B2}"/>
              </a:ext>
            </a:extLst>
          </p:cNvPr>
          <p:cNvSpPr>
            <a:spLocks noGrp="1"/>
          </p:cNvSpPr>
          <p:nvPr>
            <p:ph type="title"/>
          </p:nvPr>
        </p:nvSpPr>
        <p:spPr>
          <a:xfrm>
            <a:off x="-1073727" y="159355"/>
            <a:ext cx="10515600" cy="1325563"/>
          </a:xfrm>
        </p:spPr>
        <p:txBody>
          <a:bodyPr>
            <a:normAutofit/>
          </a:bodyPr>
          <a:lstStyle/>
          <a:p>
            <a:pPr algn="ctr"/>
            <a:r>
              <a:rPr lang="en-US" sz="5400" u="sng" dirty="0">
                <a:solidFill>
                  <a:srgbClr val="0070C0"/>
                </a:solidFill>
                <a:latin typeface="Baskerville Old Face" panose="02020602080505020303" pitchFamily="18" charset="0"/>
              </a:rPr>
              <a:t>Philosophy’s Socrates</a:t>
            </a:r>
          </a:p>
        </p:txBody>
      </p:sp>
      <p:sp>
        <p:nvSpPr>
          <p:cNvPr id="3" name="Rectangle 2">
            <a:extLst>
              <a:ext uri="{FF2B5EF4-FFF2-40B4-BE49-F238E27FC236}">
                <a16:creationId xmlns:a16="http://schemas.microsoft.com/office/drawing/2014/main" id="{EF21A1B7-D3A9-4664-B63C-CF0E7D7B3623}"/>
              </a:ext>
            </a:extLst>
          </p:cNvPr>
          <p:cNvSpPr/>
          <p:nvPr/>
        </p:nvSpPr>
        <p:spPr>
          <a:xfrm>
            <a:off x="339437" y="1644272"/>
            <a:ext cx="5756563" cy="3970318"/>
          </a:xfrm>
          <a:prstGeom prst="rect">
            <a:avLst/>
          </a:prstGeom>
        </p:spPr>
        <p:txBody>
          <a:bodyPr wrap="square">
            <a:spAutoFit/>
          </a:bodyPr>
          <a:lstStyle/>
          <a:p>
            <a:r>
              <a:rPr lang="en-US" sz="2800" dirty="0"/>
              <a:t>“All of the wisdom of this world is but a tiny raft upon which we must set sail when we leave this earth. </a:t>
            </a:r>
            <a:r>
              <a:rPr lang="en-US" sz="2800" b="1" dirty="0"/>
              <a:t>If only there was a firmer foundation upon which to sail, perhaps some divine word</a:t>
            </a:r>
            <a:r>
              <a:rPr lang="en-US" sz="2800" dirty="0"/>
              <a:t>.”—Socrates quoted in Kenneth Boa, </a:t>
            </a:r>
            <a:r>
              <a:rPr lang="en-US" sz="2800" i="1" dirty="0"/>
              <a:t>Rewriting Your Broken Story: The Power of an Eternal perspective, </a:t>
            </a:r>
            <a:r>
              <a:rPr lang="en-US" sz="2800" dirty="0"/>
              <a:t>Ch. 5 Conclusion</a:t>
            </a:r>
            <a:endParaRPr lang="en-US" sz="2800" i="1" dirty="0"/>
          </a:p>
        </p:txBody>
      </p:sp>
    </p:spTree>
    <p:extLst>
      <p:ext uri="{BB962C8B-B14F-4D97-AF65-F5344CB8AC3E}">
        <p14:creationId xmlns:p14="http://schemas.microsoft.com/office/powerpoint/2010/main" val="2857447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E450-6CFE-4B11-BEF8-35829F369C91}"/>
              </a:ext>
            </a:extLst>
          </p:cNvPr>
          <p:cNvSpPr>
            <a:spLocks noGrp="1"/>
          </p:cNvSpPr>
          <p:nvPr>
            <p:ph type="title"/>
          </p:nvPr>
        </p:nvSpPr>
        <p:spPr>
          <a:xfrm>
            <a:off x="275492" y="378558"/>
            <a:ext cx="6195579" cy="1325563"/>
          </a:xfrm>
        </p:spPr>
        <p:txBody>
          <a:bodyPr/>
          <a:lstStyle/>
          <a:p>
            <a:r>
              <a:rPr lang="en-US" b="1" i="1" u="sng" dirty="0">
                <a:solidFill>
                  <a:srgbClr val="02AE16"/>
                </a:solidFill>
                <a:effectLst>
                  <a:outerShdw blurRad="38100" dist="38100" dir="2700000" algn="tl">
                    <a:srgbClr val="000000">
                      <a:alpha val="43137"/>
                    </a:srgbClr>
                  </a:outerShdw>
                </a:effectLst>
              </a:rPr>
              <a:t>Psychology’s Sigmund Freud</a:t>
            </a:r>
          </a:p>
        </p:txBody>
      </p:sp>
      <p:pic>
        <p:nvPicPr>
          <p:cNvPr id="3" name="Picture 2">
            <a:extLst>
              <a:ext uri="{FF2B5EF4-FFF2-40B4-BE49-F238E27FC236}">
                <a16:creationId xmlns:a16="http://schemas.microsoft.com/office/drawing/2014/main" id="{242D0DB8-581D-4A1F-9AD6-192BBA75C10F}"/>
              </a:ext>
            </a:extLst>
          </p:cNvPr>
          <p:cNvPicPr>
            <a:picLocks noChangeAspect="1"/>
          </p:cNvPicPr>
          <p:nvPr/>
        </p:nvPicPr>
        <p:blipFill>
          <a:blip r:embed="rId2"/>
          <a:stretch>
            <a:fillRect/>
          </a:stretch>
        </p:blipFill>
        <p:spPr>
          <a:xfrm>
            <a:off x="7320994" y="169589"/>
            <a:ext cx="4595514" cy="6518822"/>
          </a:xfrm>
          <a:prstGeom prst="rect">
            <a:avLst/>
          </a:prstGeom>
        </p:spPr>
      </p:pic>
      <p:sp>
        <p:nvSpPr>
          <p:cNvPr id="4" name="Rectangle 3">
            <a:extLst>
              <a:ext uri="{FF2B5EF4-FFF2-40B4-BE49-F238E27FC236}">
                <a16:creationId xmlns:a16="http://schemas.microsoft.com/office/drawing/2014/main" id="{2BD3BD95-98BE-4C9C-8356-B61FB976E1FE}"/>
              </a:ext>
            </a:extLst>
          </p:cNvPr>
          <p:cNvSpPr/>
          <p:nvPr/>
        </p:nvSpPr>
        <p:spPr>
          <a:xfrm>
            <a:off x="800033" y="2554069"/>
            <a:ext cx="6096000" cy="2677656"/>
          </a:xfrm>
          <a:prstGeom prst="rect">
            <a:avLst/>
          </a:prstGeom>
        </p:spPr>
        <p:txBody>
          <a:bodyPr>
            <a:spAutoFit/>
          </a:bodyPr>
          <a:lstStyle/>
          <a:p>
            <a:r>
              <a:rPr lang="en-US" sz="2800" dirty="0"/>
              <a:t>“The meager satisfaction that man can extract from reality leaves him starving.”—Sigmund Freud quoted in, </a:t>
            </a:r>
            <a:r>
              <a:rPr lang="en-US" sz="2800" i="1" dirty="0"/>
              <a:t>The Man in the Mirror: Solving the 24 Problems Men Face, </a:t>
            </a:r>
            <a:r>
              <a:rPr lang="en-US" sz="2800" dirty="0"/>
              <a:t>Patrick Morley,  Ch. 24 “Famous Last Words”</a:t>
            </a:r>
          </a:p>
        </p:txBody>
      </p:sp>
    </p:spTree>
    <p:extLst>
      <p:ext uri="{BB962C8B-B14F-4D97-AF65-F5344CB8AC3E}">
        <p14:creationId xmlns:p14="http://schemas.microsoft.com/office/powerpoint/2010/main" val="480144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9841-7CEC-4544-B6AC-2766806873E3}"/>
              </a:ext>
            </a:extLst>
          </p:cNvPr>
          <p:cNvSpPr>
            <a:spLocks noGrp="1"/>
          </p:cNvSpPr>
          <p:nvPr>
            <p:ph type="title"/>
          </p:nvPr>
        </p:nvSpPr>
        <p:spPr>
          <a:xfrm>
            <a:off x="838200" y="-258330"/>
            <a:ext cx="10515600" cy="1325563"/>
          </a:xfrm>
        </p:spPr>
        <p:txBody>
          <a:bodyPr>
            <a:normAutofit/>
          </a:bodyPr>
          <a:lstStyle/>
          <a:p>
            <a:r>
              <a:rPr lang="en-US" sz="4800" b="1" i="1" dirty="0"/>
              <a:t>The Conqueror Napoleon Bonaparte</a:t>
            </a:r>
          </a:p>
        </p:txBody>
      </p:sp>
      <p:sp>
        <p:nvSpPr>
          <p:cNvPr id="3" name="TextBox 2">
            <a:extLst>
              <a:ext uri="{FF2B5EF4-FFF2-40B4-BE49-F238E27FC236}">
                <a16:creationId xmlns:a16="http://schemas.microsoft.com/office/drawing/2014/main" id="{08755605-7E58-4E78-BAD3-A9EA690A91ED}"/>
              </a:ext>
            </a:extLst>
          </p:cNvPr>
          <p:cNvSpPr txBox="1"/>
          <p:nvPr/>
        </p:nvSpPr>
        <p:spPr>
          <a:xfrm>
            <a:off x="5126182" y="1233487"/>
            <a:ext cx="7065818" cy="4832092"/>
          </a:xfrm>
          <a:prstGeom prst="rect">
            <a:avLst/>
          </a:prstGeom>
          <a:noFill/>
        </p:spPr>
        <p:txBody>
          <a:bodyPr wrap="square" rtlCol="0">
            <a:spAutoFit/>
          </a:bodyPr>
          <a:lstStyle/>
          <a:p>
            <a:r>
              <a:rPr lang="en-US" sz="2800" dirty="0"/>
              <a:t>“I die before my time and body shall be given back to the earth and devoured by worms. What an abysmal gulf between my deep miseries and the eternal kingdom of Christ. I marvel that whereas the ambitious dreams of myself and of Alexander and of Caesar should have vanished into thin air, a Judean peasant—Jesus—should be able to stretch his hands across the centuries, and control the destinies of men and nations”—Napoleon, quoted in Ibid. </a:t>
            </a:r>
          </a:p>
        </p:txBody>
      </p:sp>
      <p:pic>
        <p:nvPicPr>
          <p:cNvPr id="4" name="Picture 3">
            <a:extLst>
              <a:ext uri="{FF2B5EF4-FFF2-40B4-BE49-F238E27FC236}">
                <a16:creationId xmlns:a16="http://schemas.microsoft.com/office/drawing/2014/main" id="{918F32C0-8376-4B4B-A8A4-1B4EDB4876C6}"/>
              </a:ext>
            </a:extLst>
          </p:cNvPr>
          <p:cNvPicPr>
            <a:picLocks noChangeAspect="1"/>
          </p:cNvPicPr>
          <p:nvPr/>
        </p:nvPicPr>
        <p:blipFill rotWithShape="1">
          <a:blip r:embed="rId2"/>
          <a:srcRect l="22363" r="26619"/>
          <a:stretch/>
        </p:blipFill>
        <p:spPr>
          <a:xfrm>
            <a:off x="59647" y="1233486"/>
            <a:ext cx="4979969" cy="5214205"/>
          </a:xfrm>
          <a:prstGeom prst="rect">
            <a:avLst/>
          </a:prstGeom>
        </p:spPr>
      </p:pic>
    </p:spTree>
    <p:extLst>
      <p:ext uri="{BB962C8B-B14F-4D97-AF65-F5344CB8AC3E}">
        <p14:creationId xmlns:p14="http://schemas.microsoft.com/office/powerpoint/2010/main" val="1948603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2281</Words>
  <Application>Microsoft Office PowerPoint</Application>
  <PresentationFormat>Widescreen</PresentationFormat>
  <Paragraphs>60</Paragraphs>
  <Slides>27</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Andalus</vt:lpstr>
      <vt:lpstr>Aparajita</vt:lpstr>
      <vt:lpstr>Arial</vt:lpstr>
      <vt:lpstr>Arial Rounded MT Bold</vt:lpstr>
      <vt:lpstr>Baskerville Old Face</vt:lpstr>
      <vt:lpstr>Britannic Bold</vt:lpstr>
      <vt:lpstr>Calibri</vt:lpstr>
      <vt:lpstr>Calibri Light</vt:lpstr>
      <vt:lpstr>Cambria</vt:lpstr>
      <vt:lpstr>Centaur</vt:lpstr>
      <vt:lpstr>Colonna MT</vt:lpstr>
      <vt:lpstr>Constantia</vt:lpstr>
      <vt:lpstr>Eras Demi ITC</vt:lpstr>
      <vt:lpstr>Times New Roman</vt:lpstr>
      <vt:lpstr>Trebuchet MS</vt:lpstr>
      <vt:lpstr>Office Theme</vt:lpstr>
      <vt:lpstr>Famous Last Words…</vt:lpstr>
      <vt:lpstr>No Middle Ground—Accept or Reject!</vt:lpstr>
      <vt:lpstr>Choices in Life Echo in Eternity….</vt:lpstr>
      <vt:lpstr>PowerPoint Presentation</vt:lpstr>
      <vt:lpstr>Hinduism’s Gandhi</vt:lpstr>
      <vt:lpstr>Not and Ever-Lasting Peace…</vt:lpstr>
      <vt:lpstr>Philosophy’s Socrates</vt:lpstr>
      <vt:lpstr>Psychology’s Sigmund Freud</vt:lpstr>
      <vt:lpstr>The Conqueror Napoleon Bonaparte</vt:lpstr>
      <vt:lpstr>An Obedient King at the Height of Papal Supremacy  </vt:lpstr>
      <vt:lpstr>St Bartholomew’s Day Massacre</vt:lpstr>
      <vt:lpstr>Humanism’s Voltaire</vt:lpstr>
      <vt:lpstr>A Change of Tune…</vt:lpstr>
      <vt:lpstr>Enlightenment Pioneer, Atheist, and Age of Reason Publisher!!</vt:lpstr>
      <vt:lpstr>Satanism’s Anton Lavey</vt:lpstr>
      <vt:lpstr>Peaceful Death???</vt:lpstr>
      <vt:lpstr>The Occult and New Age’s Patron Saint: Aleister Crowley</vt:lpstr>
      <vt:lpstr>Last Words of a Do What Thou Wilt philosophy?</vt:lpstr>
      <vt:lpstr>Catholicism’s Greatest Champion…</vt:lpstr>
      <vt:lpstr>On the Other Hand… The Protestor</vt:lpstr>
      <vt:lpstr>The Author: John Bunyan…</vt:lpstr>
      <vt:lpstr>PowerPoint Presentation</vt:lpstr>
      <vt:lpstr>The Founding Patriot: Patrick Henry</vt:lpstr>
      <vt:lpstr>The Singer: Amazing Grace</vt:lpstr>
      <vt:lpstr>PowerPoint Presentation</vt:lpstr>
      <vt:lpstr>English Reformer, John Wesley</vt:lpstr>
      <vt:lpstr>The Prophet: Ellen White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Famous Last Words…</dc:title>
  <dc:creator>Kody</dc:creator>
  <cp:lastModifiedBy>Kody</cp:lastModifiedBy>
  <cp:revision>1</cp:revision>
  <dcterms:created xsi:type="dcterms:W3CDTF">2018-10-13T02:10:11Z</dcterms:created>
  <dcterms:modified xsi:type="dcterms:W3CDTF">2018-10-13T02:10:33Z</dcterms:modified>
</cp:coreProperties>
</file>