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3" r:id="rId17"/>
    <p:sldId id="272" r:id="rId18"/>
    <p:sldId id="274" r:id="rId19"/>
    <p:sldId id="275"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44" d="100"/>
          <a:sy n="44" d="100"/>
        </p:scale>
        <p:origin x="-65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7C14F45-1C04-4DE5-AE90-E4DF33F75648}" type="datetimeFigureOut">
              <a:rPr lang="en-US" smtClean="0"/>
              <a:pPr/>
              <a:t>10/12/2011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04AED-2892-4E17-8D83-615275D04A0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C14F45-1C04-4DE5-AE90-E4DF33F75648}" type="datetimeFigureOut">
              <a:rPr lang="en-US" smtClean="0"/>
              <a:pPr/>
              <a:t>10/12/2011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04AED-2892-4E17-8D83-615275D04A0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C14F45-1C04-4DE5-AE90-E4DF33F75648}" type="datetimeFigureOut">
              <a:rPr lang="en-US" smtClean="0"/>
              <a:pPr/>
              <a:t>10/12/2011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04AED-2892-4E17-8D83-615275D04A0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C14F45-1C04-4DE5-AE90-E4DF33F75648}" type="datetimeFigureOut">
              <a:rPr lang="en-US" smtClean="0"/>
              <a:pPr/>
              <a:t>10/12/2011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04AED-2892-4E17-8D83-615275D04A0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C14F45-1C04-4DE5-AE90-E4DF33F75648}" type="datetimeFigureOut">
              <a:rPr lang="en-US" smtClean="0"/>
              <a:pPr/>
              <a:t>10/12/2011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04AED-2892-4E17-8D83-615275D04A0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7C14F45-1C04-4DE5-AE90-E4DF33F75648}" type="datetimeFigureOut">
              <a:rPr lang="en-US" smtClean="0"/>
              <a:pPr/>
              <a:t>10/12/2011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04AED-2892-4E17-8D83-615275D04A0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7C14F45-1C04-4DE5-AE90-E4DF33F75648}" type="datetimeFigureOut">
              <a:rPr lang="en-US" smtClean="0"/>
              <a:pPr/>
              <a:t>10/12/2011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EB04AED-2892-4E17-8D83-615275D04A0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7C14F45-1C04-4DE5-AE90-E4DF33F75648}" type="datetimeFigureOut">
              <a:rPr lang="en-US" smtClean="0"/>
              <a:pPr/>
              <a:t>10/12/2011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EB04AED-2892-4E17-8D83-615275D04A0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C14F45-1C04-4DE5-AE90-E4DF33F75648}" type="datetimeFigureOut">
              <a:rPr lang="en-US" smtClean="0"/>
              <a:pPr/>
              <a:t>10/12/2011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EB04AED-2892-4E17-8D83-615275D04A0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C14F45-1C04-4DE5-AE90-E4DF33F75648}" type="datetimeFigureOut">
              <a:rPr lang="en-US" smtClean="0"/>
              <a:pPr/>
              <a:t>10/12/2011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04AED-2892-4E17-8D83-615275D04A0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C14F45-1C04-4DE5-AE90-E4DF33F75648}" type="datetimeFigureOut">
              <a:rPr lang="en-US" smtClean="0"/>
              <a:pPr/>
              <a:t>10/12/2011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04AED-2892-4E17-8D83-615275D04A0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C14F45-1C04-4DE5-AE90-E4DF33F75648}" type="datetimeFigureOut">
              <a:rPr lang="en-US" smtClean="0"/>
              <a:pPr/>
              <a:t>10/12/2011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B04AED-2892-4E17-8D83-615275D04A0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www.kingjamesbibleonline.org/Matthew-26-14/" TargetMode="External"/><Relationship Id="rId2" Type="http://schemas.openxmlformats.org/officeDocument/2006/relationships/hyperlink" Target="http://www.kingjamesbibleonline.org/Matthew-26-13/" TargetMode="External"/><Relationship Id="rId1" Type="http://schemas.openxmlformats.org/officeDocument/2006/relationships/slideLayout" Target="../slideLayouts/slideLayout4.xml"/><Relationship Id="rId6" Type="http://schemas.openxmlformats.org/officeDocument/2006/relationships/image" Target="../media/image7.jpeg"/><Relationship Id="rId5" Type="http://schemas.openxmlformats.org/officeDocument/2006/relationships/hyperlink" Target="http://www.kingjamesbibleonline.org/Matthew-26-16/" TargetMode="External"/><Relationship Id="rId4" Type="http://schemas.openxmlformats.org/officeDocument/2006/relationships/hyperlink" Target="http://www.kingjamesbibleonline.org/Matthew-26-15/"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kingjamesbibleonline.org/Matthew-26-48/" TargetMode="External"/><Relationship Id="rId2" Type="http://schemas.openxmlformats.org/officeDocument/2006/relationships/hyperlink" Target="http://www.kingjamesbibleonline.org/Matthew-26-47/" TargetMode="External"/><Relationship Id="rId1" Type="http://schemas.openxmlformats.org/officeDocument/2006/relationships/slideLayout" Target="../slideLayouts/slideLayout4.xml"/><Relationship Id="rId5" Type="http://schemas.openxmlformats.org/officeDocument/2006/relationships/image" Target="../media/image8.jpeg"/><Relationship Id="rId4" Type="http://schemas.openxmlformats.org/officeDocument/2006/relationships/hyperlink" Target="http://www.kingjamesbibleonline.org/Matthew-26-49/"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www.kingjamesbibleonline.org/Matthew-8-19/" TargetMode="External"/><Relationship Id="rId2" Type="http://schemas.openxmlformats.org/officeDocument/2006/relationships/hyperlink" Target="http://www.kingjamesbibleonline.org/Matthew-8-18/" TargetMode="External"/><Relationship Id="rId1" Type="http://schemas.openxmlformats.org/officeDocument/2006/relationships/slideLayout" Target="../slideLayouts/slideLayout4.xml"/><Relationship Id="rId5" Type="http://schemas.openxmlformats.org/officeDocument/2006/relationships/image" Target="../media/image3.jpeg"/><Relationship Id="rId4" Type="http://schemas.openxmlformats.org/officeDocument/2006/relationships/hyperlink" Target="http://www.kingjamesbibleonline.org/Matthew-8-20/"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u="sng" dirty="0" smtClean="0">
                <a:solidFill>
                  <a:srgbClr val="FF0000"/>
                </a:solidFill>
                <a:latin typeface="Algerian" pitchFamily="82" charset="0"/>
              </a:rPr>
              <a:t>Final Scenes, pt. 8</a:t>
            </a:r>
            <a:endParaRPr lang="en-US" u="sng" dirty="0">
              <a:solidFill>
                <a:srgbClr val="FF0000"/>
              </a:solidFill>
              <a:latin typeface="Algerian" pitchFamily="82" charset="0"/>
            </a:endParaRPr>
          </a:p>
        </p:txBody>
      </p:sp>
      <p:sp>
        <p:nvSpPr>
          <p:cNvPr id="3" name="Subtitle 2"/>
          <p:cNvSpPr>
            <a:spLocks noGrp="1"/>
          </p:cNvSpPr>
          <p:nvPr>
            <p:ph type="subTitle" idx="1"/>
          </p:nvPr>
        </p:nvSpPr>
        <p:spPr/>
        <p:txBody>
          <a:bodyPr/>
          <a:lstStyle/>
          <a:p>
            <a:r>
              <a:rPr lang="en-US" u="sng" dirty="0" smtClean="0">
                <a:solidFill>
                  <a:srgbClr val="002060"/>
                </a:solidFill>
                <a:latin typeface="Algerian" pitchFamily="82" charset="0"/>
              </a:rPr>
              <a:t>The Man Who Knew Too Much</a:t>
            </a:r>
            <a:endParaRPr lang="en-US" u="sng" dirty="0">
              <a:solidFill>
                <a:srgbClr val="002060"/>
              </a:solidFill>
              <a:latin typeface="Algerian" pitchFamily="8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u="sng" dirty="0" smtClean="0">
                <a:solidFill>
                  <a:srgbClr val="002060"/>
                </a:solidFill>
                <a:latin typeface="Algerian" pitchFamily="82" charset="0"/>
              </a:rPr>
              <a:t>Big Time</a:t>
            </a:r>
            <a:endParaRPr lang="en-US" u="sng" dirty="0">
              <a:solidFill>
                <a:srgbClr val="002060"/>
              </a:solidFill>
              <a:latin typeface="Algerian" pitchFamily="82" charset="0"/>
            </a:endParaRPr>
          </a:p>
        </p:txBody>
      </p:sp>
      <p:sp>
        <p:nvSpPr>
          <p:cNvPr id="3" name="Content Placeholder 2"/>
          <p:cNvSpPr>
            <a:spLocks noGrp="1"/>
          </p:cNvSpPr>
          <p:nvPr>
            <p:ph idx="1"/>
          </p:nvPr>
        </p:nvSpPr>
        <p:spPr>
          <a:xfrm>
            <a:off x="0" y="762000"/>
            <a:ext cx="9144000" cy="6096000"/>
          </a:xfrm>
        </p:spPr>
        <p:txBody>
          <a:bodyPr>
            <a:normAutofit/>
          </a:bodyPr>
          <a:lstStyle/>
          <a:p>
            <a:r>
              <a:rPr lang="en-US" dirty="0" smtClean="0"/>
              <a:t>Judas was a high official in Ancient Adventism.  He was an executive official of the General Conference.  He commanded and demanded attention.  People listened when he spoke.  He was highly educated.</a:t>
            </a:r>
          </a:p>
          <a:p>
            <a:r>
              <a:rPr lang="en-US" dirty="0" smtClean="0"/>
              <a:t>“</a:t>
            </a:r>
            <a:r>
              <a:rPr lang="en-US" dirty="0" smtClean="0"/>
              <a:t>Judas was highly regarded by the disciples, and had great influence over them. He himself had a high opinion of his own qualifications, and looked upon his brethren as greatly inferior to him in judgment and ability. They did not see their opportunities, he thought, and take advantage of circumstances. The church would never prosper with such shortsighted men as leaders</a:t>
            </a:r>
            <a:r>
              <a:rPr lang="en-US" dirty="0" smtClean="0"/>
              <a:t>.”  DA, pg. 717</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u="sng" dirty="0" smtClean="0">
                <a:solidFill>
                  <a:srgbClr val="002060"/>
                </a:solidFill>
              </a:rPr>
              <a:t>Wanted Something More</a:t>
            </a:r>
            <a:endParaRPr lang="en-US" u="sng" dirty="0">
              <a:solidFill>
                <a:srgbClr val="002060"/>
              </a:solidFill>
            </a:endParaRPr>
          </a:p>
        </p:txBody>
      </p:sp>
      <p:sp>
        <p:nvSpPr>
          <p:cNvPr id="3" name="Content Placeholder 2"/>
          <p:cNvSpPr>
            <a:spLocks noGrp="1"/>
          </p:cNvSpPr>
          <p:nvPr>
            <p:ph idx="1"/>
          </p:nvPr>
        </p:nvSpPr>
        <p:spPr>
          <a:xfrm>
            <a:off x="0" y="762000"/>
            <a:ext cx="9144000" cy="6096000"/>
          </a:xfrm>
        </p:spPr>
        <p:txBody>
          <a:bodyPr>
            <a:normAutofit fontScale="85000" lnSpcReduction="20000"/>
          </a:bodyPr>
          <a:lstStyle/>
          <a:p>
            <a:r>
              <a:rPr lang="en-US" dirty="0" smtClean="0"/>
              <a:t>Judas saw the apostasy in Adventism.  He knew there was more and knew that the independent Preacher from Galilee had the truth.</a:t>
            </a:r>
          </a:p>
          <a:p>
            <a:r>
              <a:rPr lang="en-US" dirty="0" smtClean="0"/>
              <a:t>“</a:t>
            </a:r>
            <a:r>
              <a:rPr lang="en-US" dirty="0" smtClean="0"/>
              <a:t>Judas saw the sick, the lame, the blind, flock to Jesus from the towns and cities. He saw the dying laid at His feet. He witnessed the Saviour's mighty works in healing the sick, casting out devils, and raising the dead. He felt in his own person the evidence of Christ's power. He recognized the teaching of Christ as superior to all that he had ever heard. He loved the Great Teacher, and desired to be with Him. He felt a desire to be changed in character and life, and he hoped to experience this through connecting himself with Jesus. The </a:t>
            </a:r>
            <a:r>
              <a:rPr lang="en-US" dirty="0" smtClean="0"/>
              <a:t>Saviour</a:t>
            </a:r>
            <a:r>
              <a:rPr lang="en-US" dirty="0" smtClean="0"/>
              <a:t> did not repulse Judas. He gave him a place among the twelve. He trusted him to do the work of an evangelist. He endowed him with power to heal the sick and to cast out devils. But Judas did not come to the point of surrendering himself fully to Christ</a:t>
            </a:r>
            <a:r>
              <a:rPr lang="en-US" dirty="0" smtClean="0"/>
              <a:t>.”  DA, pg. 717</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rmAutofit fontScale="90000"/>
          </a:bodyPr>
          <a:lstStyle/>
          <a:p>
            <a:r>
              <a:rPr lang="en-US" u="sng" dirty="0" smtClean="0">
                <a:solidFill>
                  <a:srgbClr val="C00000"/>
                </a:solidFill>
                <a:latin typeface="Algerian" pitchFamily="82" charset="0"/>
              </a:rPr>
              <a:t>I Surrender All…??? Or Some??</a:t>
            </a:r>
            <a:endParaRPr lang="en-US" u="sng" dirty="0">
              <a:solidFill>
                <a:srgbClr val="C00000"/>
              </a:solidFill>
              <a:latin typeface="Algerian" pitchFamily="82" charset="0"/>
            </a:endParaRPr>
          </a:p>
        </p:txBody>
      </p:sp>
      <p:sp>
        <p:nvSpPr>
          <p:cNvPr id="3" name="Content Placeholder 2"/>
          <p:cNvSpPr>
            <a:spLocks noGrp="1"/>
          </p:cNvSpPr>
          <p:nvPr>
            <p:ph sz="half" idx="1"/>
          </p:nvPr>
        </p:nvSpPr>
        <p:spPr>
          <a:xfrm>
            <a:off x="0" y="533400"/>
            <a:ext cx="4495800" cy="6324600"/>
          </a:xfrm>
        </p:spPr>
        <p:txBody>
          <a:bodyPr>
            <a:normAutofit fontScale="85000" lnSpcReduction="20000"/>
          </a:bodyPr>
          <a:lstStyle/>
          <a:p>
            <a:r>
              <a:rPr lang="en-US" dirty="0" smtClean="0"/>
              <a:t>“He </a:t>
            </a:r>
            <a:r>
              <a:rPr lang="en-US" dirty="0" smtClean="0"/>
              <a:t>did not give up his worldly ambition or his love of money. While he accepted the position of a minister of Christ, he did not bring himself under the divine molding. He felt that he could retain his own judgment and opinions, and he cultivated a disposition to criticize and </a:t>
            </a:r>
            <a:r>
              <a:rPr lang="en-US" dirty="0" smtClean="0"/>
              <a:t>accuse…</a:t>
            </a:r>
            <a:r>
              <a:rPr lang="en-US" dirty="0" smtClean="0"/>
              <a:t>Judas was blinded to his own weakness of character, and Christ placed him where he would have an opportunity to see and correct this. As treasurer for the disciples, he was called upon to provide for the needs of the little company, and to relieve the necessities of the poor</a:t>
            </a:r>
            <a:r>
              <a:rPr lang="en-US" dirty="0" smtClean="0"/>
              <a:t>.”  DA, pg. 717</a:t>
            </a:r>
            <a:endParaRPr lang="en-US" dirty="0"/>
          </a:p>
        </p:txBody>
      </p:sp>
      <p:pic>
        <p:nvPicPr>
          <p:cNvPr id="4098" name="Picture 2" descr="C:\Users\Dad\Contacts\Downloads\white_flag_surrender.jpg"/>
          <p:cNvPicPr>
            <a:picLocks noGrp="1" noChangeAspect="1" noChangeArrowheads="1"/>
          </p:cNvPicPr>
          <p:nvPr>
            <p:ph sz="half" idx="2"/>
          </p:nvPr>
        </p:nvPicPr>
        <p:blipFill>
          <a:blip r:embed="rId2" cstate="print"/>
          <a:srcRect/>
          <a:stretch>
            <a:fillRect/>
          </a:stretch>
        </p:blipFill>
        <p:spPr bwMode="auto">
          <a:xfrm>
            <a:off x="4572000" y="533400"/>
            <a:ext cx="4572000" cy="63246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u="sng" dirty="0" smtClean="0">
                <a:solidFill>
                  <a:srgbClr val="0070C0"/>
                </a:solidFill>
              </a:rPr>
              <a:t>Love of Money</a:t>
            </a:r>
            <a:endParaRPr lang="en-US" u="sng" dirty="0">
              <a:solidFill>
                <a:srgbClr val="0070C0"/>
              </a:solidFill>
            </a:endParaRPr>
          </a:p>
        </p:txBody>
      </p:sp>
      <p:sp>
        <p:nvSpPr>
          <p:cNvPr id="3" name="Content Placeholder 2"/>
          <p:cNvSpPr>
            <a:spLocks noGrp="1"/>
          </p:cNvSpPr>
          <p:nvPr>
            <p:ph idx="1"/>
          </p:nvPr>
        </p:nvSpPr>
        <p:spPr>
          <a:xfrm>
            <a:off x="0" y="609600"/>
            <a:ext cx="9144000" cy="6248400"/>
          </a:xfrm>
        </p:spPr>
        <p:txBody>
          <a:bodyPr>
            <a:normAutofit fontScale="92500" lnSpcReduction="10000"/>
          </a:bodyPr>
          <a:lstStyle/>
          <a:p>
            <a:r>
              <a:rPr lang="en-US" dirty="0" smtClean="0"/>
              <a:t>Judas had naturally a strong love for money; but he had not always been corrupt enough to do such a deed as this. He had fostered the evil spirit of avarice until it had become the ruling motive of his life. The love of mammon overbalanced his love for Christ. </a:t>
            </a:r>
            <a:r>
              <a:rPr lang="en-US" u="sng" dirty="0" smtClean="0"/>
              <a:t>Through becoming the slave of one vice he gave himself to Satan, to be driven to any lengths in </a:t>
            </a:r>
            <a:r>
              <a:rPr lang="en-US" u="sng" dirty="0" smtClean="0"/>
              <a:t>sin</a:t>
            </a:r>
            <a:r>
              <a:rPr lang="en-US" dirty="0" smtClean="0"/>
              <a:t>…</a:t>
            </a:r>
            <a:r>
              <a:rPr lang="en-US" dirty="0" smtClean="0"/>
              <a:t>Judas indulged his covetous disposition. The small sums that came into his hands were a continual temptation. Often when he did a little service for Christ, or devoted time to religious purposes, he paid himself out of this meager fund. In his own eyes these pretexts served to excuse his action; but in God's sight he was a thief</a:t>
            </a:r>
            <a:r>
              <a:rPr lang="en-US" dirty="0" smtClean="0"/>
              <a:t>.”  DA, pgs. 716,718</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u="sng" dirty="0" smtClean="0">
                <a:solidFill>
                  <a:srgbClr val="0070C0"/>
                </a:solidFill>
                <a:latin typeface="Algerian" pitchFamily="82" charset="0"/>
              </a:rPr>
              <a:t>Disagreed With Christ</a:t>
            </a:r>
            <a:endParaRPr lang="en-US" u="sng" dirty="0">
              <a:solidFill>
                <a:srgbClr val="0070C0"/>
              </a:solidFill>
              <a:latin typeface="Algerian" pitchFamily="82" charset="0"/>
            </a:endParaRPr>
          </a:p>
        </p:txBody>
      </p:sp>
      <p:sp>
        <p:nvSpPr>
          <p:cNvPr id="3" name="Content Placeholder 2"/>
          <p:cNvSpPr>
            <a:spLocks noGrp="1"/>
          </p:cNvSpPr>
          <p:nvPr>
            <p:ph idx="1"/>
          </p:nvPr>
        </p:nvSpPr>
        <p:spPr>
          <a:xfrm>
            <a:off x="0" y="609600"/>
            <a:ext cx="9144000" cy="6248400"/>
          </a:xfrm>
        </p:spPr>
        <p:txBody>
          <a:bodyPr>
            <a:normAutofit lnSpcReduction="10000"/>
          </a:bodyPr>
          <a:lstStyle/>
          <a:p>
            <a:r>
              <a:rPr lang="en-US" dirty="0" smtClean="0"/>
              <a:t>“Christ's </a:t>
            </a:r>
            <a:r>
              <a:rPr lang="en-US" dirty="0" smtClean="0"/>
              <a:t>oft-repeated statement that His kingdom was not of this world offended Judas. He had marked out a line upon which he expected Christ to work. He had planned that John the Baptist should be delivered from prison. But lo, John was left to be beheaded. And Jesus, instead of asserting His royal right and avenging the death of John, retired with His disciples into a country place. Judas wanted more aggressive </a:t>
            </a:r>
            <a:r>
              <a:rPr lang="en-US" dirty="0" smtClean="0"/>
              <a:t>warfare…</a:t>
            </a:r>
            <a:r>
              <a:rPr lang="en-US" dirty="0" smtClean="0"/>
              <a:t>Notwithstanding the Saviour's own teaching, Judas was continually advancing the idea that Christ would reign as king in Jerusalem. At the feeding of the five thousand he tried to bring this </a:t>
            </a:r>
            <a:r>
              <a:rPr lang="en-US" dirty="0" smtClean="0"/>
              <a:t>about…”  DA, pg. 718</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rmAutofit fontScale="90000"/>
          </a:bodyPr>
          <a:lstStyle/>
          <a:p>
            <a:r>
              <a:rPr lang="en-US" u="sng" dirty="0" smtClean="0">
                <a:solidFill>
                  <a:srgbClr val="0070C0"/>
                </a:solidFill>
                <a:latin typeface="Algerian" pitchFamily="82" charset="0"/>
              </a:rPr>
              <a:t>The Turning Points</a:t>
            </a:r>
            <a:endParaRPr lang="en-US" u="sng" dirty="0">
              <a:solidFill>
                <a:srgbClr val="0070C0"/>
              </a:solidFill>
              <a:latin typeface="Algerian" pitchFamily="82" charset="0"/>
            </a:endParaRPr>
          </a:p>
        </p:txBody>
      </p:sp>
      <p:sp>
        <p:nvSpPr>
          <p:cNvPr id="3" name="Content Placeholder 2"/>
          <p:cNvSpPr>
            <a:spLocks noGrp="1"/>
          </p:cNvSpPr>
          <p:nvPr>
            <p:ph sz="half" idx="1"/>
          </p:nvPr>
        </p:nvSpPr>
        <p:spPr>
          <a:xfrm>
            <a:off x="0" y="533400"/>
            <a:ext cx="4800600" cy="6324600"/>
          </a:xfrm>
        </p:spPr>
        <p:txBody>
          <a:bodyPr>
            <a:normAutofit fontScale="85000" lnSpcReduction="20000"/>
          </a:bodyPr>
          <a:lstStyle/>
          <a:p>
            <a:r>
              <a:rPr lang="en-US" dirty="0" smtClean="0"/>
              <a:t>“Christ's </a:t>
            </a:r>
            <a:r>
              <a:rPr lang="en-US" dirty="0" smtClean="0"/>
              <a:t>discourse in the synagogue concerning the bread of life was the turning point in the history of Judas. He heard the words, "Except ye eat the flesh of the Son of man, and drink His blood, ye have no life in you." John 6:53. He saw that Christ was offering spiritual rather than worldly good. He regarded himself as farsighted, and thought he could see that Jesus would have no honor, and that He could bestow no high position upon His followers. He determined not to unite himself so closely to Christ but that he could draw away. He would watch. And he did watch</a:t>
            </a:r>
            <a:r>
              <a:rPr lang="en-US" dirty="0" smtClean="0"/>
              <a:t>.”  DA, pg.  719</a:t>
            </a:r>
          </a:p>
        </p:txBody>
      </p:sp>
      <p:sp>
        <p:nvSpPr>
          <p:cNvPr id="4" name="Content Placeholder 3"/>
          <p:cNvSpPr>
            <a:spLocks noGrp="1"/>
          </p:cNvSpPr>
          <p:nvPr>
            <p:ph sz="half" idx="2"/>
          </p:nvPr>
        </p:nvSpPr>
        <p:spPr>
          <a:xfrm>
            <a:off x="4648200" y="457200"/>
            <a:ext cx="4495800" cy="6400800"/>
          </a:xfrm>
        </p:spPr>
        <p:txBody>
          <a:bodyPr>
            <a:noAutofit/>
          </a:bodyPr>
          <a:lstStyle/>
          <a:p>
            <a:r>
              <a:rPr lang="en-US" sz="2400" dirty="0" smtClean="0"/>
              <a:t>“When </a:t>
            </a:r>
            <a:r>
              <a:rPr lang="en-US" sz="2400" dirty="0" smtClean="0"/>
              <a:t>Mary anointed the Saviour's feet, Judas manifested his covetous disposition. At the reproof from Jesus his very spirit seemed turned to gall. Wounded pride and desire for revenge broke down the barriers, and the greed so long indulged held him in control. This will be the experience of everyone who persists in tampering with sin. The elements of depravity that are not resisted and overcome, respond to Satan's temptation, and the soul is led captive at his will</a:t>
            </a:r>
            <a:r>
              <a:rPr lang="en-US" sz="2400" dirty="0" smtClean="0"/>
              <a:t>.”  DA. Pg.  720</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u="sng" dirty="0" smtClean="0">
                <a:solidFill>
                  <a:srgbClr val="0070C0"/>
                </a:solidFill>
                <a:latin typeface="Algerian" pitchFamily="82" charset="0"/>
              </a:rPr>
              <a:t>Where it Led!!!</a:t>
            </a:r>
            <a:endParaRPr lang="en-US" u="sng" dirty="0">
              <a:solidFill>
                <a:srgbClr val="0070C0"/>
              </a:solidFill>
              <a:latin typeface="Algerian" pitchFamily="82" charset="0"/>
            </a:endParaRPr>
          </a:p>
        </p:txBody>
      </p:sp>
      <p:sp>
        <p:nvSpPr>
          <p:cNvPr id="3" name="Content Placeholder 2"/>
          <p:cNvSpPr>
            <a:spLocks noGrp="1"/>
          </p:cNvSpPr>
          <p:nvPr>
            <p:ph sz="half" idx="1"/>
          </p:nvPr>
        </p:nvSpPr>
        <p:spPr>
          <a:xfrm>
            <a:off x="0" y="609600"/>
            <a:ext cx="4495800" cy="6248400"/>
          </a:xfrm>
        </p:spPr>
        <p:txBody>
          <a:bodyPr>
            <a:normAutofit fontScale="92500" lnSpcReduction="10000"/>
          </a:bodyPr>
          <a:lstStyle/>
          <a:p>
            <a:r>
              <a:rPr lang="en-US" dirty="0" smtClean="0">
                <a:hlinkClick r:id="rId2" tooltip="View more translations of Matthew 26:13"/>
              </a:rPr>
              <a:t>“Verily </a:t>
            </a:r>
            <a:r>
              <a:rPr lang="en-US" dirty="0" smtClean="0">
                <a:hlinkClick r:id="rId2" tooltip="View more translations of Matthew 26:13"/>
              </a:rPr>
              <a:t>I say unto you, Wheresoever this gospel shall be preached in the whole world, </a:t>
            </a:r>
            <a:r>
              <a:rPr lang="en-US" dirty="0" smtClean="0">
                <a:hlinkClick r:id="rId2" tooltip="View more translations of Matthew 26:13"/>
              </a:rPr>
              <a:t>there </a:t>
            </a:r>
            <a:r>
              <a:rPr lang="en-US" dirty="0" smtClean="0">
                <a:hlinkClick r:id="rId2" tooltip="View more translations of Matthew 26:13"/>
              </a:rPr>
              <a:t>shall also this, that this woman hath done, be told for a memorial of </a:t>
            </a:r>
            <a:r>
              <a:rPr lang="en-US" dirty="0" smtClean="0">
                <a:hlinkClick r:id="rId2" tooltip="View more translations of Matthew 26:13"/>
              </a:rPr>
              <a:t>her.</a:t>
            </a:r>
            <a:r>
              <a:rPr lang="en-US" dirty="0" smtClean="0"/>
              <a:t> </a:t>
            </a:r>
            <a:r>
              <a:rPr lang="en-US" dirty="0" smtClean="0">
                <a:hlinkClick r:id="rId3" tooltip="View more translations of Matthew 26:14"/>
              </a:rPr>
              <a:t>Then </a:t>
            </a:r>
            <a:r>
              <a:rPr lang="en-US" dirty="0" smtClean="0">
                <a:hlinkClick r:id="rId3" tooltip="View more translations of Matthew 26:14"/>
              </a:rPr>
              <a:t>one of the twelve, called Judas Iscariot, went unto the </a:t>
            </a:r>
            <a:r>
              <a:rPr lang="en-US" dirty="0" smtClean="0">
                <a:hlinkClick r:id="rId3" tooltip="View more translations of Matthew 26:14"/>
              </a:rPr>
              <a:t>chief priests,</a:t>
            </a:r>
            <a:r>
              <a:rPr lang="en-US" dirty="0" smtClean="0"/>
              <a:t> </a:t>
            </a:r>
            <a:r>
              <a:rPr lang="en-US" dirty="0" smtClean="0"/>
              <a:t> </a:t>
            </a:r>
            <a:r>
              <a:rPr lang="en-US" dirty="0" smtClean="0">
                <a:hlinkClick r:id="rId4" tooltip="View more translations of Matthew 26:15"/>
              </a:rPr>
              <a:t>And said </a:t>
            </a:r>
            <a:r>
              <a:rPr lang="en-US" dirty="0" smtClean="0">
                <a:hlinkClick r:id="rId4" tooltip="View more translations of Matthew 26:15"/>
              </a:rPr>
              <a:t>unto them, </a:t>
            </a:r>
            <a:r>
              <a:rPr lang="en-US" dirty="0" smtClean="0">
                <a:hlinkClick r:id="rId4" tooltip="View more translations of Matthew 26:15"/>
              </a:rPr>
              <a:t>What will ye give me, and I will deliver him unto you? And they covenanted with him for thirty pieces of silver.</a:t>
            </a:r>
            <a:endParaRPr lang="en-US" dirty="0" smtClean="0"/>
          </a:p>
          <a:p>
            <a:r>
              <a:rPr lang="en-US" dirty="0" smtClean="0">
                <a:hlinkClick r:id="rId5" tooltip="View more translations of Matthew 26:16"/>
              </a:rPr>
              <a:t>And </a:t>
            </a:r>
            <a:r>
              <a:rPr lang="en-US" dirty="0" smtClean="0">
                <a:hlinkClick r:id="rId5" tooltip="View more translations of Matthew 26:16"/>
              </a:rPr>
              <a:t>from that time he sought opportunity to betray him</a:t>
            </a:r>
            <a:r>
              <a:rPr lang="en-US" dirty="0" smtClean="0">
                <a:hlinkClick r:id="rId5" tooltip="View more translations of Matthew 26:16"/>
              </a:rPr>
              <a:t>.</a:t>
            </a:r>
            <a:r>
              <a:rPr lang="en-US" dirty="0" smtClean="0"/>
              <a:t>”  Matthew 26:13-16</a:t>
            </a:r>
            <a:endParaRPr lang="en-US" dirty="0" smtClean="0"/>
          </a:p>
          <a:p>
            <a:endParaRPr lang="en-US" dirty="0"/>
          </a:p>
        </p:txBody>
      </p:sp>
      <p:pic>
        <p:nvPicPr>
          <p:cNvPr id="6146" name="Picture 2" descr="C:\Users\Dad\Contacts\Downloads\images (26).jpg"/>
          <p:cNvPicPr>
            <a:picLocks noGrp="1" noChangeAspect="1" noChangeArrowheads="1"/>
          </p:cNvPicPr>
          <p:nvPr>
            <p:ph sz="half" idx="2"/>
          </p:nvPr>
        </p:nvPicPr>
        <p:blipFill>
          <a:blip r:embed="rId6" cstate="print"/>
          <a:srcRect/>
          <a:stretch>
            <a:fillRect/>
          </a:stretch>
        </p:blipFill>
        <p:spPr bwMode="auto">
          <a:xfrm>
            <a:off x="4572000" y="685800"/>
            <a:ext cx="4572000" cy="61722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u="sng" dirty="0" smtClean="0">
                <a:solidFill>
                  <a:srgbClr val="0070C0"/>
                </a:solidFill>
                <a:latin typeface="Algerian" pitchFamily="82" charset="0"/>
              </a:rPr>
              <a:t>Where it Led!!!</a:t>
            </a:r>
            <a:endParaRPr lang="en-US" u="sng" dirty="0">
              <a:solidFill>
                <a:srgbClr val="0070C0"/>
              </a:solidFill>
              <a:latin typeface="Algerian" pitchFamily="82" charset="0"/>
            </a:endParaRPr>
          </a:p>
        </p:txBody>
      </p:sp>
      <p:sp>
        <p:nvSpPr>
          <p:cNvPr id="4" name="Content Placeholder 3"/>
          <p:cNvSpPr>
            <a:spLocks noGrp="1"/>
          </p:cNvSpPr>
          <p:nvPr>
            <p:ph sz="half" idx="2"/>
          </p:nvPr>
        </p:nvSpPr>
        <p:spPr>
          <a:xfrm>
            <a:off x="4648200" y="685800"/>
            <a:ext cx="4495800" cy="6172200"/>
          </a:xfrm>
        </p:spPr>
        <p:txBody>
          <a:bodyPr>
            <a:normAutofit lnSpcReduction="10000"/>
          </a:bodyPr>
          <a:lstStyle/>
          <a:p>
            <a:r>
              <a:rPr lang="en-US" dirty="0" smtClean="0">
                <a:hlinkClick r:id="rId2" tooltip="View more translations of Matthew 26:47"/>
              </a:rPr>
              <a:t>“And </a:t>
            </a:r>
            <a:r>
              <a:rPr lang="en-US" dirty="0" smtClean="0">
                <a:hlinkClick r:id="rId2" tooltip="View more translations of Matthew 26:47"/>
              </a:rPr>
              <a:t>while he yet spake, lo, Judas, one of the twelve, came, and with him a great multitude with swords and staves, from the chief priests and elders of the </a:t>
            </a:r>
            <a:r>
              <a:rPr lang="en-US" dirty="0" smtClean="0">
                <a:hlinkClick r:id="rId2" tooltip="View more translations of Matthew 26:47"/>
              </a:rPr>
              <a:t>people.</a:t>
            </a:r>
            <a:r>
              <a:rPr lang="en-US" dirty="0" smtClean="0"/>
              <a:t> </a:t>
            </a:r>
            <a:r>
              <a:rPr lang="en-US" dirty="0" smtClean="0">
                <a:hlinkClick r:id="rId3" tooltip="View more translations of Matthew 26:48"/>
              </a:rPr>
              <a:t>Now </a:t>
            </a:r>
            <a:r>
              <a:rPr lang="en-US" dirty="0" smtClean="0">
                <a:hlinkClick r:id="rId3" tooltip="View more translations of Matthew 26:48"/>
              </a:rPr>
              <a:t>he that betrayed him gave them a sign, saying, Whomsoever I shall kiss, that same is he: hold him </a:t>
            </a:r>
            <a:r>
              <a:rPr lang="en-US" dirty="0" smtClean="0">
                <a:hlinkClick r:id="rId3" tooltip="View more translations of Matthew 26:48"/>
              </a:rPr>
              <a:t>fast.</a:t>
            </a:r>
            <a:r>
              <a:rPr lang="en-US" dirty="0" smtClean="0"/>
              <a:t>  </a:t>
            </a:r>
            <a:r>
              <a:rPr lang="en-US" dirty="0" smtClean="0">
                <a:hlinkClick r:id="rId4" tooltip="View more translations of Matthew 26:49"/>
              </a:rPr>
              <a:t>And </a:t>
            </a:r>
            <a:r>
              <a:rPr lang="en-US" dirty="0" smtClean="0">
                <a:hlinkClick r:id="rId4" tooltip="View more translations of Matthew 26:49"/>
              </a:rPr>
              <a:t>forthwith he came to Jesus, and said, Hail, master; and kissed him</a:t>
            </a:r>
            <a:r>
              <a:rPr lang="en-US" dirty="0" smtClean="0">
                <a:hlinkClick r:id="rId4" tooltip="View more translations of Matthew 26:49"/>
              </a:rPr>
              <a:t>.</a:t>
            </a:r>
            <a:r>
              <a:rPr lang="en-US" dirty="0" smtClean="0"/>
              <a:t>”  Matthew 26:47-49</a:t>
            </a:r>
            <a:endParaRPr lang="en-US" dirty="0" smtClean="0"/>
          </a:p>
          <a:p>
            <a:endParaRPr lang="en-US" dirty="0"/>
          </a:p>
        </p:txBody>
      </p:sp>
      <p:pic>
        <p:nvPicPr>
          <p:cNvPr id="5122" name="Picture 2" descr="C:\Users\Dad\Contacts\Downloads\RH-JudasBetraysJesus_DSC_0234.jpg"/>
          <p:cNvPicPr>
            <a:picLocks noGrp="1" noChangeAspect="1" noChangeArrowheads="1"/>
          </p:cNvPicPr>
          <p:nvPr>
            <p:ph sz="half" idx="1"/>
          </p:nvPr>
        </p:nvPicPr>
        <p:blipFill>
          <a:blip r:embed="rId5" cstate="print"/>
          <a:srcRect/>
          <a:stretch>
            <a:fillRect/>
          </a:stretch>
        </p:blipFill>
        <p:spPr bwMode="auto">
          <a:xfrm>
            <a:off x="0" y="685800"/>
            <a:ext cx="4495800" cy="61722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0" y="0"/>
            <a:ext cx="4572000" cy="762000"/>
          </a:xfrm>
        </p:spPr>
        <p:txBody>
          <a:bodyPr>
            <a:normAutofit fontScale="90000"/>
          </a:bodyPr>
          <a:lstStyle/>
          <a:p>
            <a:r>
              <a:rPr lang="en-US" u="sng" dirty="0" smtClean="0">
                <a:solidFill>
                  <a:srgbClr val="0070C0"/>
                </a:solidFill>
                <a:latin typeface="Algerian" pitchFamily="82" charset="0"/>
              </a:rPr>
              <a:t>Where it Led!!!!!</a:t>
            </a:r>
            <a:endParaRPr lang="en-US" u="sng" dirty="0">
              <a:solidFill>
                <a:srgbClr val="0070C0"/>
              </a:solidFill>
              <a:latin typeface="Algerian" pitchFamily="82" charset="0"/>
            </a:endParaRPr>
          </a:p>
        </p:txBody>
      </p:sp>
      <p:sp>
        <p:nvSpPr>
          <p:cNvPr id="3" name="Content Placeholder 2"/>
          <p:cNvSpPr>
            <a:spLocks noGrp="1"/>
          </p:cNvSpPr>
          <p:nvPr>
            <p:ph sz="half" idx="1"/>
          </p:nvPr>
        </p:nvSpPr>
        <p:spPr>
          <a:xfrm>
            <a:off x="0" y="0"/>
            <a:ext cx="4495800" cy="6858000"/>
          </a:xfrm>
        </p:spPr>
        <p:txBody>
          <a:bodyPr>
            <a:normAutofit fontScale="77500" lnSpcReduction="20000"/>
          </a:bodyPr>
          <a:lstStyle/>
          <a:p>
            <a:r>
              <a:rPr lang="en-US" dirty="0" smtClean="0"/>
              <a:t>“As </a:t>
            </a:r>
            <a:r>
              <a:rPr lang="en-US" dirty="0" smtClean="0"/>
              <a:t>the trial drew to a close, Judas could endure the torture of his guilty conscience no longer. Suddenly a hoarse voice rang through the hall, sending a thrill of terror to all hearts: He is innocent; spare Him, O </a:t>
            </a:r>
            <a:r>
              <a:rPr lang="en-US" dirty="0" smtClean="0"/>
              <a:t>Caiaphas! The </a:t>
            </a:r>
            <a:r>
              <a:rPr lang="en-US" dirty="0" smtClean="0"/>
              <a:t>tall form of Judas was now seen pressing through the startled throng. His face was pale and haggard, and great drops of sweat stood on his forehead. Rushing to the throne of judgment, he threw </a:t>
            </a:r>
            <a:r>
              <a:rPr lang="en-US" dirty="0" smtClean="0"/>
              <a:t>down before </a:t>
            </a:r>
            <a:r>
              <a:rPr lang="en-US" dirty="0" smtClean="0"/>
              <a:t>the high priest the pieces of silver that had been the price of his Lord's betrayal. Eagerly grasping the robe of Caiaphas, he implored him to release Jesus, declaring that He had done nothing worthy of death. Caiaphas angrily shook him off, but was confused, and knew not what to say. </a:t>
            </a:r>
            <a:r>
              <a:rPr lang="en-US" dirty="0" smtClean="0"/>
              <a:t>”  DA, pgs. 721,722</a:t>
            </a:r>
            <a:endParaRPr lang="en-US" dirty="0"/>
          </a:p>
        </p:txBody>
      </p:sp>
      <p:pic>
        <p:nvPicPr>
          <p:cNvPr id="7170" name="Picture 2" descr="C:\Users\Dad\Contacts\Downloads\Judas-Iscariot162x200.jpg"/>
          <p:cNvPicPr>
            <a:picLocks noGrp="1" noChangeAspect="1" noChangeArrowheads="1"/>
          </p:cNvPicPr>
          <p:nvPr>
            <p:ph sz="half" idx="2"/>
          </p:nvPr>
        </p:nvPicPr>
        <p:blipFill>
          <a:blip r:embed="rId2" cstate="print"/>
          <a:srcRect/>
          <a:stretch>
            <a:fillRect/>
          </a:stretch>
        </p:blipFill>
        <p:spPr bwMode="auto">
          <a:xfrm>
            <a:off x="4572000" y="685800"/>
            <a:ext cx="4572000" cy="61722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4572000" cy="762000"/>
          </a:xfrm>
        </p:spPr>
        <p:txBody>
          <a:bodyPr>
            <a:normAutofit/>
          </a:bodyPr>
          <a:lstStyle/>
          <a:p>
            <a:r>
              <a:rPr lang="en-US" u="sng" dirty="0" smtClean="0">
                <a:solidFill>
                  <a:srgbClr val="0070C0"/>
                </a:solidFill>
                <a:latin typeface="Algerian" pitchFamily="82" charset="0"/>
              </a:rPr>
              <a:t>Where it Led!!!!</a:t>
            </a:r>
            <a:endParaRPr lang="en-US" u="sng" dirty="0">
              <a:solidFill>
                <a:srgbClr val="0070C0"/>
              </a:solidFill>
              <a:latin typeface="Algerian" pitchFamily="82" charset="0"/>
            </a:endParaRPr>
          </a:p>
        </p:txBody>
      </p:sp>
      <p:sp>
        <p:nvSpPr>
          <p:cNvPr id="4" name="Content Placeholder 3"/>
          <p:cNvSpPr>
            <a:spLocks noGrp="1"/>
          </p:cNvSpPr>
          <p:nvPr>
            <p:ph sz="half" idx="2"/>
          </p:nvPr>
        </p:nvSpPr>
        <p:spPr>
          <a:xfrm>
            <a:off x="4572000" y="0"/>
            <a:ext cx="4572000" cy="6858000"/>
          </a:xfrm>
        </p:spPr>
        <p:txBody>
          <a:bodyPr>
            <a:normAutofit fontScale="92500" lnSpcReduction="10000"/>
          </a:bodyPr>
          <a:lstStyle/>
          <a:p>
            <a:r>
              <a:rPr lang="en-US" dirty="0" smtClean="0"/>
              <a:t>“Judas </a:t>
            </a:r>
            <a:r>
              <a:rPr lang="en-US" dirty="0" smtClean="0"/>
              <a:t>saw that his entreaties were in vain, and he rushed from the hall exclaiming, It is too late! It is too late! He felt that he could not live to see Jesus crucified, and in despair went out and hanged </a:t>
            </a:r>
            <a:r>
              <a:rPr lang="en-US" dirty="0" smtClean="0"/>
              <a:t>himself. Later </a:t>
            </a:r>
            <a:r>
              <a:rPr lang="en-US" dirty="0" smtClean="0"/>
              <a:t>that same day, on the road from Pilate's hall to Calvary, there came an interruption to the shouts and jeers of the wicked throng who were leading Jesus to the place of crucifixion. As they passed a retired spot, they saw at the foot of a lifeless tree, the body of Judas</a:t>
            </a:r>
            <a:r>
              <a:rPr lang="en-US" dirty="0" smtClean="0"/>
              <a:t>.”  DA, pg. 722</a:t>
            </a:r>
            <a:endParaRPr lang="en-US" dirty="0" smtClean="0"/>
          </a:p>
          <a:p>
            <a:endParaRPr lang="en-US" dirty="0"/>
          </a:p>
        </p:txBody>
      </p:sp>
      <p:pic>
        <p:nvPicPr>
          <p:cNvPr id="8194" name="Picture 2" descr="C:\Users\Dad\Contacts\Downloads\hung.jpg"/>
          <p:cNvPicPr>
            <a:picLocks noGrp="1" noChangeAspect="1" noChangeArrowheads="1"/>
          </p:cNvPicPr>
          <p:nvPr>
            <p:ph sz="half" idx="1"/>
          </p:nvPr>
        </p:nvPicPr>
        <p:blipFill>
          <a:blip r:embed="rId2" cstate="print"/>
          <a:srcRect/>
          <a:stretch>
            <a:fillRect/>
          </a:stretch>
        </p:blipFill>
        <p:spPr bwMode="auto">
          <a:xfrm>
            <a:off x="0" y="609600"/>
            <a:ext cx="4572000" cy="62484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u="sng" dirty="0" smtClean="0">
                <a:solidFill>
                  <a:srgbClr val="C00000"/>
                </a:solidFill>
                <a:latin typeface="Algerian" pitchFamily="82" charset="0"/>
              </a:rPr>
              <a:t>A Thoughtful Hour</a:t>
            </a:r>
            <a:endParaRPr lang="en-US" u="sng" dirty="0">
              <a:solidFill>
                <a:srgbClr val="C00000"/>
              </a:solidFill>
              <a:latin typeface="Algerian" pitchFamily="82" charset="0"/>
            </a:endParaRPr>
          </a:p>
        </p:txBody>
      </p:sp>
      <p:sp>
        <p:nvSpPr>
          <p:cNvPr id="3" name="Content Placeholder 2"/>
          <p:cNvSpPr>
            <a:spLocks noGrp="1"/>
          </p:cNvSpPr>
          <p:nvPr>
            <p:ph idx="1"/>
          </p:nvPr>
        </p:nvSpPr>
        <p:spPr>
          <a:xfrm>
            <a:off x="0" y="685800"/>
            <a:ext cx="9144000" cy="6172200"/>
          </a:xfrm>
        </p:spPr>
        <p:txBody>
          <a:bodyPr>
            <a:normAutofit/>
          </a:bodyPr>
          <a:lstStyle/>
          <a:p>
            <a:r>
              <a:rPr lang="en-US" dirty="0" smtClean="0"/>
              <a:t>“It would be well for us to spend a thoughtful hour each day in contemplation of the life of Christ. We should take it point by point, and let the imagination grasp each scene, especially the closing ones. As we thus dwell upon His great sacrifice for us, our confidence in Him will be more constant, our love will be quickened, and we shall be more deeply imbued with His spirit. If we would be saved at last, we must learn the lesson of penitence and humiliation at the foot of the cross.”  Desire of Ages, pg. 83</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u="sng" dirty="0" smtClean="0">
                <a:solidFill>
                  <a:srgbClr val="0070C0"/>
                </a:solidFill>
              </a:rPr>
              <a:t>Sad Ending!</a:t>
            </a:r>
            <a:endParaRPr lang="en-US" u="sng" dirty="0">
              <a:solidFill>
                <a:srgbClr val="0070C0"/>
              </a:solidFill>
            </a:endParaRPr>
          </a:p>
        </p:txBody>
      </p:sp>
      <p:sp>
        <p:nvSpPr>
          <p:cNvPr id="3" name="Content Placeholder 2"/>
          <p:cNvSpPr>
            <a:spLocks noGrp="1"/>
          </p:cNvSpPr>
          <p:nvPr>
            <p:ph idx="1"/>
          </p:nvPr>
        </p:nvSpPr>
        <p:spPr>
          <a:xfrm>
            <a:off x="0" y="685800"/>
            <a:ext cx="9144000" cy="6172200"/>
          </a:xfrm>
        </p:spPr>
        <p:txBody>
          <a:bodyPr>
            <a:normAutofit/>
          </a:bodyPr>
          <a:lstStyle/>
          <a:p>
            <a:r>
              <a:rPr lang="en-US" dirty="0" smtClean="0"/>
              <a:t>“The </a:t>
            </a:r>
            <a:r>
              <a:rPr lang="en-US" dirty="0" smtClean="0"/>
              <a:t>history of Judas presents the sad ending of a life that might have been honored of God. Had Judas died before his last journey to Jerusalem he would have been regarded as a man worthy of a place among the twelve, and one who would be greatly missed. The abhorrence which has followed him through the centuries would not have existed but for the attributes revealed at the close of his history. But it was for a purpose that his character was laid open to the world. It was to be a warning to all who, like him, should betray sacred trusts</a:t>
            </a:r>
            <a:r>
              <a:rPr lang="en-US" dirty="0" smtClean="0"/>
              <a:t>.”  DA, pg. 716</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r>
              <a:rPr lang="en-US" u="sng" dirty="0" smtClean="0">
                <a:solidFill>
                  <a:srgbClr val="002060"/>
                </a:solidFill>
              </a:rPr>
              <a:t>Wednesday is Over</a:t>
            </a:r>
            <a:endParaRPr lang="en-US" u="sng" dirty="0">
              <a:solidFill>
                <a:srgbClr val="002060"/>
              </a:solidFill>
            </a:endParaRPr>
          </a:p>
        </p:txBody>
      </p:sp>
      <p:sp>
        <p:nvSpPr>
          <p:cNvPr id="3" name="Content Placeholder 2"/>
          <p:cNvSpPr>
            <a:spLocks noGrp="1"/>
          </p:cNvSpPr>
          <p:nvPr>
            <p:ph idx="1"/>
          </p:nvPr>
        </p:nvSpPr>
        <p:spPr>
          <a:xfrm>
            <a:off x="0" y="838200"/>
            <a:ext cx="9144000" cy="6019800"/>
          </a:xfrm>
        </p:spPr>
        <p:txBody>
          <a:bodyPr>
            <a:normAutofit/>
          </a:bodyPr>
          <a:lstStyle/>
          <a:p>
            <a:r>
              <a:rPr lang="en-US" dirty="0" smtClean="0"/>
              <a:t>The fourth day of Christ’s final week was done and it had been a busy one.  He had delivered His final message in the synagogue, the woes on the Pharisees, found in Matthew 23.  He then, upon leaving, was met by the Greeks who wanted to talk to Him.  Then, as He left Jerusalem for the trek up to the Mt. of Olives, and sought for rest, the disciples came to Him, wondering about the future of the temple and the Second Coming, found in Matthew 24, Mark 13, and Luke 21.  It had been a very eventful day.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u="sng" dirty="0" smtClean="0">
                <a:solidFill>
                  <a:srgbClr val="002060"/>
                </a:solidFill>
                <a:latin typeface="Algerian" pitchFamily="82" charset="0"/>
              </a:rPr>
              <a:t>Christ’s final full Day</a:t>
            </a:r>
            <a:endParaRPr lang="en-US" u="sng" dirty="0">
              <a:solidFill>
                <a:srgbClr val="002060"/>
              </a:solidFill>
              <a:latin typeface="Algerian" pitchFamily="82" charset="0"/>
            </a:endParaRPr>
          </a:p>
        </p:txBody>
      </p:sp>
      <p:sp>
        <p:nvSpPr>
          <p:cNvPr id="4" name="Content Placeholder 3"/>
          <p:cNvSpPr>
            <a:spLocks noGrp="1"/>
          </p:cNvSpPr>
          <p:nvPr>
            <p:ph sz="half" idx="2"/>
          </p:nvPr>
        </p:nvSpPr>
        <p:spPr>
          <a:xfrm>
            <a:off x="4648200" y="838200"/>
            <a:ext cx="4495800" cy="6019800"/>
          </a:xfrm>
        </p:spPr>
        <p:txBody>
          <a:bodyPr>
            <a:normAutofit lnSpcReduction="10000"/>
          </a:bodyPr>
          <a:lstStyle/>
          <a:p>
            <a:r>
              <a:rPr lang="en-US" dirty="0" smtClean="0"/>
              <a:t>The fifth day of the week, or Thursday, was Jesus’ last full day on earth before His death.  This day was spent in preparing for the Passover feast that would take place that evening.  The hustle and bustle of this season, Springtime, would bring nearly 2-3 million Jews to Jerusalem.  A very festive season would ensue.  But, there was death on the wind!</a:t>
            </a:r>
            <a:endParaRPr lang="en-US" dirty="0"/>
          </a:p>
        </p:txBody>
      </p:sp>
      <p:pic>
        <p:nvPicPr>
          <p:cNvPr id="1026" name="Picture 2" descr="C:\Users\Dad\Contacts\Downloads\20456-004-EFCB4751.jpg"/>
          <p:cNvPicPr>
            <a:picLocks noGrp="1" noChangeAspect="1" noChangeArrowheads="1"/>
          </p:cNvPicPr>
          <p:nvPr>
            <p:ph sz="half" idx="1"/>
          </p:nvPr>
        </p:nvPicPr>
        <p:blipFill>
          <a:blip r:embed="rId2" cstate="print"/>
          <a:srcRect/>
          <a:stretch>
            <a:fillRect/>
          </a:stretch>
        </p:blipFill>
        <p:spPr bwMode="auto">
          <a:xfrm>
            <a:off x="0" y="762000"/>
            <a:ext cx="4572000" cy="6096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normAutofit fontScale="90000"/>
          </a:bodyPr>
          <a:lstStyle/>
          <a:p>
            <a:r>
              <a:rPr lang="en-US" u="sng" dirty="0" smtClean="0">
                <a:solidFill>
                  <a:srgbClr val="002060"/>
                </a:solidFill>
                <a:latin typeface="Algerian" pitchFamily="82" charset="0"/>
              </a:rPr>
              <a:t>One Not Preparing for Passover</a:t>
            </a:r>
            <a:endParaRPr lang="en-US" u="sng" dirty="0">
              <a:solidFill>
                <a:srgbClr val="002060"/>
              </a:solidFill>
              <a:latin typeface="Algerian" pitchFamily="82" charset="0"/>
            </a:endParaRPr>
          </a:p>
        </p:txBody>
      </p:sp>
      <p:sp>
        <p:nvSpPr>
          <p:cNvPr id="3" name="Content Placeholder 2"/>
          <p:cNvSpPr>
            <a:spLocks noGrp="1"/>
          </p:cNvSpPr>
          <p:nvPr>
            <p:ph sz="half" idx="1"/>
          </p:nvPr>
        </p:nvSpPr>
        <p:spPr>
          <a:xfrm>
            <a:off x="0" y="1219200"/>
            <a:ext cx="4572000" cy="5638800"/>
          </a:xfrm>
        </p:spPr>
        <p:txBody>
          <a:bodyPr>
            <a:normAutofit fontScale="85000" lnSpcReduction="20000"/>
          </a:bodyPr>
          <a:lstStyle/>
          <a:p>
            <a:r>
              <a:rPr lang="en-US" dirty="0" smtClean="0"/>
              <a:t>“A </a:t>
            </a:r>
            <a:r>
              <a:rPr lang="en-US" dirty="0"/>
              <a:t>little before the Passover, Judas had renewed his contract with the priests to deliver Jesus into their hands. Then it was arranged that the Saviour should be taken at one of His resorts for meditation and prayer. Since the feast at the house of Simon, Judas had had opportunity to reflect upon the deed which he had covenanted to perform, but his purpose was unchanged. For thirty pieces of silver--the price of a slave--he sold the Lord of glory to ignominy and death</a:t>
            </a:r>
            <a:r>
              <a:rPr lang="en-US" dirty="0" smtClean="0"/>
              <a:t>.”  DA, pg. 716</a:t>
            </a:r>
            <a:endParaRPr lang="en-US" dirty="0"/>
          </a:p>
        </p:txBody>
      </p:sp>
      <p:pic>
        <p:nvPicPr>
          <p:cNvPr id="2050" name="Picture 2" descr="C:\Users\Dad\Contacts\Downloads\judas3.jpg"/>
          <p:cNvPicPr>
            <a:picLocks noGrp="1" noChangeAspect="1" noChangeArrowheads="1"/>
          </p:cNvPicPr>
          <p:nvPr>
            <p:ph sz="half" idx="2"/>
          </p:nvPr>
        </p:nvPicPr>
        <p:blipFill>
          <a:blip r:embed="rId2" cstate="print"/>
          <a:srcRect/>
          <a:stretch>
            <a:fillRect/>
          </a:stretch>
        </p:blipFill>
        <p:spPr bwMode="auto">
          <a:xfrm>
            <a:off x="4572000" y="1219200"/>
            <a:ext cx="4571999" cy="56388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114800" cy="563562"/>
          </a:xfrm>
        </p:spPr>
        <p:txBody>
          <a:bodyPr>
            <a:normAutofit fontScale="90000"/>
          </a:bodyPr>
          <a:lstStyle/>
          <a:p>
            <a:r>
              <a:rPr lang="en-US" u="sng" dirty="0" smtClean="0">
                <a:solidFill>
                  <a:srgbClr val="FF0000"/>
                </a:solidFill>
              </a:rPr>
              <a:t>Foxes Have Holes</a:t>
            </a:r>
            <a:endParaRPr lang="en-US" u="sng" dirty="0">
              <a:solidFill>
                <a:srgbClr val="FF0000"/>
              </a:solidFill>
            </a:endParaRPr>
          </a:p>
        </p:txBody>
      </p:sp>
      <p:sp>
        <p:nvSpPr>
          <p:cNvPr id="6" name="Content Placeholder 5"/>
          <p:cNvSpPr>
            <a:spLocks noGrp="1"/>
          </p:cNvSpPr>
          <p:nvPr>
            <p:ph sz="half" idx="1"/>
          </p:nvPr>
        </p:nvSpPr>
        <p:spPr>
          <a:xfrm>
            <a:off x="0" y="762000"/>
            <a:ext cx="4495800" cy="6096000"/>
          </a:xfrm>
        </p:spPr>
        <p:txBody>
          <a:bodyPr>
            <a:normAutofit lnSpcReduction="10000"/>
          </a:bodyPr>
          <a:lstStyle/>
          <a:p>
            <a:r>
              <a:rPr lang="en-US" dirty="0" smtClean="0">
                <a:hlinkClick r:id="rId2" tooltip="View more translations of Matthew 8:18"/>
              </a:rPr>
              <a:t>“Now </a:t>
            </a:r>
            <a:r>
              <a:rPr lang="en-US" dirty="0" smtClean="0">
                <a:hlinkClick r:id="rId2" tooltip="View more translations of Matthew 8:18"/>
              </a:rPr>
              <a:t>when Jesus saw great multitudes about him, he gave commandment to depart unto the other </a:t>
            </a:r>
            <a:r>
              <a:rPr lang="en-US" dirty="0" smtClean="0">
                <a:hlinkClick r:id="rId2" tooltip="View more translations of Matthew 8:18"/>
              </a:rPr>
              <a:t>side.</a:t>
            </a:r>
            <a:r>
              <a:rPr lang="en-US" dirty="0" smtClean="0"/>
              <a:t> </a:t>
            </a:r>
            <a:r>
              <a:rPr lang="en-US" dirty="0" smtClean="0">
                <a:hlinkClick r:id="rId3" tooltip="View more translations of Matthew 8:19"/>
              </a:rPr>
              <a:t>And </a:t>
            </a:r>
            <a:r>
              <a:rPr lang="en-US" dirty="0" smtClean="0">
                <a:hlinkClick r:id="rId3" tooltip="View more translations of Matthew 8:19"/>
              </a:rPr>
              <a:t>a certain scribe came, and said unto him, Master, I will follow thee whithersoever thou </a:t>
            </a:r>
            <a:r>
              <a:rPr lang="en-US" dirty="0" smtClean="0">
                <a:hlinkClick r:id="rId3" tooltip="View more translations of Matthew 8:19"/>
              </a:rPr>
              <a:t>goest.</a:t>
            </a:r>
            <a:r>
              <a:rPr lang="en-US" dirty="0" smtClean="0"/>
              <a:t> </a:t>
            </a:r>
            <a:r>
              <a:rPr lang="en-US" dirty="0" smtClean="0">
                <a:hlinkClick r:id="rId4" tooltip="View more translations of Matthew 8:20"/>
              </a:rPr>
              <a:t>And </a:t>
            </a:r>
            <a:r>
              <a:rPr lang="en-US" dirty="0" smtClean="0">
                <a:hlinkClick r:id="rId4" tooltip="View more translations of Matthew 8:20"/>
              </a:rPr>
              <a:t>Jesus saith unto him, The foxes have holes, and the birds of the air </a:t>
            </a:r>
            <a:r>
              <a:rPr lang="en-US" dirty="0" smtClean="0">
                <a:hlinkClick r:id="rId4" tooltip="View more translations of Matthew 8:20"/>
              </a:rPr>
              <a:t>have </a:t>
            </a:r>
            <a:r>
              <a:rPr lang="en-US" dirty="0" smtClean="0">
                <a:hlinkClick r:id="rId4" tooltip="View more translations of Matthew 8:20"/>
              </a:rPr>
              <a:t>nests; but the Son of man hath not where to lay </a:t>
            </a:r>
            <a:r>
              <a:rPr lang="en-US" dirty="0" smtClean="0">
                <a:hlinkClick r:id="rId4" tooltip="View more translations of Matthew 8:20"/>
              </a:rPr>
              <a:t>his </a:t>
            </a:r>
            <a:r>
              <a:rPr lang="en-US" dirty="0" smtClean="0">
                <a:hlinkClick r:id="rId4" tooltip="View more translations of Matthew 8:20"/>
              </a:rPr>
              <a:t>head</a:t>
            </a:r>
            <a:r>
              <a:rPr lang="en-US" dirty="0" smtClean="0">
                <a:hlinkClick r:id="rId4" tooltip="View more translations of Matthew 8:20"/>
              </a:rPr>
              <a:t>.</a:t>
            </a:r>
            <a:r>
              <a:rPr lang="en-US" dirty="0" smtClean="0"/>
              <a:t>”  Matthew 8:18-20</a:t>
            </a:r>
            <a:endParaRPr lang="en-US" dirty="0" smtClean="0"/>
          </a:p>
          <a:p>
            <a:endParaRPr lang="en-US" dirty="0"/>
          </a:p>
        </p:txBody>
      </p:sp>
      <p:pic>
        <p:nvPicPr>
          <p:cNvPr id="1027" name="Picture 3" descr="C:\Users\Dad\Contacts\Downloads\fox_hole.jpg"/>
          <p:cNvPicPr>
            <a:picLocks noGrp="1" noChangeAspect="1" noChangeArrowheads="1"/>
          </p:cNvPicPr>
          <p:nvPr>
            <p:ph sz="half" idx="2"/>
          </p:nvPr>
        </p:nvPicPr>
        <p:blipFill>
          <a:blip r:embed="rId5" cstate="print"/>
          <a:srcRect/>
          <a:stretch>
            <a:fillRect/>
          </a:stretch>
        </p:blipFill>
        <p:spPr bwMode="auto">
          <a:xfrm>
            <a:off x="4572000" y="0"/>
            <a:ext cx="4572000" cy="6858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US" u="sng" dirty="0" smtClean="0">
                <a:solidFill>
                  <a:srgbClr val="FF0000"/>
                </a:solidFill>
              </a:rPr>
              <a:t>Judas</a:t>
            </a:r>
            <a:endParaRPr lang="en-US" u="sng" dirty="0">
              <a:solidFill>
                <a:srgbClr val="FF0000"/>
              </a:solidFill>
            </a:endParaRPr>
          </a:p>
        </p:txBody>
      </p:sp>
      <p:sp>
        <p:nvSpPr>
          <p:cNvPr id="3" name="Content Placeholder 2"/>
          <p:cNvSpPr>
            <a:spLocks noGrp="1"/>
          </p:cNvSpPr>
          <p:nvPr>
            <p:ph idx="1"/>
          </p:nvPr>
        </p:nvSpPr>
        <p:spPr>
          <a:xfrm>
            <a:off x="0" y="533400"/>
            <a:ext cx="9144000" cy="6324600"/>
          </a:xfrm>
        </p:spPr>
        <p:txBody>
          <a:bodyPr>
            <a:normAutofit fontScale="92500" lnSpcReduction="20000"/>
          </a:bodyPr>
          <a:lstStyle/>
          <a:p>
            <a:r>
              <a:rPr lang="en-US" dirty="0" smtClean="0"/>
              <a:t>“While </a:t>
            </a:r>
            <a:r>
              <a:rPr lang="en-US" dirty="0" smtClean="0"/>
              <a:t>Jesus was preparing the disciples for their ordination, one who had not been summoned urged his presence among them. It was Judas Iscariot, a man who professed to be a follower of Christ. He now came forward, soliciting a place in this inner circle of disciples. With great earnestness and apparent sincerity he declared, "Master, I will follow Thee whithersoever Thou goest." Jesus neither repulsed nor welcomed him, but uttered only the mournful words: "The foxes have holes, and the birds of the air have nests; but the Son of </a:t>
            </a:r>
            <a:r>
              <a:rPr lang="en-US" dirty="0" smtClean="0"/>
              <a:t>man hath </a:t>
            </a:r>
            <a:r>
              <a:rPr lang="en-US" dirty="0" smtClean="0"/>
              <a:t>not where to lay His head." Matt. 8:19, 20. Judas believed Jesus to be the Messiah; and by joining the apostles, he hoped to secure a high position in the new kingdom. This hope Jesus designed to cut off by the statement of His poverty</a:t>
            </a:r>
            <a:r>
              <a:rPr lang="en-US" dirty="0" smtClean="0"/>
              <a:t>.”  DA, pgs. 293,294</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u="sng" dirty="0" smtClean="0">
                <a:solidFill>
                  <a:srgbClr val="002060"/>
                </a:solidFill>
              </a:rPr>
              <a:t>Judas was a Scribe</a:t>
            </a:r>
            <a:endParaRPr lang="en-US" u="sng" dirty="0">
              <a:solidFill>
                <a:srgbClr val="002060"/>
              </a:solidFill>
            </a:endParaRPr>
          </a:p>
        </p:txBody>
      </p:sp>
      <p:sp>
        <p:nvSpPr>
          <p:cNvPr id="3" name="Content Placeholder 2"/>
          <p:cNvSpPr>
            <a:spLocks noGrp="1"/>
          </p:cNvSpPr>
          <p:nvPr>
            <p:ph sz="half" idx="1"/>
          </p:nvPr>
        </p:nvSpPr>
        <p:spPr>
          <a:xfrm>
            <a:off x="0" y="685800"/>
            <a:ext cx="4572000" cy="6172200"/>
          </a:xfrm>
        </p:spPr>
        <p:txBody>
          <a:bodyPr>
            <a:normAutofit fontScale="85000" lnSpcReduction="20000"/>
          </a:bodyPr>
          <a:lstStyle/>
          <a:p>
            <a:r>
              <a:rPr lang="en-US" b="1" dirty="0" smtClean="0"/>
              <a:t>Their functions were to copy, read amend, explain, and protect the law. The scribe keeps record of work done and goods paid, of prices and costs, of profits and loss; he counts the cattle as they move to the slaughter, or corn as it is measured out in sale, he draws up contracts and wills, and makes out his master's income tax</a:t>
            </a:r>
            <a:r>
              <a:rPr lang="en-US" b="1" dirty="0" smtClean="0"/>
              <a:t>. The </a:t>
            </a:r>
            <a:r>
              <a:rPr lang="en-US" b="1" dirty="0" smtClean="0"/>
              <a:t>Scribes (</a:t>
            </a:r>
            <a:r>
              <a:rPr lang="en-US" b="1" dirty="0" smtClean="0"/>
              <a:t>Hakamin</a:t>
            </a:r>
            <a:r>
              <a:rPr lang="en-US" b="1" dirty="0" smtClean="0"/>
              <a:t>, learned) were not a sect but a profession; they were scholars learned in the law, who lectured on it in synagogues, taught it in schools, debated it in public and private, and applied it in judgment on specific cases.</a:t>
            </a:r>
          </a:p>
          <a:p>
            <a:endParaRPr lang="en-US" dirty="0"/>
          </a:p>
        </p:txBody>
      </p:sp>
      <p:pic>
        <p:nvPicPr>
          <p:cNvPr id="2050" name="Picture 2" descr="C:\Users\Dad\Contacts\Downloads\scotus-group-photo-nov-2009.jpg"/>
          <p:cNvPicPr>
            <a:picLocks noGrp="1" noChangeAspect="1" noChangeArrowheads="1"/>
          </p:cNvPicPr>
          <p:nvPr>
            <p:ph sz="half" idx="2"/>
          </p:nvPr>
        </p:nvPicPr>
        <p:blipFill>
          <a:blip r:embed="rId2" cstate="print"/>
          <a:srcRect/>
          <a:stretch>
            <a:fillRect/>
          </a:stretch>
        </p:blipFill>
        <p:spPr bwMode="auto">
          <a:xfrm>
            <a:off x="4572000" y="685800"/>
            <a:ext cx="4572000" cy="61722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u="sng" dirty="0" smtClean="0">
                <a:solidFill>
                  <a:srgbClr val="002060"/>
                </a:solidFill>
              </a:rPr>
              <a:t>A Big Shot</a:t>
            </a:r>
            <a:endParaRPr lang="en-US" u="sng" dirty="0">
              <a:solidFill>
                <a:srgbClr val="002060"/>
              </a:solidFill>
            </a:endParaRPr>
          </a:p>
        </p:txBody>
      </p:sp>
      <p:sp>
        <p:nvSpPr>
          <p:cNvPr id="4" name="Content Placeholder 3"/>
          <p:cNvSpPr>
            <a:spLocks noGrp="1"/>
          </p:cNvSpPr>
          <p:nvPr>
            <p:ph sz="half" idx="2"/>
          </p:nvPr>
        </p:nvSpPr>
        <p:spPr>
          <a:xfrm>
            <a:off x="4648200" y="838200"/>
            <a:ext cx="4495800" cy="6019800"/>
          </a:xfrm>
        </p:spPr>
        <p:txBody>
          <a:bodyPr>
            <a:normAutofit/>
          </a:bodyPr>
          <a:lstStyle/>
          <a:p>
            <a:r>
              <a:rPr lang="en-US" dirty="0" smtClean="0"/>
              <a:t>“The </a:t>
            </a:r>
            <a:r>
              <a:rPr lang="en-US" dirty="0" smtClean="0"/>
              <a:t>disciples were anxious that Judas should become one of their number. He was of commanding appearance, a man of keen discernment and executive ability, and they commended him to Jesus as one who would greatly assist Him in His work. They were surprised that Jesus received him so coolly</a:t>
            </a:r>
            <a:r>
              <a:rPr lang="en-US" dirty="0" smtClean="0"/>
              <a:t>.”  DA, pg. 294</a:t>
            </a:r>
            <a:endParaRPr lang="en-US" dirty="0"/>
          </a:p>
        </p:txBody>
      </p:sp>
      <p:pic>
        <p:nvPicPr>
          <p:cNvPr id="3074" name="Picture 2" descr="C:\Users\Dad\Contacts\Downloads\images (25).jpg"/>
          <p:cNvPicPr>
            <a:picLocks noGrp="1" noChangeAspect="1" noChangeArrowheads="1"/>
          </p:cNvPicPr>
          <p:nvPr>
            <p:ph sz="half" idx="1"/>
          </p:nvPr>
        </p:nvPicPr>
        <p:blipFill>
          <a:blip r:embed="rId2" cstate="print"/>
          <a:srcRect/>
          <a:stretch>
            <a:fillRect/>
          </a:stretch>
        </p:blipFill>
        <p:spPr bwMode="auto">
          <a:xfrm>
            <a:off x="0" y="838200"/>
            <a:ext cx="4953000" cy="60198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2982</TotalTime>
  <Words>2339</Words>
  <Application>Microsoft Office PowerPoint</Application>
  <PresentationFormat>On-screen Show (4:3)</PresentationFormat>
  <Paragraphs>44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Final Scenes, pt. 8</vt:lpstr>
      <vt:lpstr>A Thoughtful Hour</vt:lpstr>
      <vt:lpstr>Wednesday is Over</vt:lpstr>
      <vt:lpstr>Christ’s final full Day</vt:lpstr>
      <vt:lpstr>One Not Preparing for Passover</vt:lpstr>
      <vt:lpstr>Foxes Have Holes</vt:lpstr>
      <vt:lpstr>Judas</vt:lpstr>
      <vt:lpstr>Judas was a Scribe</vt:lpstr>
      <vt:lpstr>A Big Shot</vt:lpstr>
      <vt:lpstr>Big Time</vt:lpstr>
      <vt:lpstr>Wanted Something More</vt:lpstr>
      <vt:lpstr>I Surrender All…??? Or Some??</vt:lpstr>
      <vt:lpstr>Love of Money</vt:lpstr>
      <vt:lpstr>Disagreed With Christ</vt:lpstr>
      <vt:lpstr>The Turning Points</vt:lpstr>
      <vt:lpstr>Where it Led!!!</vt:lpstr>
      <vt:lpstr>Where it Led!!!</vt:lpstr>
      <vt:lpstr>Where it Led!!!!!</vt:lpstr>
      <vt:lpstr>Where it Led!!!!</vt:lpstr>
      <vt:lpstr>Sad Ending!</vt:lpstr>
    </vt:vector>
  </TitlesOfParts>
  <Company>Southern Adventist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Final Scenes, pt. 8</dc:title>
  <dc:creator>Dad</dc:creator>
  <cp:lastModifiedBy>Dad</cp:lastModifiedBy>
  <cp:revision>4</cp:revision>
  <dcterms:created xsi:type="dcterms:W3CDTF">2011-09-25T11:35:51Z</dcterms:created>
  <dcterms:modified xsi:type="dcterms:W3CDTF">2011-10-14T18:40:28Z</dcterms:modified>
</cp:coreProperties>
</file>