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59" r:id="rId17"/>
    <p:sldId id="273" r:id="rId18"/>
    <p:sldId id="260" r:id="rId19"/>
    <p:sldId id="274" r:id="rId20"/>
    <p:sldId id="279" r:id="rId21"/>
    <p:sldId id="275" r:id="rId22"/>
    <p:sldId id="276"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E3BF37-2C1D-4FEA-BCE5-4F42698E3EB4}" type="datetimeFigureOut">
              <a:rPr lang="en-US" smtClean="0"/>
              <a:pPr/>
              <a:t>5/26/2010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9C26D-54AA-4DBE-BF40-9596EEAF2A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3BF37-2C1D-4FEA-BCE5-4F42698E3EB4}" type="datetimeFigureOut">
              <a:rPr lang="en-US" smtClean="0"/>
              <a:pPr/>
              <a:t>5/26/2010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9C26D-54AA-4DBE-BF40-9596EEAF2A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3BF37-2C1D-4FEA-BCE5-4F42698E3EB4}" type="datetimeFigureOut">
              <a:rPr lang="en-US" smtClean="0"/>
              <a:pPr/>
              <a:t>5/26/2010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9C26D-54AA-4DBE-BF40-9596EEAF2A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3BF37-2C1D-4FEA-BCE5-4F42698E3EB4}" type="datetimeFigureOut">
              <a:rPr lang="en-US" smtClean="0"/>
              <a:pPr/>
              <a:t>5/26/2010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9C26D-54AA-4DBE-BF40-9596EEAF2A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E3BF37-2C1D-4FEA-BCE5-4F42698E3EB4}" type="datetimeFigureOut">
              <a:rPr lang="en-US" smtClean="0"/>
              <a:pPr/>
              <a:t>5/26/2010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9C26D-54AA-4DBE-BF40-9596EEAF2A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E3BF37-2C1D-4FEA-BCE5-4F42698E3EB4}" type="datetimeFigureOut">
              <a:rPr lang="en-US" smtClean="0"/>
              <a:pPr/>
              <a:t>5/26/2010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9C26D-54AA-4DBE-BF40-9596EEAF2A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E3BF37-2C1D-4FEA-BCE5-4F42698E3EB4}" type="datetimeFigureOut">
              <a:rPr lang="en-US" smtClean="0"/>
              <a:pPr/>
              <a:t>5/26/2010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C9C26D-54AA-4DBE-BF40-9596EEAF2A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E3BF37-2C1D-4FEA-BCE5-4F42698E3EB4}" type="datetimeFigureOut">
              <a:rPr lang="en-US" smtClean="0"/>
              <a:pPr/>
              <a:t>5/26/2010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C9C26D-54AA-4DBE-BF40-9596EEAF2A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3BF37-2C1D-4FEA-BCE5-4F42698E3EB4}" type="datetimeFigureOut">
              <a:rPr lang="en-US" smtClean="0"/>
              <a:pPr/>
              <a:t>5/26/2010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C9C26D-54AA-4DBE-BF40-9596EEAF2A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3BF37-2C1D-4FEA-BCE5-4F42698E3EB4}" type="datetimeFigureOut">
              <a:rPr lang="en-US" smtClean="0"/>
              <a:pPr/>
              <a:t>5/26/2010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9C26D-54AA-4DBE-BF40-9596EEAF2A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3BF37-2C1D-4FEA-BCE5-4F42698E3EB4}" type="datetimeFigureOut">
              <a:rPr lang="en-US" smtClean="0"/>
              <a:pPr/>
              <a:t>5/26/2010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9C26D-54AA-4DBE-BF40-9596EEAF2A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3BF37-2C1D-4FEA-BCE5-4F42698E3EB4}" type="datetimeFigureOut">
              <a:rPr lang="en-US" smtClean="0"/>
              <a:pPr/>
              <a:t>5/26/2010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9C26D-54AA-4DBE-BF40-9596EEAF2A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wnd.com/redir/r.asp?http://www.trilateral.org" TargetMode="External"/><Relationship Id="rId2" Type="http://schemas.openxmlformats.org/officeDocument/2006/relationships/hyperlink" Target="http://www.wnd.com/redir/r.asp?http://www.cfr.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hop.wnd.com/store/item.asp?DEPARTMENT_ID=6&amp;SUBDEPARTMENT_ID=21&amp;ITEM_ID=224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en.wikipedia.org/wiki/Council_on_Foreign_Relations#cite_note-14_points-5" TargetMode="External"/><Relationship Id="rId3" Type="http://schemas.openxmlformats.org/officeDocument/2006/relationships/hyperlink" Target="http://en.wikipedia.org/wiki/Woodrow_Wilson" TargetMode="External"/><Relationship Id="rId7" Type="http://schemas.openxmlformats.org/officeDocument/2006/relationships/hyperlink" Target="http://en.wikipedia.org/wiki/Fourteen_Points" TargetMode="External"/><Relationship Id="rId2" Type="http://schemas.openxmlformats.org/officeDocument/2006/relationships/hyperlink" Target="http://en.wikipedia.org/wiki/The_Inquiry" TargetMode="External"/><Relationship Id="rId1" Type="http://schemas.openxmlformats.org/officeDocument/2006/relationships/slideLayout" Target="../slideLayouts/slideLayout2.xml"/><Relationship Id="rId6" Type="http://schemas.openxmlformats.org/officeDocument/2006/relationships/hyperlink" Target="http://en.wikipedia.org/w/index.php?title=Harold_Pratt_House&amp;action=edit&amp;redlink=1" TargetMode="External"/><Relationship Id="rId5" Type="http://schemas.openxmlformats.org/officeDocument/2006/relationships/hyperlink" Target="http://en.wikipedia.org/wiki/Walter_Lippmann" TargetMode="External"/><Relationship Id="rId10" Type="http://schemas.openxmlformats.org/officeDocument/2006/relationships/hyperlink" Target="http://www.sweetliberty.org/issues/shadow/tragedyandhope.htm" TargetMode="External"/><Relationship Id="rId4" Type="http://schemas.openxmlformats.org/officeDocument/2006/relationships/hyperlink" Target="http://en.wikipedia.org/wiki/Edward_M._House" TargetMode="External"/><Relationship Id="rId9" Type="http://schemas.openxmlformats.org/officeDocument/2006/relationships/hyperlink" Target="http://www.biblebelievers.org.au/"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70C0"/>
                </a:solidFill>
              </a:rPr>
              <a:t>The Circus</a:t>
            </a:r>
            <a:endParaRPr lang="en-US" u="sng" dirty="0">
              <a:solidFill>
                <a:srgbClr val="0070C0"/>
              </a:solidFill>
            </a:endParaRPr>
          </a:p>
        </p:txBody>
      </p:sp>
      <p:sp>
        <p:nvSpPr>
          <p:cNvPr id="3" name="Subtitle 2"/>
          <p:cNvSpPr>
            <a:spLocks noGrp="1"/>
          </p:cNvSpPr>
          <p:nvPr>
            <p:ph type="subTitle" idx="1"/>
          </p:nvPr>
        </p:nvSpPr>
        <p:spPr/>
        <p:txBody>
          <a:bodyPr/>
          <a:lstStyle/>
          <a:p>
            <a:r>
              <a:rPr lang="en-US" u="sng" dirty="0" smtClean="0">
                <a:solidFill>
                  <a:srgbClr val="FF0000"/>
                </a:solidFill>
              </a:rPr>
              <a:t>The Jesuits CFR</a:t>
            </a:r>
            <a:endParaRPr lang="en-US" u="sng"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Can You Imagine?  1976</a:t>
            </a:r>
            <a:endParaRPr lang="en-US" u="sng" dirty="0">
              <a:solidFill>
                <a:srgbClr val="0070C0"/>
              </a:solidFill>
            </a:endParaRPr>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4572000" y="1143000"/>
            <a:ext cx="4572000" cy="5714999"/>
          </a:xfrm>
          <a:prstGeom prst="rect">
            <a:avLst/>
          </a:prstGeom>
          <a:noFill/>
          <a:ln w="9525">
            <a:noFill/>
            <a:miter lim="800000"/>
            <a:headEnd/>
            <a:tailEnd/>
          </a:ln>
        </p:spPr>
      </p:pic>
      <p:pic>
        <p:nvPicPr>
          <p:cNvPr id="8195" name="Picture 3"/>
          <p:cNvPicPr>
            <a:picLocks noGrp="1" noChangeAspect="1" noChangeArrowheads="1"/>
          </p:cNvPicPr>
          <p:nvPr>
            <p:ph sz="half" idx="1"/>
          </p:nvPr>
        </p:nvPicPr>
        <p:blipFill>
          <a:blip r:embed="rId3" cstate="print"/>
          <a:srcRect/>
          <a:stretch>
            <a:fillRect/>
          </a:stretch>
        </p:blipFill>
        <p:spPr bwMode="auto">
          <a:xfrm>
            <a:off x="0" y="1143000"/>
            <a:ext cx="4571999" cy="5715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1972?</a:t>
            </a:r>
            <a:endParaRPr lang="en-US" u="sng" dirty="0">
              <a:solidFill>
                <a:srgbClr val="FF0000"/>
              </a:solidFill>
            </a:endParaRPr>
          </a:p>
        </p:txBody>
      </p:sp>
      <p:pic>
        <p:nvPicPr>
          <p:cNvPr id="9218" name="Picture 2"/>
          <p:cNvPicPr>
            <a:picLocks noGrp="1" noChangeAspect="1" noChangeArrowheads="1"/>
          </p:cNvPicPr>
          <p:nvPr>
            <p:ph sz="half" idx="1"/>
          </p:nvPr>
        </p:nvPicPr>
        <p:blipFill>
          <a:blip r:embed="rId2" cstate="print"/>
          <a:srcRect/>
          <a:stretch>
            <a:fillRect/>
          </a:stretch>
        </p:blipFill>
        <p:spPr bwMode="auto">
          <a:xfrm>
            <a:off x="0" y="1143000"/>
            <a:ext cx="4572000" cy="5714999"/>
          </a:xfrm>
          <a:prstGeom prst="rect">
            <a:avLst/>
          </a:prstGeom>
          <a:noFill/>
          <a:ln w="9525">
            <a:noFill/>
            <a:miter lim="800000"/>
            <a:headEnd/>
            <a:tailEnd/>
          </a:ln>
        </p:spPr>
      </p:pic>
      <p:pic>
        <p:nvPicPr>
          <p:cNvPr id="9219" name="Picture 3"/>
          <p:cNvPicPr>
            <a:picLocks noGrp="1" noChangeAspect="1" noChangeArrowheads="1"/>
          </p:cNvPicPr>
          <p:nvPr>
            <p:ph sz="half" idx="2"/>
          </p:nvPr>
        </p:nvPicPr>
        <p:blipFill>
          <a:blip r:embed="rId3" cstate="print"/>
          <a:srcRect/>
          <a:stretch>
            <a:fillRect/>
          </a:stretch>
        </p:blipFill>
        <p:spPr bwMode="auto">
          <a:xfrm>
            <a:off x="4572001" y="1143000"/>
            <a:ext cx="4572000" cy="5715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FF0000"/>
                </a:solidFill>
              </a:rPr>
              <a:t>1968?</a:t>
            </a:r>
            <a:endParaRPr lang="en-US" u="sng" dirty="0">
              <a:solidFill>
                <a:srgbClr val="FF0000"/>
              </a:solidFill>
            </a:endParaRPr>
          </a:p>
        </p:txBody>
      </p:sp>
      <p:pic>
        <p:nvPicPr>
          <p:cNvPr id="10242" name="Picture 2"/>
          <p:cNvPicPr>
            <a:picLocks noGrp="1" noChangeAspect="1" noChangeArrowheads="1"/>
          </p:cNvPicPr>
          <p:nvPr>
            <p:ph sz="half" idx="1"/>
          </p:nvPr>
        </p:nvPicPr>
        <p:blipFill>
          <a:blip r:embed="rId2" cstate="print"/>
          <a:srcRect/>
          <a:stretch>
            <a:fillRect/>
          </a:stretch>
        </p:blipFill>
        <p:spPr bwMode="auto">
          <a:xfrm>
            <a:off x="0" y="1143000"/>
            <a:ext cx="4571999" cy="5715000"/>
          </a:xfrm>
          <a:prstGeom prst="rect">
            <a:avLst/>
          </a:prstGeom>
          <a:noFill/>
          <a:ln w="9525">
            <a:noFill/>
            <a:miter lim="800000"/>
            <a:headEnd/>
            <a:tailEnd/>
          </a:ln>
        </p:spPr>
      </p:pic>
      <p:pic>
        <p:nvPicPr>
          <p:cNvPr id="10243" name="Picture 3"/>
          <p:cNvPicPr>
            <a:picLocks noGrp="1" noChangeAspect="1" noChangeArrowheads="1"/>
          </p:cNvPicPr>
          <p:nvPr>
            <p:ph sz="half" idx="2"/>
          </p:nvPr>
        </p:nvPicPr>
        <p:blipFill>
          <a:blip r:embed="rId3"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B050"/>
                </a:solidFill>
              </a:rPr>
              <a:t>Do You See a Pattern Yet?</a:t>
            </a:r>
            <a:endParaRPr lang="en-US" u="sng" dirty="0">
              <a:solidFill>
                <a:srgbClr val="00B050"/>
              </a:solidFill>
            </a:endParaRPr>
          </a:p>
        </p:txBody>
      </p:sp>
      <p:pic>
        <p:nvPicPr>
          <p:cNvPr id="11266" name="Picture 2"/>
          <p:cNvPicPr>
            <a:picLocks noGrp="1" noChangeAspect="1" noChangeArrowheads="1"/>
          </p:cNvPicPr>
          <p:nvPr>
            <p:ph sz="half" idx="2"/>
          </p:nvPr>
        </p:nvPicPr>
        <p:blipFill>
          <a:blip r:embed="rId2" cstate="print"/>
          <a:srcRect/>
          <a:stretch>
            <a:fillRect/>
          </a:stretch>
        </p:blipFill>
        <p:spPr bwMode="auto">
          <a:xfrm>
            <a:off x="4572000" y="1143000"/>
            <a:ext cx="4571999" cy="5715000"/>
          </a:xfrm>
          <a:prstGeom prst="rect">
            <a:avLst/>
          </a:prstGeom>
          <a:noFill/>
          <a:ln w="9525">
            <a:noFill/>
            <a:miter lim="800000"/>
            <a:headEnd/>
            <a:tailEnd/>
          </a:ln>
        </p:spPr>
      </p:pic>
      <p:pic>
        <p:nvPicPr>
          <p:cNvPr id="11267" name="Picture 3"/>
          <p:cNvPicPr>
            <a:picLocks noGrp="1" noChangeAspect="1" noChangeArrowheads="1"/>
          </p:cNvPicPr>
          <p:nvPr>
            <p:ph sz="half" idx="1"/>
          </p:nvPr>
        </p:nvPicPr>
        <p:blipFill>
          <a:blip r:embed="rId3" cstate="print"/>
          <a:srcRect/>
          <a:stretch>
            <a:fillRect/>
          </a:stretch>
        </p:blipFill>
        <p:spPr bwMode="auto">
          <a:xfrm>
            <a:off x="1" y="1143000"/>
            <a:ext cx="4572000" cy="5715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What do you know?</a:t>
            </a:r>
            <a:endParaRPr lang="en-US" u="sng" dirty="0">
              <a:solidFill>
                <a:srgbClr val="002060"/>
              </a:solidFill>
            </a:endParaRPr>
          </a:p>
        </p:txBody>
      </p:sp>
      <p:pic>
        <p:nvPicPr>
          <p:cNvPr id="12290" name="Picture 2"/>
          <p:cNvPicPr>
            <a:picLocks noGrp="1" noChangeAspect="1" noChangeArrowheads="1"/>
          </p:cNvPicPr>
          <p:nvPr>
            <p:ph sz="half" idx="2"/>
          </p:nvPr>
        </p:nvPicPr>
        <p:blipFill>
          <a:blip r:embed="rId2" cstate="print"/>
          <a:srcRect/>
          <a:stretch>
            <a:fillRect/>
          </a:stretch>
        </p:blipFill>
        <p:spPr bwMode="auto">
          <a:xfrm>
            <a:off x="4572001" y="1219200"/>
            <a:ext cx="4572000" cy="5638800"/>
          </a:xfrm>
          <a:prstGeom prst="rect">
            <a:avLst/>
          </a:prstGeom>
          <a:noFill/>
          <a:ln w="9525">
            <a:noFill/>
            <a:miter lim="800000"/>
            <a:headEnd/>
            <a:tailEnd/>
          </a:ln>
        </p:spPr>
      </p:pic>
      <p:pic>
        <p:nvPicPr>
          <p:cNvPr id="12291" name="Picture 3"/>
          <p:cNvPicPr>
            <a:picLocks noGrp="1" noChangeAspect="1" noChangeArrowheads="1"/>
          </p:cNvPicPr>
          <p:nvPr>
            <p:ph sz="half" idx="1"/>
          </p:nvPr>
        </p:nvPicPr>
        <p:blipFill>
          <a:blip r:embed="rId3" cstate="print"/>
          <a:srcRect/>
          <a:stretch>
            <a:fillRect/>
          </a:stretch>
        </p:blipFill>
        <p:spPr bwMode="auto">
          <a:xfrm>
            <a:off x="0" y="1219200"/>
            <a:ext cx="4571999" cy="563879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2060"/>
                </a:solidFill>
              </a:rPr>
              <a:t>Oh,my!  Eisenhower and Stevenson  1952 and 1956</a:t>
            </a:r>
            <a:endParaRPr lang="en-US" u="sng" dirty="0">
              <a:solidFill>
                <a:srgbClr val="002060"/>
              </a:solidFill>
            </a:endParaRP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1447800"/>
            <a:ext cx="4572000" cy="5410200"/>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572000" y="1447800"/>
            <a:ext cx="4572000" cy="5410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u="sng" dirty="0" smtClean="0">
                <a:solidFill>
                  <a:srgbClr val="FF0000"/>
                </a:solidFill>
              </a:rPr>
              <a:t>Counsel on Foreign Relations</a:t>
            </a:r>
            <a:endParaRPr lang="en-US" u="sng" dirty="0">
              <a:solidFill>
                <a:srgbClr val="FF0000"/>
              </a:solidFill>
            </a:endParaRPr>
          </a:p>
        </p:txBody>
      </p:sp>
      <p:sp>
        <p:nvSpPr>
          <p:cNvPr id="3" name="Content Placeholder 2"/>
          <p:cNvSpPr>
            <a:spLocks noGrp="1"/>
          </p:cNvSpPr>
          <p:nvPr>
            <p:ph idx="1"/>
          </p:nvPr>
        </p:nvSpPr>
        <p:spPr>
          <a:xfrm>
            <a:off x="0" y="533400"/>
            <a:ext cx="9144000" cy="6324600"/>
          </a:xfrm>
        </p:spPr>
        <p:txBody>
          <a:bodyPr>
            <a:noAutofit/>
          </a:bodyPr>
          <a:lstStyle/>
          <a:p>
            <a:r>
              <a:rPr lang="en-US" sz="2400" dirty="0" smtClean="0"/>
              <a:t>WASHINGTON – It started in 1952. </a:t>
            </a:r>
          </a:p>
          <a:p>
            <a:r>
              <a:rPr lang="en-US" sz="2400" dirty="0" smtClean="0"/>
              <a:t>Nearly every person elected as president of the United States since then – and nearly every opponent – has belonged to a secretive, globalism-oriented organization known as the </a:t>
            </a:r>
            <a:r>
              <a:rPr lang="en-US" sz="2400" dirty="0" smtClean="0">
                <a:hlinkClick r:id="rId2"/>
              </a:rPr>
              <a:t>Council on Foreign Relations.</a:t>
            </a:r>
            <a:r>
              <a:rPr lang="en-US" sz="2400" dirty="0" smtClean="0"/>
              <a:t> </a:t>
            </a:r>
          </a:p>
          <a:p>
            <a:r>
              <a:rPr lang="en-US" sz="2400" dirty="0" smtClean="0"/>
              <a:t>Some presidents and their challengers have belonged to additional clubs of internationalists – the Bilderberg Group and the </a:t>
            </a:r>
            <a:r>
              <a:rPr lang="en-US" sz="2400" dirty="0" smtClean="0">
                <a:hlinkClick r:id="rId3"/>
              </a:rPr>
              <a:t>Trilateral Commission.</a:t>
            </a:r>
            <a:r>
              <a:rPr lang="en-US" sz="2400" dirty="0" smtClean="0"/>
              <a:t> Running mates, too, more often than not have had ties to the groups. </a:t>
            </a:r>
          </a:p>
          <a:p>
            <a:r>
              <a:rPr lang="en-US" sz="2400" dirty="0" smtClean="0"/>
              <a:t>That the groups exert enormous influence on public policy is indisputable. What </a:t>
            </a:r>
            <a:r>
              <a:rPr lang="en-US" sz="2400" i="1" dirty="0" smtClean="0"/>
              <a:t>is</a:t>
            </a:r>
            <a:r>
              <a:rPr lang="en-US" sz="2400" dirty="0" smtClean="0"/>
              <a:t> disputed is whether such groups are, as adherents and members argue, just discussion forums for movers and shakers, or, as critics have long alleged, secret societies shaping a new world order from behind the scenes. On that last point at least, no one could challenge the critics: All these groups operate in considerable secrecy, away from the scrutiny of the American public.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rPr>
              <a:t>CFR Members</a:t>
            </a:r>
            <a:endParaRPr lang="en-US" u="sng" dirty="0">
              <a:solidFill>
                <a:srgbClr val="002060"/>
              </a:solidFill>
            </a:endParaRP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Regardless of how one characterizes them, the fact that virtually all presidents belong to the same secret clubs prompts the author of a new book to wonder if the 2008 election will also be a contest between globalist insiders. Judging from the list of frontrunners of each party, Daniel Estulin, author of </a:t>
            </a:r>
            <a:r>
              <a:rPr lang="en-US" dirty="0" smtClean="0">
                <a:hlinkClick r:id="rId2"/>
              </a:rPr>
              <a:t>"The True Story of the Bilderberg Group</a:t>
            </a:r>
            <a:r>
              <a:rPr lang="en-US" dirty="0" smtClean="0"/>
              <a:t>," may be on to something. </a:t>
            </a:r>
          </a:p>
          <a:p>
            <a:r>
              <a:rPr lang="en-US" dirty="0" smtClean="0"/>
              <a:t>According to a variety of sources, the following presidential candidates are either members of one of the groups or have strong ties: Hillary Rodham Clinton, Rudy Giuliani, Mitt Romney, Barack Obama, John McCain, John Edwards, Fred Thompson, Joe Biden, Chris Dodd and Bill Richardson. </a:t>
            </a:r>
          </a:p>
          <a:p>
            <a:r>
              <a:rPr lang="en-US" dirty="0" smtClean="0"/>
              <a:t>Mike </a:t>
            </a:r>
            <a:r>
              <a:rPr lang="en-US" dirty="0" err="1" smtClean="0"/>
              <a:t>Huckabee</a:t>
            </a:r>
            <a:r>
              <a:rPr lang="en-US" dirty="0" smtClean="0"/>
              <a:t>, though not a member, spoke to the CFR in September. Since then, his political star has risen to the point that he has become a top-tier candidate. </a:t>
            </a:r>
          </a:p>
          <a:p>
            <a:r>
              <a:rPr lang="en-US" dirty="0" smtClean="0"/>
              <a:t>So often throughout recent history it has been the case. </a:t>
            </a:r>
          </a:p>
          <a:p>
            <a:r>
              <a:rPr lang="en-US" dirty="0" smtClean="0"/>
              <a:t>Ever since Democrat Adlai Stevenson challenged Republican Dwight D. Eisenhower in 1952 and 1956, the odds have significantly favored those with membership in the elite groups.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u="sng" dirty="0" smtClean="0">
                <a:solidFill>
                  <a:srgbClr val="002060"/>
                </a:solidFill>
              </a:rPr>
              <a:t>Where Does it Stop?</a:t>
            </a:r>
            <a:endParaRPr lang="en-US" u="sng" dirty="0">
              <a:solidFill>
                <a:srgbClr val="002060"/>
              </a:solidFill>
            </a:endParaRPr>
          </a:p>
        </p:txBody>
      </p:sp>
      <p:sp>
        <p:nvSpPr>
          <p:cNvPr id="3" name="Content Placeholder 2"/>
          <p:cNvSpPr>
            <a:spLocks noGrp="1"/>
          </p:cNvSpPr>
          <p:nvPr>
            <p:ph idx="1"/>
          </p:nvPr>
        </p:nvSpPr>
        <p:spPr>
          <a:xfrm>
            <a:off x="0" y="685800"/>
            <a:ext cx="9144000" cy="6172200"/>
          </a:xfrm>
        </p:spPr>
        <p:txBody>
          <a:bodyPr>
            <a:noAutofit/>
          </a:bodyPr>
          <a:lstStyle/>
          <a:p>
            <a:r>
              <a:rPr lang="en-US" sz="2800" dirty="0" smtClean="0"/>
              <a:t>In 1960, both John F. Kennedy and Richard M. Nixon were members. In 1964, President Lyndon B. Johnson was not a member. Neither was his opponent, Barry Goldwater. But Johnson had already staffed his administration with plenty of insiders. In 1968, it was Nixon versus club member Hubert H. Humphrey.  In 1972, it was Nixon again against Democratic Party CFR member George McGovern. </a:t>
            </a:r>
          </a:p>
          <a:p>
            <a:r>
              <a:rPr lang="en-US" sz="2800" dirty="0" smtClean="0"/>
              <a:t>In 1976, it was CFR Republican Gerald Ford losing to CFR Democrat Jimmy Carter. </a:t>
            </a:r>
          </a:p>
          <a:p>
            <a:r>
              <a:rPr lang="en-US" sz="2800" dirty="0" smtClean="0"/>
              <a:t>In 1980, Ronald Reagan was not a member, but his running mate, George H.W. Bush, was. So were both of his opponents – Carter and independent John Anderson. Assuming office, however, Reagan quickly named 313 CFR members to his team.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Amazing!</a:t>
            </a:r>
            <a:endParaRPr lang="en-US" u="sng" dirty="0">
              <a:solidFill>
                <a:srgbClr val="C00000"/>
              </a:solidFill>
            </a:endParaRPr>
          </a:p>
        </p:txBody>
      </p:sp>
      <p:sp>
        <p:nvSpPr>
          <p:cNvPr id="3" name="Content Placeholder 2"/>
          <p:cNvSpPr>
            <a:spLocks noGrp="1"/>
          </p:cNvSpPr>
          <p:nvPr>
            <p:ph idx="1"/>
          </p:nvPr>
        </p:nvSpPr>
        <p:spPr>
          <a:xfrm>
            <a:off x="0" y="1600200"/>
            <a:ext cx="9144000" cy="5257800"/>
          </a:xfrm>
        </p:spPr>
        <p:txBody>
          <a:bodyPr>
            <a:normAutofit fontScale="70000" lnSpcReduction="20000"/>
          </a:bodyPr>
          <a:lstStyle/>
          <a:p>
            <a:r>
              <a:rPr lang="en-US" dirty="0" smtClean="0"/>
              <a:t>In 1984, another CFR member, Walter Mondale, was nominated by the Democratic Party to challenge Reagan.  In 1988, CFR member Bush took on CFR member Michael Dukakis. </a:t>
            </a:r>
          </a:p>
          <a:p>
            <a:r>
              <a:rPr lang="en-US" dirty="0" smtClean="0"/>
              <a:t>In 1992, Bush was challenged by an obscure governor from Arkansas, Bill Clinton, who won the "trifecta" by being a member of the CFR, </a:t>
            </a:r>
            <a:r>
              <a:rPr lang="en-US" dirty="0" err="1" smtClean="0"/>
              <a:t>Trlateral</a:t>
            </a:r>
            <a:r>
              <a:rPr lang="en-US" dirty="0" smtClean="0"/>
              <a:t> Commission and Bilderberg Group. He was also a Rhodes scholar – another favored credential of the worldwide elite. </a:t>
            </a:r>
          </a:p>
          <a:p>
            <a:r>
              <a:rPr lang="en-US" dirty="0" smtClean="0"/>
              <a:t>In 1996, Clinton was challenged by CFR member Bob Dole.  In 2000, CFR member Al Gore ran against non-member George W. Bush, but his running mate, Dick Cheney, was. </a:t>
            </a:r>
          </a:p>
          <a:p>
            <a:r>
              <a:rPr lang="en-US" dirty="0" smtClean="0"/>
              <a:t>In 2004, Bush was challenged by CFR member John Kerry. </a:t>
            </a:r>
          </a:p>
          <a:p>
            <a:r>
              <a:rPr lang="en-US" dirty="0" smtClean="0"/>
              <a:t>"David Rockefeller, whose family financed the CFR, is a common denominator among these parallel groups," writes Estulin. "Not only is he the CFR chairman emeritus, but he also continues to provide financial and personal support to the TC, CFR and Bilderberg Group." </a:t>
            </a:r>
          </a:p>
          <a:p>
            <a:endParaRPr lang="en-US" dirty="0" smtClean="0"/>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Welcome to the Party: 2008</a:t>
            </a:r>
            <a:endParaRPr lang="en-US" u="sng" dirty="0">
              <a:solidFill>
                <a:srgbClr val="00206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447800"/>
            <a:ext cx="9144000" cy="541019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u="sng" dirty="0" smtClean="0">
                <a:solidFill>
                  <a:srgbClr val="FF0000"/>
                </a:solidFill>
              </a:rPr>
              <a:t>There is More!</a:t>
            </a:r>
            <a:endParaRPr lang="en-US" u="sng" dirty="0">
              <a:solidFill>
                <a:srgbClr val="FF0000"/>
              </a:solidFill>
            </a:endParaRPr>
          </a:p>
        </p:txBody>
      </p:sp>
      <p:sp>
        <p:nvSpPr>
          <p:cNvPr id="3" name="Content Placeholder 2"/>
          <p:cNvSpPr>
            <a:spLocks noGrp="1"/>
          </p:cNvSpPr>
          <p:nvPr>
            <p:ph idx="1"/>
          </p:nvPr>
        </p:nvSpPr>
        <p:spPr>
          <a:xfrm>
            <a:off x="0" y="533400"/>
            <a:ext cx="9144000" cy="6324600"/>
          </a:xfrm>
        </p:spPr>
        <p:txBody>
          <a:bodyPr>
            <a:noAutofit/>
          </a:bodyPr>
          <a:lstStyle/>
          <a:p>
            <a:r>
              <a:rPr lang="en-US" sz="2400" dirty="0" smtClean="0"/>
              <a:t>“To guard against exposure, and to mold public opinion, as far back as 1915 the powerful men in America working in world government set out to control the news media. They accomplished this by employing 12 leading men in the newspaper field to find out what was necessary to control the general policy of the daily press throughout the country. It was decided that this could be accomplished by purchasing control of 25 of the greatest papers. Thus, while the Council on Foreign Relations was working to remake the world, for the first 35 years of its existence, no feature article about it appeared in the news media. It was not until the 1960s that this near total control of the media began to be circumvented.  For decades many top officials of the United States Government have been members of the Council on Foreign Relations. This includes many presidents, fourteen secretaries of state, fourteen treasury secretaries, eleven defense secretaries, and scores of other federal department heads. – Dee Zahner, The Secret Side of History, LTAA Communications Publishers, p. 91. </a:t>
            </a:r>
            <a:br>
              <a:rPr lang="en-US" sz="2400" dirty="0" smtClean="0"/>
            </a:b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Where did this monster begin?</a:t>
            </a:r>
            <a:endParaRPr lang="en-US" u="sng" dirty="0">
              <a:solidFill>
                <a:srgbClr val="0070C0"/>
              </a:solidFill>
            </a:endParaRPr>
          </a:p>
        </p:txBody>
      </p:sp>
      <p:sp>
        <p:nvSpPr>
          <p:cNvPr id="3" name="Content Placeholder 2"/>
          <p:cNvSpPr>
            <a:spLocks noGrp="1"/>
          </p:cNvSpPr>
          <p:nvPr>
            <p:ph idx="1"/>
          </p:nvPr>
        </p:nvSpPr>
        <p:spPr>
          <a:xfrm>
            <a:off x="0" y="1143000"/>
            <a:ext cx="9144000" cy="5715000"/>
          </a:xfrm>
        </p:spPr>
        <p:txBody>
          <a:bodyPr>
            <a:normAutofit fontScale="70000" lnSpcReduction="20000"/>
          </a:bodyPr>
          <a:lstStyle/>
          <a:p>
            <a:r>
              <a:rPr lang="en-US" dirty="0" smtClean="0"/>
              <a:t>The earliest origin of the Council stemmed from a working fellowship of about 150 scholars, called "</a:t>
            </a:r>
            <a:r>
              <a:rPr lang="en-US" dirty="0" smtClean="0">
                <a:hlinkClick r:id="rId2" tooltip="The Inquiry"/>
              </a:rPr>
              <a:t>The Inquiry</a:t>
            </a:r>
            <a:r>
              <a:rPr lang="en-US" dirty="0" smtClean="0"/>
              <a:t>," tasked to brief President </a:t>
            </a:r>
            <a:r>
              <a:rPr lang="en-US" dirty="0" smtClean="0">
                <a:hlinkClick r:id="rId3" tooltip="Woodrow Wilson"/>
              </a:rPr>
              <a:t>Woodrow Wilson</a:t>
            </a:r>
            <a:r>
              <a:rPr lang="en-US" dirty="0" smtClean="0"/>
              <a:t> about options for the postwar world when Germany was defeated. Through 1917–1918, this academic band, including Wilson's closest adviser and long-time friend "Colonel" </a:t>
            </a:r>
            <a:r>
              <a:rPr lang="en-US" dirty="0" smtClean="0">
                <a:hlinkClick r:id="rId4" tooltip="Edward M. House"/>
              </a:rPr>
              <a:t>Edward M. House</a:t>
            </a:r>
            <a:r>
              <a:rPr lang="en-US" dirty="0" smtClean="0"/>
              <a:t>, as well as </a:t>
            </a:r>
            <a:r>
              <a:rPr lang="en-US" dirty="0" smtClean="0">
                <a:hlinkClick r:id="rId5" tooltip="Walter Lippmann"/>
              </a:rPr>
              <a:t>Walter Lippmann</a:t>
            </a:r>
            <a:r>
              <a:rPr lang="en-US" dirty="0" smtClean="0"/>
              <a:t>, gathered at 155th Street and Broadway at the </a:t>
            </a:r>
            <a:r>
              <a:rPr lang="en-US" dirty="0" smtClean="0">
                <a:hlinkClick r:id="rId6" tooltip="Harold Pratt House (page does not exist)"/>
              </a:rPr>
              <a:t>Harold Pratt House</a:t>
            </a:r>
            <a:r>
              <a:rPr lang="en-US" dirty="0" smtClean="0"/>
              <a:t> in New York City, to assemble the strategy for the postwar world. The team produced more than 2,000 documents detailing and analyzing the political, economic, and social facts globally that would be helpful for Wilson in the peace talks. Their reports formed the basis for the </a:t>
            </a:r>
            <a:r>
              <a:rPr lang="en-US" dirty="0" smtClean="0">
                <a:hlinkClick r:id="rId7" tooltip="Fourteen Points"/>
              </a:rPr>
              <a:t>Fourteen Points</a:t>
            </a:r>
            <a:r>
              <a:rPr lang="en-US" dirty="0" smtClean="0"/>
              <a:t>, which outlined Wilson's strategy for peace after war's end.</a:t>
            </a:r>
            <a:r>
              <a:rPr lang="en-US" baseline="30000" dirty="0" smtClean="0">
                <a:hlinkClick r:id="rId8"/>
              </a:rPr>
              <a:t>[6]</a:t>
            </a:r>
            <a:r>
              <a:rPr lang="en-US" baseline="30000" dirty="0" smtClean="0"/>
              <a:t>   </a:t>
            </a:r>
            <a:endParaRPr lang="en-US" sz="5100" baseline="30000" dirty="0" smtClean="0"/>
          </a:p>
          <a:p>
            <a:r>
              <a:rPr lang="en-US" dirty="0" smtClean="0"/>
              <a:t>"The money to found the CFR came in part from J.P. Morgan, John D. Rockefeller, Bernard Baruch, Otto Kahn, Jacob Schiff and Paul Warburg". </a:t>
            </a:r>
          </a:p>
          <a:p>
            <a:r>
              <a:rPr lang="en-US" dirty="0" smtClean="0"/>
              <a:t>  This article was found at</a:t>
            </a:r>
            <a:r>
              <a:rPr lang="en-US" b="1" dirty="0" smtClean="0"/>
              <a:t>:  </a:t>
            </a:r>
            <a:r>
              <a:rPr lang="en-US" b="1" dirty="0" smtClean="0">
                <a:hlinkClick r:id="rId9"/>
              </a:rPr>
              <a:t>www.biblebelievers.org.au/</a:t>
            </a:r>
            <a:r>
              <a:rPr lang="en-US" b="1" dirty="0" smtClean="0"/>
              <a:t>  </a:t>
            </a:r>
            <a:r>
              <a:rPr lang="en-US" dirty="0" smtClean="0"/>
              <a:t>and expands on the CFR's beginnings as excerpted from Quigley's book </a:t>
            </a:r>
            <a:r>
              <a:rPr lang="en-US" i="1" dirty="0" smtClean="0">
                <a:hlinkClick r:id="rId10"/>
              </a:rPr>
              <a:t>Tragedy and Hope </a:t>
            </a:r>
            <a:r>
              <a:rPr lang="en-US" dirty="0" smtClean="0"/>
              <a:t>.  </a:t>
            </a:r>
          </a:p>
          <a:p>
            <a:r>
              <a:rPr lang="en-US" dirty="0" smtClean="0"/>
              <a:t>- Jackie -  February 8th, 2001 </a:t>
            </a:r>
          </a:p>
          <a:p>
            <a:r>
              <a:rPr lang="en-US" dirty="0" smtClean="0"/>
              <a:t>The CFR began toward the end of World War 1.  The key movers were Edward Mandel House, J.P. Morgan, and the Rockefeller’s.</a:t>
            </a:r>
          </a:p>
          <a:p>
            <a:endParaRPr lang="en-US" baseline="30000"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2060"/>
                </a:solidFill>
              </a:rPr>
              <a:t>Edward Mandel House</a:t>
            </a:r>
            <a:endParaRPr lang="en-US" u="sng" dirty="0">
              <a:solidFill>
                <a:srgbClr val="002060"/>
              </a:solidFill>
            </a:endParaRPr>
          </a:p>
        </p:txBody>
      </p:sp>
      <p:sp>
        <p:nvSpPr>
          <p:cNvPr id="4" name="Content Placeholder 3"/>
          <p:cNvSpPr>
            <a:spLocks noGrp="1"/>
          </p:cNvSpPr>
          <p:nvPr>
            <p:ph sz="half" idx="2"/>
          </p:nvPr>
        </p:nvSpPr>
        <p:spPr>
          <a:xfrm>
            <a:off x="4648200" y="685800"/>
            <a:ext cx="4495800" cy="6172200"/>
          </a:xfrm>
        </p:spPr>
        <p:txBody>
          <a:bodyPr>
            <a:normAutofit fontScale="70000" lnSpcReduction="20000"/>
          </a:bodyPr>
          <a:lstStyle/>
          <a:p>
            <a:r>
              <a:rPr lang="en-US" dirty="0" smtClean="0"/>
              <a:t>House was also intimate with the power centers of money and power in Europe.</a:t>
            </a:r>
          </a:p>
          <a:p>
            <a:r>
              <a:rPr lang="en-US" dirty="0" smtClean="0"/>
              <a:t>“House had close contacts with both J.P. Morgan and the old banking families of Europe.” — G. Edward Griffin, The Creature from Jekyll Island, American Opinion Publishing, p. 239.  The old banking families of Europe were the Rothschild's.</a:t>
            </a:r>
          </a:p>
          <a:p>
            <a:endParaRPr lang="en-US" dirty="0" smtClean="0"/>
          </a:p>
          <a:p>
            <a:r>
              <a:rPr lang="en-US" dirty="0" smtClean="0"/>
              <a:t>“Aware that the Rothschild's are an important Jewish family, I looked them up in Encyclopedia Judaica and discovered that they bear the title ‘Guardians of the Vatican Treasury’…. The appointment of Rothschild gave the black papacy absolute financial privacy and secrecy. Who would ever search a family of orthodox Jews for the key to the wealth of the Roman Catholic Church?” — F. Tupper Saussy, Rulers of Evil, Harper Collins, page 160, 161</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685800"/>
            <a:ext cx="4572000" cy="6172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chemeClr val="accent6">
                    <a:lumMod val="50000"/>
                  </a:schemeClr>
                </a:solidFill>
              </a:rPr>
              <a:t>House/Rothschild/Jesuit Consortium</a:t>
            </a:r>
            <a:endParaRPr lang="en-US" u="sng" dirty="0">
              <a:solidFill>
                <a:schemeClr val="accent6">
                  <a:lumMod val="50000"/>
                </a:schemeClr>
              </a:solidFill>
            </a:endParaRPr>
          </a:p>
        </p:txBody>
      </p:sp>
      <p:sp>
        <p:nvSpPr>
          <p:cNvPr id="3" name="Content Placeholder 2"/>
          <p:cNvSpPr>
            <a:spLocks noGrp="1"/>
          </p:cNvSpPr>
          <p:nvPr>
            <p:ph sz="half" idx="1"/>
          </p:nvPr>
        </p:nvSpPr>
        <p:spPr>
          <a:xfrm>
            <a:off x="0" y="609600"/>
            <a:ext cx="4572000" cy="6248400"/>
          </a:xfrm>
        </p:spPr>
        <p:txBody>
          <a:bodyPr>
            <a:normAutofit fontScale="62500" lnSpcReduction="20000"/>
          </a:bodyPr>
          <a:lstStyle/>
          <a:p>
            <a:r>
              <a:rPr lang="en-US" dirty="0" smtClean="0"/>
              <a:t>House used Jesuit/Rothschild/Morgan/ Rockefeller money to create the Counsel on Foreign Relations.</a:t>
            </a:r>
          </a:p>
          <a:p>
            <a:r>
              <a:rPr lang="en-US" dirty="0" smtClean="0"/>
              <a:t>“And it was Edward M. House, under the watchful eye of Jacob Schiff, who was under the watchful eye of the HEAD of this international conspiracy {the House of Rothschild of London and Paris}, that established in 1921 what their earlier comrades established, to overthrow the governments of France and Russia. Called the Jacobin Clubs in France in the 18th century, this aristocratic revolutionary movement today in America is called THE COUNCIL ON FOREIGN RELATIONS, INC. and its offshoot is the TRILATERAL COMMISSION. The Council on Foreign Relations, Inc. is the political side of the Illuminati today. They have produced Congressmen, Senators and even Presidents, that they have used Senators and even Presidents, that they have used to pass laws that have little by little led America into becoming a Socialist country.”  Enemy Unmasked, pgs. 80,81</a:t>
            </a:r>
            <a:endParaRPr lang="en-US" dirty="0"/>
          </a:p>
        </p:txBody>
      </p:sp>
      <p:sp>
        <p:nvSpPr>
          <p:cNvPr id="4" name="Content Placeholder 3"/>
          <p:cNvSpPr>
            <a:spLocks noGrp="1"/>
          </p:cNvSpPr>
          <p:nvPr>
            <p:ph sz="half" idx="2"/>
          </p:nvPr>
        </p:nvSpPr>
        <p:spPr>
          <a:xfrm>
            <a:off x="4572000" y="609600"/>
            <a:ext cx="4572000" cy="6248400"/>
          </a:xfrm>
        </p:spPr>
        <p:txBody>
          <a:bodyPr>
            <a:noAutofit/>
          </a:bodyPr>
          <a:lstStyle/>
          <a:p>
            <a:r>
              <a:rPr lang="en-US" sz="2000" dirty="0" smtClean="0"/>
              <a:t>The agents of the Jesuits created the Council on Foreign Relations. The locations would be in the two most powerful Roman Catholic Dioceses in the American Empire, New York and Chicago. The CFR would control the Empire’s finance, government, industry, religion, education, and press. </a:t>
            </a:r>
            <a:r>
              <a:rPr lang="en-US" sz="2000" u="sng" dirty="0" smtClean="0"/>
              <a:t>No one could be elected to the Presidency of the United States without the Council’s consent</a:t>
            </a:r>
            <a:r>
              <a:rPr lang="en-US" sz="2000" dirty="0" smtClean="0"/>
              <a:t>, as the office would be a tool for the Archbishop of New York subject to ‘the Vicar of Christ’ [the pope] in Rome. (One of the founders of the CFR also aided in the creation of the Federal Reserve Bank. He was the ‘holy monk’, a Shriner Freemason and agent of the Jesuit General. Edward M. House.)– Eric Phelps, VA, p. 464, 465. </a:t>
            </a:r>
            <a:br>
              <a:rPr lang="en-US" sz="2000" dirty="0" smtClean="0"/>
            </a:b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Pick Presidents/Control Press</a:t>
            </a:r>
            <a:endParaRPr lang="en-US" u="sng" dirty="0">
              <a:solidFill>
                <a:srgbClr val="FF0000"/>
              </a:solidFill>
            </a:endParaRPr>
          </a:p>
        </p:txBody>
      </p:sp>
      <p:sp>
        <p:nvSpPr>
          <p:cNvPr id="3" name="Content Placeholder 2"/>
          <p:cNvSpPr>
            <a:spLocks noGrp="1"/>
          </p:cNvSpPr>
          <p:nvPr>
            <p:ph sz="half" idx="1"/>
          </p:nvPr>
        </p:nvSpPr>
        <p:spPr>
          <a:xfrm>
            <a:off x="0" y="1219200"/>
            <a:ext cx="4572000" cy="5638800"/>
          </a:xfrm>
        </p:spPr>
        <p:txBody>
          <a:bodyPr>
            <a:normAutofit/>
          </a:bodyPr>
          <a:lstStyle/>
          <a:p>
            <a:r>
              <a:rPr lang="en-US" dirty="0" smtClean="0"/>
              <a:t>The top political leader of the world would come under the control of the Jesuit general and would do his bidding!  Not only presidents, but  all of the major media outlets would be controlled by Rome as well!  And we are just tapping the surface!  Justices, Congressmen, business leaders are all in this octopus of wickedness!</a:t>
            </a:r>
            <a:endParaRPr lang="en-US" dirty="0"/>
          </a:p>
        </p:txBody>
      </p:sp>
      <p:pic>
        <p:nvPicPr>
          <p:cNvPr id="4" name="Picture 2"/>
          <p:cNvPicPr>
            <a:picLocks noGrp="1" noChangeAspect="1" noChangeArrowheads="1"/>
          </p:cNvPicPr>
          <p:nvPr>
            <p:ph sz="half" idx="2"/>
          </p:nvPr>
        </p:nvPicPr>
        <p:blipFill>
          <a:blip r:embed="rId2" cstate="print"/>
          <a:srcRect/>
          <a:stretch>
            <a:fillRect/>
          </a:stretch>
        </p:blipFill>
        <p:spPr bwMode="auto">
          <a:xfrm>
            <a:off x="4572000" y="1143000"/>
            <a:ext cx="4571999" cy="5715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Who Do You Choose?  2004  </a:t>
            </a:r>
            <a:endParaRPr lang="en-US" u="sng" dirty="0">
              <a:solidFill>
                <a:srgbClr val="FF0000"/>
              </a:solidFill>
            </a:endParaRPr>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4572001" y="1219200"/>
            <a:ext cx="4572000" cy="5638800"/>
          </a:xfrm>
          <a:prstGeom prst="rect">
            <a:avLst/>
          </a:prstGeom>
          <a:noFill/>
          <a:ln w="9525">
            <a:noFill/>
            <a:miter lim="800000"/>
            <a:headEnd/>
            <a:tailEnd/>
          </a:ln>
        </p:spPr>
      </p:pic>
      <p:pic>
        <p:nvPicPr>
          <p:cNvPr id="1028" name="Picture 4"/>
          <p:cNvPicPr>
            <a:picLocks noGrp="1" noChangeAspect="1" noChangeArrowheads="1"/>
          </p:cNvPicPr>
          <p:nvPr>
            <p:ph sz="half" idx="1"/>
          </p:nvPr>
        </p:nvPicPr>
        <p:blipFill>
          <a:blip r:embed="rId3" cstate="print"/>
          <a:srcRect/>
          <a:stretch>
            <a:fillRect/>
          </a:stretch>
        </p:blipFill>
        <p:spPr bwMode="auto">
          <a:xfrm>
            <a:off x="0" y="1219200"/>
            <a:ext cx="4495800" cy="5638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How About? 2000</a:t>
            </a:r>
            <a:endParaRPr lang="en-US" u="sng" dirty="0">
              <a:solidFill>
                <a:srgbClr val="002060"/>
              </a:solidFill>
            </a:endParaRP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143000"/>
            <a:ext cx="4572000" cy="5715000"/>
          </a:xfrm>
          <a:prstGeom prst="rect">
            <a:avLst/>
          </a:prstGeom>
          <a:noFill/>
          <a:ln w="9525">
            <a:noFill/>
            <a:miter lim="800000"/>
            <a:headEnd/>
            <a:tailEnd/>
          </a:ln>
        </p:spPr>
      </p:pic>
      <p:pic>
        <p:nvPicPr>
          <p:cNvPr id="2051" name="Picture 3"/>
          <p:cNvPicPr>
            <a:picLocks noGrp="1" noChangeAspect="1" noChangeArrowheads="1"/>
          </p:cNvPicPr>
          <p:nvPr>
            <p:ph sz="half" idx="2"/>
          </p:nvPr>
        </p:nvPicPr>
        <p:blipFill>
          <a:blip r:embed="rId3"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Do you remember?  1996</a:t>
            </a:r>
            <a:endParaRPr lang="en-US" u="sng" dirty="0">
              <a:solidFill>
                <a:srgbClr val="C00000"/>
              </a:solidFill>
            </a:endParaRPr>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1143000"/>
            <a:ext cx="4572000" cy="5715000"/>
          </a:xfrm>
          <a:prstGeom prst="rect">
            <a:avLst/>
          </a:prstGeom>
          <a:noFill/>
          <a:ln w="9525">
            <a:noFill/>
            <a:miter lim="800000"/>
            <a:headEnd/>
            <a:tailEnd/>
          </a:ln>
        </p:spPr>
      </p:pic>
      <p:pic>
        <p:nvPicPr>
          <p:cNvPr id="3075" name="Picture 3"/>
          <p:cNvPicPr>
            <a:picLocks noGrp="1" noChangeAspect="1" noChangeArrowheads="1"/>
          </p:cNvPicPr>
          <p:nvPr>
            <p:ph sz="half" idx="2"/>
          </p:nvPr>
        </p:nvPicPr>
        <p:blipFill>
          <a:blip r:embed="rId3"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1992?</a:t>
            </a:r>
            <a:endParaRPr lang="en-US" u="sng" dirty="0">
              <a:solidFill>
                <a:srgbClr val="C00000"/>
              </a:solidFill>
            </a:endParaRPr>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572000" y="1219200"/>
            <a:ext cx="4572000" cy="5638800"/>
          </a:xfrm>
          <a:prstGeom prst="rect">
            <a:avLst/>
          </a:prstGeom>
          <a:noFill/>
          <a:ln w="9525">
            <a:noFill/>
            <a:miter lim="800000"/>
            <a:headEnd/>
            <a:tailEnd/>
          </a:ln>
        </p:spPr>
      </p:pic>
      <p:pic>
        <p:nvPicPr>
          <p:cNvPr id="4099" name="Picture 3"/>
          <p:cNvPicPr>
            <a:picLocks noGrp="1" noChangeAspect="1" noChangeArrowheads="1"/>
          </p:cNvPicPr>
          <p:nvPr>
            <p:ph sz="half" idx="1"/>
          </p:nvPr>
        </p:nvPicPr>
        <p:blipFill>
          <a:blip r:embed="rId3" cstate="print"/>
          <a:srcRect/>
          <a:stretch>
            <a:fillRect/>
          </a:stretch>
        </p:blipFill>
        <p:spPr bwMode="auto">
          <a:xfrm>
            <a:off x="0" y="1219200"/>
            <a:ext cx="4572000" cy="5638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1988 Anyone?</a:t>
            </a:r>
            <a:endParaRPr lang="en-US" u="sng" dirty="0">
              <a:solidFill>
                <a:srgbClr val="0070C0"/>
              </a:solidFill>
            </a:endParaRPr>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0" y="1143000"/>
            <a:ext cx="4572000" cy="5715000"/>
          </a:xfrm>
          <a:prstGeom prst="rect">
            <a:avLst/>
          </a:prstGeom>
          <a:noFill/>
          <a:ln w="9525">
            <a:noFill/>
            <a:miter lim="800000"/>
            <a:headEnd/>
            <a:tailEnd/>
          </a:ln>
        </p:spPr>
      </p:pic>
      <p:pic>
        <p:nvPicPr>
          <p:cNvPr id="5123" name="Picture 3"/>
          <p:cNvPicPr>
            <a:picLocks noGrp="1" noChangeAspect="1" noChangeArrowheads="1"/>
          </p:cNvPicPr>
          <p:nvPr>
            <p:ph sz="half" idx="2"/>
          </p:nvPr>
        </p:nvPicPr>
        <p:blipFill>
          <a:blip r:embed="rId3" cstate="print"/>
          <a:srcRect/>
          <a:stretch>
            <a:fillRect/>
          </a:stretch>
        </p:blipFill>
        <p:spPr bwMode="auto">
          <a:xfrm>
            <a:off x="4572000" y="1143000"/>
            <a:ext cx="4571999" cy="5715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1984?  313 helpers!</a:t>
            </a:r>
            <a:endParaRPr lang="en-US" u="sng" dirty="0">
              <a:solidFill>
                <a:srgbClr val="0070C0"/>
              </a:solidFill>
            </a:endParaRPr>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572001" y="1447800"/>
            <a:ext cx="4572000" cy="5410200"/>
          </a:xfrm>
          <a:prstGeom prst="rect">
            <a:avLst/>
          </a:prstGeom>
          <a:noFill/>
          <a:ln w="9525">
            <a:noFill/>
            <a:miter lim="800000"/>
            <a:headEnd/>
            <a:tailEnd/>
          </a:ln>
        </p:spPr>
      </p:pic>
      <p:pic>
        <p:nvPicPr>
          <p:cNvPr id="6147" name="Picture 3"/>
          <p:cNvPicPr>
            <a:picLocks noGrp="1" noChangeAspect="1" noChangeArrowheads="1"/>
          </p:cNvPicPr>
          <p:nvPr>
            <p:ph sz="half" idx="1"/>
          </p:nvPr>
        </p:nvPicPr>
        <p:blipFill>
          <a:blip r:embed="rId3" cstate="print"/>
          <a:srcRect/>
          <a:stretch>
            <a:fillRect/>
          </a:stretch>
        </p:blipFill>
        <p:spPr bwMode="auto">
          <a:xfrm>
            <a:off x="0" y="1447800"/>
            <a:ext cx="4572000" cy="5410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Long Ago-1980</a:t>
            </a:r>
            <a:endParaRPr lang="en-US" u="sng" dirty="0"/>
          </a:p>
        </p:txBody>
      </p:sp>
      <p:pic>
        <p:nvPicPr>
          <p:cNvPr id="7170" name="Picture 2"/>
          <p:cNvPicPr>
            <a:picLocks noGrp="1" noChangeAspect="1" noChangeArrowheads="1"/>
          </p:cNvPicPr>
          <p:nvPr>
            <p:ph sz="half" idx="1"/>
          </p:nvPr>
        </p:nvPicPr>
        <p:blipFill>
          <a:blip r:embed="rId2" cstate="print"/>
          <a:srcRect/>
          <a:stretch>
            <a:fillRect/>
          </a:stretch>
        </p:blipFill>
        <p:spPr bwMode="auto">
          <a:xfrm>
            <a:off x="0" y="1447801"/>
            <a:ext cx="4571999" cy="5410200"/>
          </a:xfrm>
          <a:prstGeom prst="rect">
            <a:avLst/>
          </a:prstGeom>
          <a:noFill/>
          <a:ln w="9525">
            <a:noFill/>
            <a:miter lim="800000"/>
            <a:headEnd/>
            <a:tailEnd/>
          </a:ln>
        </p:spPr>
      </p:pic>
      <p:pic>
        <p:nvPicPr>
          <p:cNvPr id="7171" name="Picture 3"/>
          <p:cNvPicPr>
            <a:picLocks noGrp="1" noChangeAspect="1" noChangeArrowheads="1"/>
          </p:cNvPicPr>
          <p:nvPr>
            <p:ph sz="half" idx="2"/>
          </p:nvPr>
        </p:nvPicPr>
        <p:blipFill>
          <a:blip r:embed="rId3" cstate="print"/>
          <a:srcRect/>
          <a:stretch>
            <a:fillRect/>
          </a:stretch>
        </p:blipFill>
        <p:spPr bwMode="auto">
          <a:xfrm>
            <a:off x="4572000" y="1447800"/>
            <a:ext cx="4572000" cy="5410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1686</Words>
  <Application>Microsoft Office PowerPoint</Application>
  <PresentationFormat>On-screen Show (4:3)</PresentationFormat>
  <Paragraphs>57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The Circus</vt:lpstr>
      <vt:lpstr>Welcome to the Party: 2008</vt:lpstr>
      <vt:lpstr>Who Do You Choose?  2004  </vt:lpstr>
      <vt:lpstr>How About? 2000</vt:lpstr>
      <vt:lpstr>Do you remember?  1996</vt:lpstr>
      <vt:lpstr>1992?</vt:lpstr>
      <vt:lpstr>1988 Anyone?</vt:lpstr>
      <vt:lpstr>1984?  313 helpers!</vt:lpstr>
      <vt:lpstr>Long Ago-1980</vt:lpstr>
      <vt:lpstr>Can You Imagine?  1976</vt:lpstr>
      <vt:lpstr>1972?</vt:lpstr>
      <vt:lpstr>1968?</vt:lpstr>
      <vt:lpstr>Do You See a Pattern Yet?</vt:lpstr>
      <vt:lpstr>What do you know?</vt:lpstr>
      <vt:lpstr>Oh,my!  Eisenhower and Stevenson  1952 and 1956</vt:lpstr>
      <vt:lpstr>Counsel on Foreign Relations</vt:lpstr>
      <vt:lpstr>CFR Members</vt:lpstr>
      <vt:lpstr>Where Does it Stop?</vt:lpstr>
      <vt:lpstr>Amazing!</vt:lpstr>
      <vt:lpstr>There is More!</vt:lpstr>
      <vt:lpstr>Where did this monster begin?</vt:lpstr>
      <vt:lpstr>Edward Mandel House</vt:lpstr>
      <vt:lpstr>House/Rothschild/Jesuit Consortium</vt:lpstr>
      <vt:lpstr>Pick Presidents/Control Press</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Dad</dc:creator>
  <cp:lastModifiedBy>Dad</cp:lastModifiedBy>
  <cp:revision>15</cp:revision>
  <dcterms:created xsi:type="dcterms:W3CDTF">2010-05-24T11:57:30Z</dcterms:created>
  <dcterms:modified xsi:type="dcterms:W3CDTF">2010-05-27T01:17:59Z</dcterms:modified>
</cp:coreProperties>
</file>