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298" r:id="rId3"/>
    <p:sldId id="304" r:id="rId4"/>
    <p:sldId id="306" r:id="rId5"/>
    <p:sldId id="305" r:id="rId6"/>
    <p:sldId id="295" r:id="rId7"/>
    <p:sldId id="299" r:id="rId8"/>
    <p:sldId id="307" r:id="rId9"/>
    <p:sldId id="302" r:id="rId10"/>
    <p:sldId id="3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2AE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2" autoAdjust="0"/>
    <p:restoredTop sz="94660"/>
  </p:normalViewPr>
  <p:slideViewPr>
    <p:cSldViewPr snapToGrid="0">
      <p:cViewPr varScale="1">
        <p:scale>
          <a:sx n="91" d="100"/>
          <a:sy n="91" d="100"/>
        </p:scale>
        <p:origin x="-132"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23DC7-708A-441D-BD0E-1483A7378B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61D8017-7573-43D0-A28A-80E4E46241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29BD7D9-ECF4-4710-8860-A9D040194300}"/>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5" name="Footer Placeholder 4">
            <a:extLst>
              <a:ext uri="{FF2B5EF4-FFF2-40B4-BE49-F238E27FC236}">
                <a16:creationId xmlns:a16="http://schemas.microsoft.com/office/drawing/2014/main" xmlns="" id="{6901BBD4-2909-4754-AAF8-2AD1DD167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01E96C-93D0-44F1-A526-E029AF745D10}"/>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45473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1B0A66-8ECB-454B-9310-6CF75AA8F4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7414BF4-E193-4625-AA48-59E8B08492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FE78EF-144B-4243-9EC2-745F5A402817}"/>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5" name="Footer Placeholder 4">
            <a:extLst>
              <a:ext uri="{FF2B5EF4-FFF2-40B4-BE49-F238E27FC236}">
                <a16:creationId xmlns:a16="http://schemas.microsoft.com/office/drawing/2014/main" xmlns="" id="{CDB2E8BD-B38A-4976-8720-B9E2D04CB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1938A5-D6CC-4D6C-A545-C6FC5B891C6E}"/>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159387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890C1A2-2012-498E-8BFF-A7599A95FA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0EEE428-88C2-44EE-B0D7-18810EF33C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D92285-0072-4CAE-AF1A-4097C3B99667}"/>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5" name="Footer Placeholder 4">
            <a:extLst>
              <a:ext uri="{FF2B5EF4-FFF2-40B4-BE49-F238E27FC236}">
                <a16:creationId xmlns:a16="http://schemas.microsoft.com/office/drawing/2014/main" xmlns="" id="{3152270B-8FD0-4B8E-9F35-65EFC6571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EDF1A1-F906-427C-A296-197B2D4D774D}"/>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359723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54C72-2B64-4A4A-A0B2-007971162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3246763-3D2F-4F18-A5FA-59E43C0C1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53ECEF-35DC-4E32-9434-0B64DFEDD67D}"/>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5" name="Footer Placeholder 4">
            <a:extLst>
              <a:ext uri="{FF2B5EF4-FFF2-40B4-BE49-F238E27FC236}">
                <a16:creationId xmlns:a16="http://schemas.microsoft.com/office/drawing/2014/main" xmlns="" id="{5A752ED3-BF43-42DA-B449-721869124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7AB63A-C1BC-4370-980B-BB4A616CFABF}"/>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423218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F4A7E-9CD6-484D-9343-E9D9C06707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37BFCA0-4A8B-4B98-8EBE-365221271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6DA2298-0139-4BF1-99D7-E423DF3735BD}"/>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5" name="Footer Placeholder 4">
            <a:extLst>
              <a:ext uri="{FF2B5EF4-FFF2-40B4-BE49-F238E27FC236}">
                <a16:creationId xmlns:a16="http://schemas.microsoft.com/office/drawing/2014/main" xmlns="" id="{1B04ECB3-B169-476F-B12B-D38C50252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A083EB-3ADF-4AD1-A6B5-156471CF3849}"/>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376353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3CEF5A-A509-4DB8-96F4-5A29470E17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A8F51A6-5C1B-43E2-8B85-44FB81AA83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5A5E2D5-4774-4999-AC6E-DD29C41B97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354DCB-16CC-46E5-A7E8-4CE0CFF4E769}"/>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6" name="Footer Placeholder 5">
            <a:extLst>
              <a:ext uri="{FF2B5EF4-FFF2-40B4-BE49-F238E27FC236}">
                <a16:creationId xmlns:a16="http://schemas.microsoft.com/office/drawing/2014/main" xmlns="" id="{B64A6D30-5559-43D8-B145-A4325708C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41DB520-8B38-41A6-A131-1596F9A131CA}"/>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336129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700C07-C7DA-4F2D-AE0B-AC2B07DF3A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4EC9C6-D385-4B9D-B8B1-437F190FB3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297435E-873F-426A-B035-F0C8E0E831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5AE9417-F50A-4D25-8E43-49F05C84F6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C037991-943C-4BDB-AEDA-E3FC51CDDD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AC1483D-E2FA-4BB7-B7BC-71687935D842}"/>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8" name="Footer Placeholder 7">
            <a:extLst>
              <a:ext uri="{FF2B5EF4-FFF2-40B4-BE49-F238E27FC236}">
                <a16:creationId xmlns:a16="http://schemas.microsoft.com/office/drawing/2014/main" xmlns="" id="{6D9C3B77-3741-4444-B35E-18AC2D2796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838ED10-E93C-4FC9-9E46-AEC8855A3773}"/>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38191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56A4E-4301-4D11-8CA9-C29A60472C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6E45706-3131-4050-814B-35FBCA56FF70}"/>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4" name="Footer Placeholder 3">
            <a:extLst>
              <a:ext uri="{FF2B5EF4-FFF2-40B4-BE49-F238E27FC236}">
                <a16:creationId xmlns:a16="http://schemas.microsoft.com/office/drawing/2014/main" xmlns="" id="{9ACEFF80-AEA1-4546-A61B-2CEC0C92D1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A9B1DED-41EA-4699-B2F1-CF6144B5580E}"/>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118388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D51A6EB-639B-4BBA-9FFD-79DABC9447D3}"/>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3" name="Footer Placeholder 2">
            <a:extLst>
              <a:ext uri="{FF2B5EF4-FFF2-40B4-BE49-F238E27FC236}">
                <a16:creationId xmlns:a16="http://schemas.microsoft.com/office/drawing/2014/main" xmlns="" id="{98299250-A66E-45B8-A683-2291FCA64C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75C36D7-3178-4546-8934-775C18D9FB52}"/>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366781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7BB979-BC8B-46B5-8178-53A9FD6F7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DBDAE80-4C53-4D50-BBF4-A38EFEE89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10FAE46-0460-4C62-8FA0-A54878355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B0455C8-4E02-4519-B80B-7F8B8A7FD89B}"/>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6" name="Footer Placeholder 5">
            <a:extLst>
              <a:ext uri="{FF2B5EF4-FFF2-40B4-BE49-F238E27FC236}">
                <a16:creationId xmlns:a16="http://schemas.microsoft.com/office/drawing/2014/main" xmlns="" id="{D1F3FF57-F345-4154-9D49-0CEB0C83B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19D0C4F-05FD-4BFF-87EE-1A8C3CE44619}"/>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230490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5104F-648E-4323-AA8A-9614633FF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4EAE215-E45B-4B65-9D56-88E69A9DF7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147C507-E858-4236-B094-3958074AB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1245217-A37A-4D74-9F52-3BAC67A75880}"/>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6" name="Footer Placeholder 5">
            <a:extLst>
              <a:ext uri="{FF2B5EF4-FFF2-40B4-BE49-F238E27FC236}">
                <a16:creationId xmlns:a16="http://schemas.microsoft.com/office/drawing/2014/main" xmlns="" id="{3BC6C613-028C-4A33-A88E-0460EC8A9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33095D2-A12E-4AB7-92B6-0594DA2F2AC7}"/>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278734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344A99-A8A4-431A-AA49-D14F0F4CF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E2BF61C-F9CA-429E-B0D8-8BD5D1A6B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E80758-6A95-4F01-99EA-ADB12E5BAB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9EBFD-66D5-4B0D-B6F9-63BFE6E46F6E}" type="datetimeFigureOut">
              <a:rPr lang="en-US" smtClean="0"/>
              <a:t>10/12/2019</a:t>
            </a:fld>
            <a:endParaRPr lang="en-US"/>
          </a:p>
        </p:txBody>
      </p:sp>
      <p:sp>
        <p:nvSpPr>
          <p:cNvPr id="5" name="Footer Placeholder 4">
            <a:extLst>
              <a:ext uri="{FF2B5EF4-FFF2-40B4-BE49-F238E27FC236}">
                <a16:creationId xmlns:a16="http://schemas.microsoft.com/office/drawing/2014/main" xmlns="" id="{2E67DC60-2085-4DE7-9E92-3441165CF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97C6E4F-A748-4766-B082-01DDDC161C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9BFFC-BF3C-43C0-8AC2-35B81FB7054B}" type="slidenum">
              <a:rPr lang="en-US" smtClean="0"/>
              <a:t>‹#›</a:t>
            </a:fld>
            <a:endParaRPr lang="en-US"/>
          </a:p>
        </p:txBody>
      </p:sp>
    </p:spTree>
    <p:extLst>
      <p:ext uri="{BB962C8B-B14F-4D97-AF65-F5344CB8AC3E}">
        <p14:creationId xmlns:p14="http://schemas.microsoft.com/office/powerpoint/2010/main" val="220900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6C10FC-F15B-463F-8950-D6222BB73D3A}"/>
              </a:ext>
            </a:extLst>
          </p:cNvPr>
          <p:cNvSpPr txBox="1"/>
          <p:nvPr/>
        </p:nvSpPr>
        <p:spPr>
          <a:xfrm>
            <a:off x="8194876" y="874455"/>
            <a:ext cx="3646026" cy="2554545"/>
          </a:xfrm>
          <a:prstGeom prst="rect">
            <a:avLst/>
          </a:prstGeom>
          <a:noFill/>
        </p:spPr>
        <p:txBody>
          <a:bodyPr wrap="square" rtlCol="0">
            <a:spAutoFit/>
          </a:bodyPr>
          <a:lstStyle/>
          <a:p>
            <a:r>
              <a:rPr lang="en-US" sz="3200" dirty="0"/>
              <a:t>Catholics are to treat the Eucharist as Christ after it is blessed by the Priest…</a:t>
            </a:r>
          </a:p>
        </p:txBody>
      </p:sp>
      <p:sp>
        <p:nvSpPr>
          <p:cNvPr id="4" name="TextBox 3">
            <a:extLst>
              <a:ext uri="{FF2B5EF4-FFF2-40B4-BE49-F238E27FC236}">
                <a16:creationId xmlns:a16="http://schemas.microsoft.com/office/drawing/2014/main" xmlns="" id="{F9FD0DCA-C168-408C-A1B2-11CD89FB5705}"/>
              </a:ext>
            </a:extLst>
          </p:cNvPr>
          <p:cNvSpPr txBox="1"/>
          <p:nvPr/>
        </p:nvSpPr>
        <p:spPr>
          <a:xfrm>
            <a:off x="92597" y="5260963"/>
            <a:ext cx="12099403" cy="1569660"/>
          </a:xfrm>
          <a:prstGeom prst="rect">
            <a:avLst/>
          </a:prstGeom>
          <a:noFill/>
        </p:spPr>
        <p:txBody>
          <a:bodyPr wrap="square" rtlCol="0">
            <a:spAutoFit/>
          </a:bodyPr>
          <a:lstStyle/>
          <a:p>
            <a:r>
              <a:rPr lang="en-US" sz="2400" dirty="0">
                <a:solidFill>
                  <a:srgbClr val="002060"/>
                </a:solidFill>
              </a:rPr>
              <a:t>“If any one shall deny that the body and blood, together with the soul and divinity of our Lord Jesus Christ, and therefore entire Christ, are truly, really and substantially contained in the sacrament of the most Holy Eucharist; and say that He is only in it as a sign, or in a figure—let him be accursed!”—Canon 1, Council of Trent 1563, Confirmed in Vatican II, 1963</a:t>
            </a:r>
          </a:p>
        </p:txBody>
      </p:sp>
      <p:pic>
        <p:nvPicPr>
          <p:cNvPr id="5" name="Picture 4">
            <a:extLst>
              <a:ext uri="{FF2B5EF4-FFF2-40B4-BE49-F238E27FC236}">
                <a16:creationId xmlns:a16="http://schemas.microsoft.com/office/drawing/2014/main" xmlns="" id="{8ECF0C20-527A-4275-87F4-3382EB31D70E}"/>
              </a:ext>
            </a:extLst>
          </p:cNvPr>
          <p:cNvPicPr>
            <a:picLocks noChangeAspect="1"/>
          </p:cNvPicPr>
          <p:nvPr/>
        </p:nvPicPr>
        <p:blipFill>
          <a:blip r:embed="rId2"/>
          <a:stretch>
            <a:fillRect/>
          </a:stretch>
        </p:blipFill>
        <p:spPr>
          <a:xfrm>
            <a:off x="457604" y="27377"/>
            <a:ext cx="7620000" cy="5124450"/>
          </a:xfrm>
          <a:prstGeom prst="rect">
            <a:avLst/>
          </a:prstGeom>
        </p:spPr>
      </p:pic>
    </p:spTree>
    <p:extLst>
      <p:ext uri="{BB962C8B-B14F-4D97-AF65-F5344CB8AC3E}">
        <p14:creationId xmlns:p14="http://schemas.microsoft.com/office/powerpoint/2010/main" val="243021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6DD3348-D6AE-430F-BB17-977D8F345E5D}"/>
              </a:ext>
            </a:extLst>
          </p:cNvPr>
          <p:cNvPicPr>
            <a:picLocks noChangeAspect="1"/>
          </p:cNvPicPr>
          <p:nvPr/>
        </p:nvPicPr>
        <p:blipFill>
          <a:blip r:embed="rId2"/>
          <a:stretch>
            <a:fillRect/>
          </a:stretch>
        </p:blipFill>
        <p:spPr>
          <a:xfrm>
            <a:off x="7427690" y="1826300"/>
            <a:ext cx="4441853" cy="2955851"/>
          </a:xfrm>
          <a:prstGeom prst="rect">
            <a:avLst/>
          </a:prstGeom>
        </p:spPr>
      </p:pic>
      <p:pic>
        <p:nvPicPr>
          <p:cNvPr id="4" name="Picture 3">
            <a:extLst>
              <a:ext uri="{FF2B5EF4-FFF2-40B4-BE49-F238E27FC236}">
                <a16:creationId xmlns:a16="http://schemas.microsoft.com/office/drawing/2014/main" xmlns="" id="{63AA74C6-48CA-4005-A24D-62F344F947E0}"/>
              </a:ext>
            </a:extLst>
          </p:cNvPr>
          <p:cNvPicPr>
            <a:picLocks noChangeAspect="1"/>
          </p:cNvPicPr>
          <p:nvPr/>
        </p:nvPicPr>
        <p:blipFill>
          <a:blip r:embed="rId3"/>
          <a:stretch>
            <a:fillRect/>
          </a:stretch>
        </p:blipFill>
        <p:spPr>
          <a:xfrm>
            <a:off x="322457" y="819803"/>
            <a:ext cx="3416926" cy="4249908"/>
          </a:xfrm>
          <a:prstGeom prst="rect">
            <a:avLst/>
          </a:prstGeom>
        </p:spPr>
      </p:pic>
      <p:pic>
        <p:nvPicPr>
          <p:cNvPr id="5" name="Picture 4">
            <a:extLst>
              <a:ext uri="{FF2B5EF4-FFF2-40B4-BE49-F238E27FC236}">
                <a16:creationId xmlns:a16="http://schemas.microsoft.com/office/drawing/2014/main" xmlns="" id="{960C22DD-D885-4BDC-B0D2-F47CDB06DA97}"/>
              </a:ext>
            </a:extLst>
          </p:cNvPr>
          <p:cNvPicPr>
            <a:picLocks noChangeAspect="1"/>
          </p:cNvPicPr>
          <p:nvPr/>
        </p:nvPicPr>
        <p:blipFill>
          <a:blip r:embed="rId4"/>
          <a:stretch>
            <a:fillRect/>
          </a:stretch>
        </p:blipFill>
        <p:spPr>
          <a:xfrm>
            <a:off x="1444942" y="2944757"/>
            <a:ext cx="3736280" cy="3653983"/>
          </a:xfrm>
          <a:prstGeom prst="rect">
            <a:avLst/>
          </a:prstGeom>
        </p:spPr>
      </p:pic>
      <p:sp>
        <p:nvSpPr>
          <p:cNvPr id="6" name="TextBox 5">
            <a:extLst>
              <a:ext uri="{FF2B5EF4-FFF2-40B4-BE49-F238E27FC236}">
                <a16:creationId xmlns:a16="http://schemas.microsoft.com/office/drawing/2014/main" xmlns="" id="{14C2E0EC-7D0B-4033-88B6-896785BD71E4}"/>
              </a:ext>
            </a:extLst>
          </p:cNvPr>
          <p:cNvSpPr txBox="1"/>
          <p:nvPr/>
        </p:nvSpPr>
        <p:spPr>
          <a:xfrm>
            <a:off x="2072467" y="115747"/>
            <a:ext cx="8286875" cy="4154984"/>
          </a:xfrm>
          <a:prstGeom prst="rect">
            <a:avLst/>
          </a:prstGeom>
          <a:noFill/>
        </p:spPr>
        <p:txBody>
          <a:bodyPr wrap="square" rtlCol="0">
            <a:spAutoFit/>
          </a:bodyPr>
          <a:lstStyle/>
          <a:p>
            <a:pPr algn="ctr"/>
            <a:r>
              <a:rPr lang="en-US" sz="4400" dirty="0">
                <a:solidFill>
                  <a:srgbClr val="C00000"/>
                </a:solidFill>
              </a:rPr>
              <a:t>Who’s Your Authority???</a:t>
            </a:r>
          </a:p>
          <a:p>
            <a:pPr algn="ctr"/>
            <a:endParaRPr lang="en-US" sz="4400" dirty="0">
              <a:solidFill>
                <a:srgbClr val="C00000"/>
              </a:solidFill>
            </a:endParaRPr>
          </a:p>
          <a:p>
            <a:pPr algn="ctr"/>
            <a:endParaRPr lang="en-US" sz="4400" dirty="0">
              <a:solidFill>
                <a:srgbClr val="C00000"/>
              </a:solidFill>
            </a:endParaRPr>
          </a:p>
          <a:p>
            <a:pPr algn="ctr"/>
            <a:endParaRPr lang="en-US" sz="4400" dirty="0">
              <a:solidFill>
                <a:srgbClr val="C00000"/>
              </a:solidFill>
            </a:endParaRPr>
          </a:p>
          <a:p>
            <a:pPr algn="ctr"/>
            <a:endParaRPr lang="en-US" sz="4400" dirty="0">
              <a:solidFill>
                <a:srgbClr val="C00000"/>
              </a:solidFill>
            </a:endParaRPr>
          </a:p>
          <a:p>
            <a:pPr algn="ctr"/>
            <a:r>
              <a:rPr lang="en-US" sz="4400" dirty="0">
                <a:solidFill>
                  <a:srgbClr val="C00000"/>
                </a:solidFill>
              </a:rPr>
              <a:t>Or…</a:t>
            </a:r>
          </a:p>
        </p:txBody>
      </p:sp>
    </p:spTree>
    <p:extLst>
      <p:ext uri="{BB962C8B-B14F-4D97-AF65-F5344CB8AC3E}">
        <p14:creationId xmlns:p14="http://schemas.microsoft.com/office/powerpoint/2010/main" val="283928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C519672-9908-4B7A-8848-5E16D461EFD0}"/>
              </a:ext>
            </a:extLst>
          </p:cNvPr>
          <p:cNvSpPr txBox="1"/>
          <p:nvPr/>
        </p:nvSpPr>
        <p:spPr>
          <a:xfrm>
            <a:off x="1311840" y="-122347"/>
            <a:ext cx="9399182" cy="707886"/>
          </a:xfrm>
          <a:prstGeom prst="rect">
            <a:avLst/>
          </a:prstGeom>
          <a:noFill/>
        </p:spPr>
        <p:txBody>
          <a:bodyPr wrap="square" rtlCol="0">
            <a:spAutoFit/>
          </a:bodyPr>
          <a:lstStyle/>
          <a:p>
            <a:pPr algn="ctr"/>
            <a:r>
              <a:rPr lang="en-US" sz="4000" b="1" i="1" dirty="0">
                <a:solidFill>
                  <a:srgbClr val="660066"/>
                </a:solidFill>
                <a:effectLst>
                  <a:outerShdw blurRad="38100" dist="38100" dir="2700000" algn="tl">
                    <a:srgbClr val="000000">
                      <a:alpha val="43137"/>
                    </a:srgbClr>
                  </a:outerShdw>
                </a:effectLst>
              </a:rPr>
              <a:t>Contradiction to Scriptures</a:t>
            </a:r>
          </a:p>
        </p:txBody>
      </p:sp>
      <p:sp>
        <p:nvSpPr>
          <p:cNvPr id="5" name="TextBox 4">
            <a:extLst>
              <a:ext uri="{FF2B5EF4-FFF2-40B4-BE49-F238E27FC236}">
                <a16:creationId xmlns:a16="http://schemas.microsoft.com/office/drawing/2014/main" xmlns="" id="{F29E307C-2661-406D-84A9-77003C5A4A56}"/>
              </a:ext>
            </a:extLst>
          </p:cNvPr>
          <p:cNvSpPr txBox="1"/>
          <p:nvPr/>
        </p:nvSpPr>
        <p:spPr>
          <a:xfrm>
            <a:off x="357177" y="306059"/>
            <a:ext cx="11749941" cy="5878532"/>
          </a:xfrm>
          <a:prstGeom prst="rect">
            <a:avLst/>
          </a:prstGeom>
          <a:noFill/>
        </p:spPr>
        <p:txBody>
          <a:bodyPr wrap="square" rtlCol="0">
            <a:spAutoFit/>
          </a:bodyPr>
          <a:lstStyle/>
          <a:p>
            <a:r>
              <a:rPr lang="en-US" sz="3600" u="sng" dirty="0"/>
              <a:t>Catholic Church 						Scripture</a:t>
            </a:r>
          </a:p>
          <a:p>
            <a:r>
              <a:rPr lang="en-US" sz="2800" dirty="0"/>
              <a:t>Call priest “Father”					“</a:t>
            </a:r>
            <a:r>
              <a:rPr lang="en-US" sz="2400" dirty="0"/>
              <a:t>And call no man your father 									upon the earth: for one is your 								Father, which is in heaven.”—									Matt 23:9</a:t>
            </a:r>
          </a:p>
          <a:p>
            <a:endParaRPr lang="en-US" sz="2400" dirty="0"/>
          </a:p>
          <a:p>
            <a:r>
              <a:rPr lang="en-US" sz="2400" dirty="0"/>
              <a:t>Prayers to saints						“And when they shall say unto 								you, Seek unto them that have 								familiar spirits, and unto wizards 								that peep and that mutter: should 								not a people seek unto their God? 								for the living to the dead?”—Is. 								8:19</a:t>
            </a:r>
          </a:p>
          <a:p>
            <a:endParaRPr lang="en-US" sz="2400" dirty="0"/>
          </a:p>
          <a:p>
            <a:endParaRPr lang="en-US" sz="2400" dirty="0"/>
          </a:p>
        </p:txBody>
      </p:sp>
      <p:pic>
        <p:nvPicPr>
          <p:cNvPr id="3" name="Picture 2">
            <a:extLst>
              <a:ext uri="{FF2B5EF4-FFF2-40B4-BE49-F238E27FC236}">
                <a16:creationId xmlns:a16="http://schemas.microsoft.com/office/drawing/2014/main" xmlns="" id="{7FDBB914-5511-417C-86B4-75555CFA831A}"/>
              </a:ext>
            </a:extLst>
          </p:cNvPr>
          <p:cNvPicPr>
            <a:picLocks noChangeAspect="1"/>
          </p:cNvPicPr>
          <p:nvPr/>
        </p:nvPicPr>
        <p:blipFill>
          <a:blip r:embed="rId2"/>
          <a:stretch>
            <a:fillRect/>
          </a:stretch>
        </p:blipFill>
        <p:spPr>
          <a:xfrm>
            <a:off x="-14347" y="3362820"/>
            <a:ext cx="6990359" cy="3495180"/>
          </a:xfrm>
          <a:prstGeom prst="rect">
            <a:avLst/>
          </a:prstGeom>
        </p:spPr>
      </p:pic>
      <p:pic>
        <p:nvPicPr>
          <p:cNvPr id="4" name="Picture 3">
            <a:extLst>
              <a:ext uri="{FF2B5EF4-FFF2-40B4-BE49-F238E27FC236}">
                <a16:creationId xmlns:a16="http://schemas.microsoft.com/office/drawing/2014/main" xmlns="" id="{5F4EA157-5679-408C-AB1B-0EA5E3B591AF}"/>
              </a:ext>
            </a:extLst>
          </p:cNvPr>
          <p:cNvPicPr>
            <a:picLocks noChangeAspect="1"/>
          </p:cNvPicPr>
          <p:nvPr/>
        </p:nvPicPr>
        <p:blipFill>
          <a:blip r:embed="rId3"/>
          <a:stretch>
            <a:fillRect/>
          </a:stretch>
        </p:blipFill>
        <p:spPr>
          <a:xfrm>
            <a:off x="3260139" y="1013945"/>
            <a:ext cx="1756524" cy="1731431"/>
          </a:xfrm>
          <a:prstGeom prst="rect">
            <a:avLst/>
          </a:prstGeom>
        </p:spPr>
      </p:pic>
    </p:spTree>
    <p:extLst>
      <p:ext uri="{BB962C8B-B14F-4D97-AF65-F5344CB8AC3E}">
        <p14:creationId xmlns:p14="http://schemas.microsoft.com/office/powerpoint/2010/main" val="263581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17ABB57-7299-4178-BDC2-0106764D9DF8}"/>
              </a:ext>
            </a:extLst>
          </p:cNvPr>
          <p:cNvPicPr>
            <a:picLocks noChangeAspect="1"/>
          </p:cNvPicPr>
          <p:nvPr/>
        </p:nvPicPr>
        <p:blipFill rotWithShape="1">
          <a:blip r:embed="rId2"/>
          <a:srcRect l="55818" t="45632"/>
          <a:stretch/>
        </p:blipFill>
        <p:spPr>
          <a:xfrm>
            <a:off x="6618679" y="3059436"/>
            <a:ext cx="5573321" cy="3798564"/>
          </a:xfrm>
          <a:prstGeom prst="rect">
            <a:avLst/>
          </a:prstGeom>
        </p:spPr>
      </p:pic>
      <p:pic>
        <p:nvPicPr>
          <p:cNvPr id="3" name="Picture 2">
            <a:extLst>
              <a:ext uri="{FF2B5EF4-FFF2-40B4-BE49-F238E27FC236}">
                <a16:creationId xmlns:a16="http://schemas.microsoft.com/office/drawing/2014/main" xmlns="" id="{B09CDC51-D692-4954-AE0F-B84890E47937}"/>
              </a:ext>
            </a:extLst>
          </p:cNvPr>
          <p:cNvPicPr>
            <a:picLocks noChangeAspect="1"/>
          </p:cNvPicPr>
          <p:nvPr/>
        </p:nvPicPr>
        <p:blipFill rotWithShape="1">
          <a:blip r:embed="rId2"/>
          <a:srcRect t="45632" r="59168"/>
          <a:stretch/>
        </p:blipFill>
        <p:spPr>
          <a:xfrm>
            <a:off x="0" y="3059435"/>
            <a:ext cx="5573321" cy="4110213"/>
          </a:xfrm>
          <a:prstGeom prst="rect">
            <a:avLst/>
          </a:prstGeom>
        </p:spPr>
      </p:pic>
      <p:pic>
        <p:nvPicPr>
          <p:cNvPr id="4" name="Picture 3">
            <a:extLst>
              <a:ext uri="{FF2B5EF4-FFF2-40B4-BE49-F238E27FC236}">
                <a16:creationId xmlns:a16="http://schemas.microsoft.com/office/drawing/2014/main" xmlns="" id="{67CD106B-6C28-4FC2-AA51-4D65B6589481}"/>
              </a:ext>
            </a:extLst>
          </p:cNvPr>
          <p:cNvPicPr>
            <a:picLocks noChangeAspect="1"/>
          </p:cNvPicPr>
          <p:nvPr/>
        </p:nvPicPr>
        <p:blipFill>
          <a:blip r:embed="rId3"/>
          <a:stretch>
            <a:fillRect/>
          </a:stretch>
        </p:blipFill>
        <p:spPr>
          <a:xfrm>
            <a:off x="435859" y="0"/>
            <a:ext cx="4112992" cy="3090620"/>
          </a:xfrm>
          <a:prstGeom prst="rect">
            <a:avLst/>
          </a:prstGeom>
        </p:spPr>
      </p:pic>
      <p:pic>
        <p:nvPicPr>
          <p:cNvPr id="5" name="Picture 4">
            <a:extLst>
              <a:ext uri="{FF2B5EF4-FFF2-40B4-BE49-F238E27FC236}">
                <a16:creationId xmlns:a16="http://schemas.microsoft.com/office/drawing/2014/main" xmlns="" id="{066903A5-2666-4E4C-835C-8FF9036E32FB}"/>
              </a:ext>
            </a:extLst>
          </p:cNvPr>
          <p:cNvPicPr>
            <a:picLocks noChangeAspect="1"/>
          </p:cNvPicPr>
          <p:nvPr/>
        </p:nvPicPr>
        <p:blipFill>
          <a:blip r:embed="rId4"/>
          <a:stretch>
            <a:fillRect/>
          </a:stretch>
        </p:blipFill>
        <p:spPr>
          <a:xfrm>
            <a:off x="6221590" y="-59653"/>
            <a:ext cx="5502589" cy="3090621"/>
          </a:xfrm>
          <a:prstGeom prst="rect">
            <a:avLst/>
          </a:prstGeom>
        </p:spPr>
      </p:pic>
    </p:spTree>
    <p:extLst>
      <p:ext uri="{BB962C8B-B14F-4D97-AF65-F5344CB8AC3E}">
        <p14:creationId xmlns:p14="http://schemas.microsoft.com/office/powerpoint/2010/main" val="1444959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B6E0C73-EE2C-4BF5-86CA-4304C892D85D}"/>
              </a:ext>
            </a:extLst>
          </p:cNvPr>
          <p:cNvSpPr txBox="1"/>
          <p:nvPr/>
        </p:nvSpPr>
        <p:spPr>
          <a:xfrm>
            <a:off x="798653" y="81023"/>
            <a:ext cx="10776031" cy="646331"/>
          </a:xfrm>
          <a:prstGeom prst="rect">
            <a:avLst/>
          </a:prstGeom>
          <a:noFill/>
        </p:spPr>
        <p:txBody>
          <a:bodyPr wrap="square" rtlCol="0">
            <a:spAutoFit/>
          </a:bodyPr>
          <a:lstStyle/>
          <a:p>
            <a:r>
              <a:rPr lang="en-US" sz="3600" dirty="0"/>
              <a:t>Why the Priesthood????</a:t>
            </a:r>
          </a:p>
        </p:txBody>
      </p:sp>
      <p:pic>
        <p:nvPicPr>
          <p:cNvPr id="4" name="Picture 3">
            <a:extLst>
              <a:ext uri="{FF2B5EF4-FFF2-40B4-BE49-F238E27FC236}">
                <a16:creationId xmlns:a16="http://schemas.microsoft.com/office/drawing/2014/main" xmlns="" id="{5D81DEF9-FEDA-4760-8038-058FB9CE92CC}"/>
              </a:ext>
            </a:extLst>
          </p:cNvPr>
          <p:cNvPicPr>
            <a:picLocks noChangeAspect="1"/>
          </p:cNvPicPr>
          <p:nvPr/>
        </p:nvPicPr>
        <p:blipFill>
          <a:blip r:embed="rId2"/>
          <a:stretch>
            <a:fillRect/>
          </a:stretch>
        </p:blipFill>
        <p:spPr>
          <a:xfrm>
            <a:off x="1701477" y="727354"/>
            <a:ext cx="9189923" cy="6130646"/>
          </a:xfrm>
          <a:prstGeom prst="rect">
            <a:avLst/>
          </a:prstGeom>
        </p:spPr>
      </p:pic>
    </p:spTree>
    <p:extLst>
      <p:ext uri="{BB962C8B-B14F-4D97-AF65-F5344CB8AC3E}">
        <p14:creationId xmlns:p14="http://schemas.microsoft.com/office/powerpoint/2010/main" val="181470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1EA01CC-B83A-4296-B077-450319FA339D}"/>
              </a:ext>
            </a:extLst>
          </p:cNvPr>
          <p:cNvSpPr txBox="1"/>
          <p:nvPr/>
        </p:nvSpPr>
        <p:spPr>
          <a:xfrm>
            <a:off x="798653" y="81023"/>
            <a:ext cx="10776031" cy="646331"/>
          </a:xfrm>
          <a:prstGeom prst="rect">
            <a:avLst/>
          </a:prstGeom>
          <a:noFill/>
        </p:spPr>
        <p:txBody>
          <a:bodyPr wrap="square" rtlCol="0">
            <a:spAutoFit/>
          </a:bodyPr>
          <a:lstStyle/>
          <a:p>
            <a:r>
              <a:rPr lang="en-US" sz="3600" dirty="0">
                <a:solidFill>
                  <a:srgbClr val="FF0000"/>
                </a:solidFill>
                <a:effectLst>
                  <a:outerShdw blurRad="38100" dist="38100" dir="2700000" algn="tl">
                    <a:srgbClr val="000000">
                      <a:alpha val="43137"/>
                    </a:srgbClr>
                  </a:outerShdw>
                </a:effectLst>
              </a:rPr>
              <a:t>The Bible Says No More Priesthood….</a:t>
            </a:r>
          </a:p>
        </p:txBody>
      </p:sp>
      <p:sp>
        <p:nvSpPr>
          <p:cNvPr id="3" name="Rectangle 2">
            <a:extLst>
              <a:ext uri="{FF2B5EF4-FFF2-40B4-BE49-F238E27FC236}">
                <a16:creationId xmlns:a16="http://schemas.microsoft.com/office/drawing/2014/main" xmlns="" id="{439E3A20-9C58-4E12-A2BA-ECAC9942DB30}"/>
              </a:ext>
            </a:extLst>
          </p:cNvPr>
          <p:cNvSpPr/>
          <p:nvPr/>
        </p:nvSpPr>
        <p:spPr>
          <a:xfrm>
            <a:off x="0" y="748635"/>
            <a:ext cx="12192000" cy="6109365"/>
          </a:xfrm>
          <a:prstGeom prst="rect">
            <a:avLst/>
          </a:prstGeom>
        </p:spPr>
        <p:txBody>
          <a:bodyPr wrap="square">
            <a:spAutoFit/>
          </a:bodyPr>
          <a:lstStyle/>
          <a:p>
            <a:r>
              <a:rPr lang="en-US" sz="2300" dirty="0"/>
              <a:t>Heb. 8:4-13 “</a:t>
            </a:r>
            <a:r>
              <a:rPr lang="en-US" sz="2300" b="1" u="sng" dirty="0"/>
              <a:t>For if he were on earth, he should not be a priest, seeing that there are priests that offer gifts according to the law: Who serve unto the example and shadow of heavenly things, as Moses was admonished of God when he was about to make the tabernacle</a:t>
            </a:r>
            <a:r>
              <a:rPr lang="en-US" sz="2300" dirty="0"/>
              <a:t>: for, See, saith he, that thou </a:t>
            </a:r>
            <a:r>
              <a:rPr lang="en-US" sz="2300" b="1" dirty="0"/>
              <a:t>make all things according to the pattern shewed to thee in the mount</a:t>
            </a:r>
            <a:r>
              <a:rPr lang="en-US" sz="2300" dirty="0"/>
              <a:t>. But now hath he obtained a </a:t>
            </a:r>
            <a:r>
              <a:rPr lang="en-US" sz="2300" b="1" dirty="0"/>
              <a:t>more excellent ministry, by how much also he is the mediator of a better covenant</a:t>
            </a:r>
            <a:r>
              <a:rPr lang="en-US" sz="2300" dirty="0"/>
              <a:t>, which was established upon better promises. For if that first covenant had been faultless, then should no place have been sought for the second. For finding fault with them, he saith, Behold, the days come, saith the Lord, when </a:t>
            </a:r>
            <a:r>
              <a:rPr lang="en-US" sz="2300" b="1" dirty="0"/>
              <a:t>I will make a new covenant with the house of Israel and with the house of Judah: Not according to the covenant that I made with their fathers in the day when I took them by the hand to lead them out of the land of Egypt; because they continued not in my covenant, and I regarded them not</a:t>
            </a:r>
            <a:r>
              <a:rPr lang="en-US" sz="2300" dirty="0"/>
              <a:t>, saith the Lord. </a:t>
            </a:r>
            <a:r>
              <a:rPr lang="en-US" sz="2300" b="1" dirty="0"/>
              <a:t>For this is the covenant that I will make with the house of Israel after those days, saith the Lord; I will put my laws into their mind</a:t>
            </a:r>
            <a:r>
              <a:rPr lang="en-US" sz="2300" dirty="0"/>
              <a:t>, and write them in their hearts: and I will be to them a God, and they shall be to me a people: </a:t>
            </a:r>
            <a:r>
              <a:rPr lang="en-US" sz="2300" b="1" u="sng" dirty="0"/>
              <a:t>And they shall not teach every man his </a:t>
            </a:r>
            <a:r>
              <a:rPr lang="en-US" sz="2300" b="1" u="sng" dirty="0" err="1"/>
              <a:t>neighbour</a:t>
            </a:r>
            <a:r>
              <a:rPr lang="en-US" sz="2300" b="1" u="sng" dirty="0"/>
              <a:t>, and every man his brother, saying, Know the Lord: for all shall know me, from the least to the greatest</a:t>
            </a:r>
            <a:r>
              <a:rPr lang="en-US" sz="2300" dirty="0"/>
              <a:t>. For I will be merciful to their unrighteousness, and their sins and their iniquities will I remember no more. In that he saith, A new covenant, he hath made the first old. Now that which </a:t>
            </a:r>
            <a:r>
              <a:rPr lang="en-US" sz="2300" dirty="0" err="1"/>
              <a:t>decayeth</a:t>
            </a:r>
            <a:r>
              <a:rPr lang="en-US" sz="2300" dirty="0"/>
              <a:t> and </a:t>
            </a:r>
            <a:r>
              <a:rPr lang="en-US" sz="2300" dirty="0" err="1"/>
              <a:t>waxeth</a:t>
            </a:r>
            <a:r>
              <a:rPr lang="en-US" sz="2300" dirty="0"/>
              <a:t> old is ready to vanish away.”</a:t>
            </a:r>
          </a:p>
        </p:txBody>
      </p:sp>
    </p:spTree>
    <p:extLst>
      <p:ext uri="{BB962C8B-B14F-4D97-AF65-F5344CB8AC3E}">
        <p14:creationId xmlns:p14="http://schemas.microsoft.com/office/powerpoint/2010/main" val="350342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0BB40F-4640-4F4C-AB2A-DD0FDB79C62D}"/>
              </a:ext>
            </a:extLst>
          </p:cNvPr>
          <p:cNvSpPr/>
          <p:nvPr/>
        </p:nvSpPr>
        <p:spPr>
          <a:xfrm>
            <a:off x="0" y="519537"/>
            <a:ext cx="12192000" cy="6186309"/>
          </a:xfrm>
          <a:prstGeom prst="rect">
            <a:avLst/>
          </a:prstGeom>
        </p:spPr>
        <p:txBody>
          <a:bodyPr wrap="square">
            <a:spAutoFit/>
          </a:bodyPr>
          <a:lstStyle/>
          <a:p>
            <a:r>
              <a:rPr lang="en-US" sz="2200" dirty="0"/>
              <a:t>“</a:t>
            </a:r>
            <a:r>
              <a:rPr lang="en-US" sz="2200" b="1" dirty="0"/>
              <a:t>Jesus has died to institute the priesthood</a:t>
            </a:r>
            <a:r>
              <a:rPr lang="en-US" sz="2200" dirty="0"/>
              <a:t>. </a:t>
            </a:r>
            <a:r>
              <a:rPr lang="en-US" sz="2200" b="1" u="sng" dirty="0"/>
              <a:t>It was not necessary for the Redeemer to die in order to save the world; a drop of his blood, a single tear, or prayer, was sufficient to procure salvation for all</a:t>
            </a:r>
            <a:r>
              <a:rPr lang="en-US" sz="2200" dirty="0"/>
              <a:t>; for such a prayer, being of infinite value, should be sufficient to save not one but a thousand worlds. </a:t>
            </a:r>
            <a:r>
              <a:rPr lang="en-US" sz="2200" b="1" u="sng" dirty="0"/>
              <a:t>But to institute the priesthood</a:t>
            </a:r>
            <a:r>
              <a:rPr lang="en-US" sz="2200" dirty="0"/>
              <a:t>, the death of Jesus Christ has been necessary. Had he not died, where should we find the victim that the priests of the New Law now offer? a victim altogether holy and immaculate, capable of giving to God an honor worthy of God. As has been already said, all the lives of men and angels </a:t>
            </a:r>
            <a:r>
              <a:rPr lang="en-US" sz="2200" b="1" dirty="0"/>
              <a:t>are not capable of giving to God an infinite honor like that which a priest offers to him by a single Mass</a:t>
            </a:r>
            <a:r>
              <a:rPr lang="en-US" sz="2200" dirty="0"/>
              <a:t>... </a:t>
            </a:r>
            <a:r>
              <a:rPr lang="en-US" sz="2200" b="1" u="sng" dirty="0"/>
              <a:t>The priest has the power of the keys, or the power of delivering sinners from Hell, of making them worthy of Paradise, and of changing them from the slaves of Satan into the children of God. And God Himself is obliged to abide by the judgment of His priests, and either not to pardon or to pardon</a:t>
            </a:r>
            <a:r>
              <a:rPr lang="en-US" sz="2200" dirty="0"/>
              <a:t>.... Were the Redeemer to descend into a church, and sit in a confessional to administer the sacrament of penance, and a priest to sit in another confessional, Jesus would say over each penitent, "Ego </a:t>
            </a:r>
            <a:r>
              <a:rPr lang="en-US" sz="2200" dirty="0" err="1"/>
              <a:t>te</a:t>
            </a:r>
            <a:r>
              <a:rPr lang="en-US" sz="2200" dirty="0"/>
              <a:t> absolve," the priest would likewise say over each of his penitents, "Ego </a:t>
            </a:r>
            <a:r>
              <a:rPr lang="en-US" sz="2200" dirty="0" err="1"/>
              <a:t>te</a:t>
            </a:r>
            <a:r>
              <a:rPr lang="en-US" sz="2200" dirty="0"/>
              <a:t> absolve," </a:t>
            </a:r>
            <a:r>
              <a:rPr lang="en-US" sz="2200" b="1" dirty="0"/>
              <a:t>and the penitents of each would be equally absolved</a:t>
            </a:r>
            <a:r>
              <a:rPr lang="en-US" sz="2200" dirty="0"/>
              <a:t>... </a:t>
            </a:r>
            <a:r>
              <a:rPr lang="en-US" sz="2200" b="1" u="sng" dirty="0">
                <a:solidFill>
                  <a:srgbClr val="C00000"/>
                </a:solidFill>
              </a:rPr>
              <a:t>Thus the priest may, in a certain manner, be called the creator of his Creator</a:t>
            </a:r>
            <a:r>
              <a:rPr lang="en-US" sz="2200" dirty="0"/>
              <a:t>, </a:t>
            </a:r>
            <a:r>
              <a:rPr lang="en-US" sz="2200" b="1" u="sng" dirty="0"/>
              <a:t>since by saying the words of consecration, he creates, as it were, Jesus in the sacrament, by giving him a sacramental existence, and produces him as a victim to be offered to the eternal Father</a:t>
            </a:r>
            <a:r>
              <a:rPr lang="en-US" sz="2200" dirty="0"/>
              <a:t>... Let the priest," says St. Laurence Justinian, "approach the altar as another Christ.”--St. Alphonsus Liguori, </a:t>
            </a:r>
            <a:r>
              <a:rPr lang="en-US" sz="2200" i="1" dirty="0"/>
              <a:t>The Dignities and Duties of the Priest</a:t>
            </a:r>
            <a:r>
              <a:rPr lang="en-US" sz="2200" dirty="0"/>
              <a:t> (1927).</a:t>
            </a:r>
          </a:p>
        </p:txBody>
      </p:sp>
      <p:sp>
        <p:nvSpPr>
          <p:cNvPr id="3" name="TextBox 2">
            <a:extLst>
              <a:ext uri="{FF2B5EF4-FFF2-40B4-BE49-F238E27FC236}">
                <a16:creationId xmlns:a16="http://schemas.microsoft.com/office/drawing/2014/main" xmlns="" id="{6D8F462A-4992-4D47-A546-F1076DA5CA9B}"/>
              </a:ext>
            </a:extLst>
          </p:cNvPr>
          <p:cNvSpPr txBox="1"/>
          <p:nvPr/>
        </p:nvSpPr>
        <p:spPr>
          <a:xfrm>
            <a:off x="312516" y="0"/>
            <a:ext cx="8461094" cy="646331"/>
          </a:xfrm>
          <a:prstGeom prst="rect">
            <a:avLst/>
          </a:prstGeom>
          <a:noFill/>
        </p:spPr>
        <p:txBody>
          <a:bodyPr wrap="square" rtlCol="0">
            <a:spAutoFit/>
          </a:bodyPr>
          <a:lstStyle/>
          <a:p>
            <a:r>
              <a:rPr lang="en-US" sz="3600" i="1" dirty="0">
                <a:solidFill>
                  <a:srgbClr val="C00000"/>
                </a:solidFill>
                <a:effectLst>
                  <a:outerShdw blurRad="38100" dist="38100" dir="2700000" algn="tl">
                    <a:srgbClr val="000000">
                      <a:alpha val="43137"/>
                    </a:srgbClr>
                  </a:outerShdw>
                </a:effectLst>
              </a:rPr>
              <a:t>Catholicism insists on the Priesthood…</a:t>
            </a:r>
          </a:p>
        </p:txBody>
      </p:sp>
    </p:spTree>
    <p:extLst>
      <p:ext uri="{BB962C8B-B14F-4D97-AF65-F5344CB8AC3E}">
        <p14:creationId xmlns:p14="http://schemas.microsoft.com/office/powerpoint/2010/main" val="162243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6DB0F84-540D-4606-9530-1AD1E1F1BA11}"/>
              </a:ext>
            </a:extLst>
          </p:cNvPr>
          <p:cNvSpPr/>
          <p:nvPr/>
        </p:nvSpPr>
        <p:spPr>
          <a:xfrm>
            <a:off x="221511" y="428178"/>
            <a:ext cx="11748977" cy="6001643"/>
          </a:xfrm>
          <a:prstGeom prst="rect">
            <a:avLst/>
          </a:prstGeom>
        </p:spPr>
        <p:txBody>
          <a:bodyPr wrap="square">
            <a:spAutoFit/>
          </a:bodyPr>
          <a:lstStyle/>
          <a:p>
            <a:r>
              <a:rPr lang="en-US" sz="3200" i="1" dirty="0"/>
              <a:t>Herein is love, not that we loved God, but that he loved us, and sent </a:t>
            </a:r>
            <a:r>
              <a:rPr lang="en-US" sz="3200" b="1" i="1" u="sng" dirty="0"/>
              <a:t>his Son to be the propitiation for our sins</a:t>
            </a:r>
            <a:r>
              <a:rPr lang="en-US" sz="3200" i="1" dirty="0"/>
              <a:t>.—1 John 4:10</a:t>
            </a:r>
          </a:p>
          <a:p>
            <a:endParaRPr lang="en-US" sz="3200" i="1" dirty="0"/>
          </a:p>
          <a:p>
            <a:endParaRPr lang="en-US" sz="3200" i="1" dirty="0"/>
          </a:p>
          <a:p>
            <a:endParaRPr lang="en-US" sz="3200" i="1" dirty="0"/>
          </a:p>
          <a:p>
            <a:r>
              <a:rPr lang="en-US" sz="3200" i="1" dirty="0"/>
              <a:t>Christ hath redeemed us from the curse of the law, </a:t>
            </a:r>
            <a:r>
              <a:rPr lang="en-US" sz="3200" b="1" i="1" u="sng" dirty="0"/>
              <a:t>being made a curse for us</a:t>
            </a:r>
            <a:r>
              <a:rPr lang="en-US" sz="3200" i="1" dirty="0"/>
              <a:t>—Gal. 3:13</a:t>
            </a:r>
          </a:p>
          <a:p>
            <a:endParaRPr lang="en-US" sz="3200" i="1" dirty="0"/>
          </a:p>
          <a:p>
            <a:endParaRPr lang="en-US" sz="3200" i="1" dirty="0"/>
          </a:p>
          <a:p>
            <a:endParaRPr lang="en-US" sz="3200" i="1" dirty="0"/>
          </a:p>
          <a:p>
            <a:r>
              <a:rPr lang="en-US" sz="3200" i="1" dirty="0"/>
              <a:t>And almost all things are by the law purged with blood; </a:t>
            </a:r>
            <a:r>
              <a:rPr lang="en-US" sz="3200" b="1" i="1" u="sng" dirty="0"/>
              <a:t>and without shedding of blood is no remission</a:t>
            </a:r>
            <a:r>
              <a:rPr lang="en-US" sz="3200" i="1" dirty="0"/>
              <a:t>.—Heb. 9:22</a:t>
            </a:r>
          </a:p>
        </p:txBody>
      </p:sp>
    </p:spTree>
    <p:extLst>
      <p:ext uri="{BB962C8B-B14F-4D97-AF65-F5344CB8AC3E}">
        <p14:creationId xmlns:p14="http://schemas.microsoft.com/office/powerpoint/2010/main" val="4159496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753EE4E-48EA-42F7-BEE0-F2D50D61851F}"/>
              </a:ext>
            </a:extLst>
          </p:cNvPr>
          <p:cNvSpPr txBox="1"/>
          <p:nvPr/>
        </p:nvSpPr>
        <p:spPr>
          <a:xfrm>
            <a:off x="191386" y="138223"/>
            <a:ext cx="10345479" cy="646331"/>
          </a:xfrm>
          <a:prstGeom prst="rect">
            <a:avLst/>
          </a:prstGeom>
          <a:noFill/>
        </p:spPr>
        <p:txBody>
          <a:bodyPr wrap="square" rtlCol="0">
            <a:spAutoFit/>
          </a:bodyPr>
          <a:lstStyle/>
          <a:p>
            <a:r>
              <a:rPr lang="en-US" sz="3600" b="1" i="1" dirty="0">
                <a:solidFill>
                  <a:srgbClr val="002060"/>
                </a:solidFill>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Anyone Have an Answer as to Why the Priesthood is SOOOOO Important???</a:t>
            </a:r>
          </a:p>
        </p:txBody>
      </p:sp>
      <p:sp>
        <p:nvSpPr>
          <p:cNvPr id="3" name="TextBox 2">
            <a:extLst>
              <a:ext uri="{FF2B5EF4-FFF2-40B4-BE49-F238E27FC236}">
                <a16:creationId xmlns:a16="http://schemas.microsoft.com/office/drawing/2014/main" xmlns="" id="{321FCC10-0AF9-4F32-912B-6C84A562640B}"/>
              </a:ext>
            </a:extLst>
          </p:cNvPr>
          <p:cNvSpPr txBox="1"/>
          <p:nvPr/>
        </p:nvSpPr>
        <p:spPr>
          <a:xfrm>
            <a:off x="95691" y="784554"/>
            <a:ext cx="7921258" cy="5632311"/>
          </a:xfrm>
          <a:prstGeom prst="rect">
            <a:avLst/>
          </a:prstGeom>
          <a:noFill/>
        </p:spPr>
        <p:txBody>
          <a:bodyPr wrap="square" rtlCol="0">
            <a:spAutoFit/>
          </a:bodyPr>
          <a:lstStyle/>
          <a:p>
            <a:r>
              <a:rPr lang="en-US" sz="2400" dirty="0"/>
              <a:t>“For I do not exaggerate when I say, that for many noble-hearted, well-educated, high-minded women, to be forced to unveil their hearts before the eyes of a man, to open to him all the most secret recesses of their souls, all the most sacred mysteries of their single or married life, to allow him to put to them questions which the most depraved woman would never consent to hear from her vilest seducer, is often more horrible and intolerable than to be tied to burning coals.”—</a:t>
            </a:r>
            <a:r>
              <a:rPr lang="en-US" sz="2400" i="1" dirty="0"/>
              <a:t>The Priest, the Woman, and the Confessional, Charles </a:t>
            </a:r>
            <a:r>
              <a:rPr lang="en-US" sz="2400" i="1" dirty="0" err="1"/>
              <a:t>Chiniquy</a:t>
            </a:r>
            <a:r>
              <a:rPr lang="en-US" sz="2400" i="1" dirty="0"/>
              <a:t>, p. 13</a:t>
            </a:r>
          </a:p>
          <a:p>
            <a:endParaRPr lang="en-US" sz="2400" i="1" dirty="0"/>
          </a:p>
          <a:p>
            <a:r>
              <a:rPr lang="en-US" sz="2400" dirty="0"/>
              <a:t>“She [</a:t>
            </a:r>
            <a:r>
              <a:rPr lang="en-US" sz="2400" dirty="0" err="1"/>
              <a:t>Semaramis</a:t>
            </a:r>
            <a:r>
              <a:rPr lang="en-US" sz="2400" dirty="0"/>
              <a:t>] designed the confessional to pry into the secrets of her followers. The people feared their priests. They were afraid of being blackmailed. Satan loved this idea. In the future, he would use the confessionals to destroy nations”—Jack </a:t>
            </a:r>
            <a:r>
              <a:rPr lang="en-US" sz="2400" i="1" dirty="0"/>
              <a:t>Chick, Alberto Series, The Force, p. 10</a:t>
            </a:r>
            <a:endParaRPr lang="en-US" sz="2400" dirty="0"/>
          </a:p>
        </p:txBody>
      </p:sp>
      <p:pic>
        <p:nvPicPr>
          <p:cNvPr id="4" name="Picture 3">
            <a:extLst>
              <a:ext uri="{FF2B5EF4-FFF2-40B4-BE49-F238E27FC236}">
                <a16:creationId xmlns:a16="http://schemas.microsoft.com/office/drawing/2014/main" xmlns="" id="{8F9C82D9-4A21-42BB-AAF4-38B3C0863904}"/>
              </a:ext>
            </a:extLst>
          </p:cNvPr>
          <p:cNvPicPr>
            <a:picLocks noChangeAspect="1"/>
          </p:cNvPicPr>
          <p:nvPr/>
        </p:nvPicPr>
        <p:blipFill>
          <a:blip r:embed="rId2"/>
          <a:stretch>
            <a:fillRect/>
          </a:stretch>
        </p:blipFill>
        <p:spPr>
          <a:xfrm>
            <a:off x="8458490" y="867546"/>
            <a:ext cx="3475008" cy="3475008"/>
          </a:xfrm>
          <a:prstGeom prst="rect">
            <a:avLst/>
          </a:prstGeom>
        </p:spPr>
      </p:pic>
      <p:pic>
        <p:nvPicPr>
          <p:cNvPr id="5" name="Picture 4">
            <a:extLst>
              <a:ext uri="{FF2B5EF4-FFF2-40B4-BE49-F238E27FC236}">
                <a16:creationId xmlns:a16="http://schemas.microsoft.com/office/drawing/2014/main" xmlns="" id="{305E08D3-43B9-4184-A1B4-7A5D5D93B4C9}"/>
              </a:ext>
            </a:extLst>
          </p:cNvPr>
          <p:cNvPicPr>
            <a:picLocks noChangeAspect="1"/>
          </p:cNvPicPr>
          <p:nvPr/>
        </p:nvPicPr>
        <p:blipFill>
          <a:blip r:embed="rId3"/>
          <a:stretch>
            <a:fillRect/>
          </a:stretch>
        </p:blipFill>
        <p:spPr>
          <a:xfrm>
            <a:off x="8113852" y="4158267"/>
            <a:ext cx="4078147" cy="2699733"/>
          </a:xfrm>
          <a:prstGeom prst="rect">
            <a:avLst/>
          </a:prstGeom>
        </p:spPr>
      </p:pic>
    </p:spTree>
    <p:extLst>
      <p:ext uri="{BB962C8B-B14F-4D97-AF65-F5344CB8AC3E}">
        <p14:creationId xmlns:p14="http://schemas.microsoft.com/office/powerpoint/2010/main" val="177410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AFB8CB0-7F11-431A-B6C0-39C1EC58A470}"/>
              </a:ext>
            </a:extLst>
          </p:cNvPr>
          <p:cNvPicPr>
            <a:picLocks noChangeAspect="1"/>
          </p:cNvPicPr>
          <p:nvPr/>
        </p:nvPicPr>
        <p:blipFill>
          <a:blip r:embed="rId2"/>
          <a:stretch>
            <a:fillRect/>
          </a:stretch>
        </p:blipFill>
        <p:spPr>
          <a:xfrm>
            <a:off x="0" y="0"/>
            <a:ext cx="12192001" cy="6858000"/>
          </a:xfrm>
          <a:prstGeom prst="rect">
            <a:avLst/>
          </a:prstGeom>
        </p:spPr>
      </p:pic>
    </p:spTree>
    <p:extLst>
      <p:ext uri="{BB962C8B-B14F-4D97-AF65-F5344CB8AC3E}">
        <p14:creationId xmlns:p14="http://schemas.microsoft.com/office/powerpoint/2010/main" val="3988768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1121</Words>
  <Application>Microsoft Office PowerPoint</Application>
  <PresentationFormat>Custom</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Last Words…</dc:title>
  <dc:creator>Kody</dc:creator>
  <cp:lastModifiedBy>Staff</cp:lastModifiedBy>
  <cp:revision>56</cp:revision>
  <dcterms:created xsi:type="dcterms:W3CDTF">2018-10-13T02:10:11Z</dcterms:created>
  <dcterms:modified xsi:type="dcterms:W3CDTF">2019-10-13T03:15:58Z</dcterms:modified>
</cp:coreProperties>
</file>