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926" r:id="rId3"/>
    <p:sldId id="265" r:id="rId4"/>
    <p:sldId id="911" r:id="rId5"/>
    <p:sldId id="912" r:id="rId6"/>
    <p:sldId id="927" r:id="rId7"/>
    <p:sldId id="928" r:id="rId8"/>
    <p:sldId id="929" r:id="rId9"/>
    <p:sldId id="264" r:id="rId10"/>
    <p:sldId id="930" r:id="rId11"/>
    <p:sldId id="931" r:id="rId12"/>
    <p:sldId id="932" r:id="rId13"/>
    <p:sldId id="933" r:id="rId14"/>
    <p:sldId id="736" r:id="rId15"/>
    <p:sldId id="677" r:id="rId16"/>
    <p:sldId id="913" r:id="rId17"/>
    <p:sldId id="914" r:id="rId18"/>
    <p:sldId id="915" r:id="rId19"/>
    <p:sldId id="916" r:id="rId20"/>
    <p:sldId id="917" r:id="rId21"/>
    <p:sldId id="8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2" d="100"/>
          <a:sy n="82" d="100"/>
        </p:scale>
        <p:origin x="72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301CD-11FB-47E4-AD20-39F82DA2C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1F45EA-0FFC-436D-BEC9-44DDFD836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E9C2C0-6E63-4DD5-A46D-F893A30834CF}"/>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5" name="Footer Placeholder 4">
            <a:extLst>
              <a:ext uri="{FF2B5EF4-FFF2-40B4-BE49-F238E27FC236}">
                <a16:creationId xmlns:a16="http://schemas.microsoft.com/office/drawing/2014/main" id="{43CEF693-2223-48F0-BCC6-7EF607A20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E2D0D-95F2-421E-9506-8ECD07E7B543}"/>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509600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127C-B7DE-4A83-A614-031CEFA44D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240835-9E80-4B37-8CDE-D177164E9F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D562B-2F46-4B26-B020-A58C1D601B52}"/>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5" name="Footer Placeholder 4">
            <a:extLst>
              <a:ext uri="{FF2B5EF4-FFF2-40B4-BE49-F238E27FC236}">
                <a16:creationId xmlns:a16="http://schemas.microsoft.com/office/drawing/2014/main" id="{FEDCBC40-1D78-41B8-B612-76B17AC0C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A9570-CA46-44F9-8795-1E781A38C47B}"/>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1726067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50427-3EC1-4060-84DB-FC47075DC5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429C62-D770-4508-81AA-12F85E6623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9E5972-08FE-4B66-A6D2-9D87762149D5}"/>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5" name="Footer Placeholder 4">
            <a:extLst>
              <a:ext uri="{FF2B5EF4-FFF2-40B4-BE49-F238E27FC236}">
                <a16:creationId xmlns:a16="http://schemas.microsoft.com/office/drawing/2014/main" id="{8750DC71-D906-4D4F-B365-6A5E62F0B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76711-BDDB-438F-AAE0-EA6538EDDB85}"/>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200208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694F-40BE-4366-9C21-F5EC296C99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C28F92-6A07-45E2-A204-BE49F6429C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403A63-37EF-45C9-9D21-8A8D85914A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274FB4-D9E0-4F66-B3FC-EDE0F54DAF4E}"/>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6" name="Footer Placeholder 5">
            <a:extLst>
              <a:ext uri="{FF2B5EF4-FFF2-40B4-BE49-F238E27FC236}">
                <a16:creationId xmlns:a16="http://schemas.microsoft.com/office/drawing/2014/main" id="{D1CD27AE-7352-410E-95FF-4CCE809AA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065FD-CE0C-4DC5-B067-996E8F2D6DC0}"/>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10152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3F1E-02FC-46DF-A5E4-200BA3C057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2EA850-D5B9-4872-8C76-C6FCB2867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C8A82-7598-4ED8-AF80-8391A4A317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6DC56-C512-47E4-B09B-0FD808508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EEDC0B-4F30-406E-9DE1-AABE5CB389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162BFB-3134-40D1-A576-D352583D8993}"/>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8" name="Footer Placeholder 7">
            <a:extLst>
              <a:ext uri="{FF2B5EF4-FFF2-40B4-BE49-F238E27FC236}">
                <a16:creationId xmlns:a16="http://schemas.microsoft.com/office/drawing/2014/main" id="{D2D1C7A5-D1AF-45C9-A2DF-327FFA7C8D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4B4F2A-D7CA-444D-AF53-51DE73FE83F8}"/>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1992883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DBE5-D64F-4446-B645-B7A66A3E2A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02A215-3F87-4A67-81BC-D9F3EDD44FE2}"/>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4" name="Footer Placeholder 3">
            <a:extLst>
              <a:ext uri="{FF2B5EF4-FFF2-40B4-BE49-F238E27FC236}">
                <a16:creationId xmlns:a16="http://schemas.microsoft.com/office/drawing/2014/main" id="{AC79E2A5-70A4-4CEF-9ED1-7A5CAA1DA9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454A28-D0DE-4FB3-A1D0-9C20E1D3C205}"/>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899887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C74B9-353D-4524-8CE8-F34CEA1A88CA}"/>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3" name="Footer Placeholder 2">
            <a:extLst>
              <a:ext uri="{FF2B5EF4-FFF2-40B4-BE49-F238E27FC236}">
                <a16:creationId xmlns:a16="http://schemas.microsoft.com/office/drawing/2014/main" id="{EAE21BDD-E072-4903-B939-695E175203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3D7A9C-94EA-4B6C-85F3-F4F071A5E913}"/>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264838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3719-2119-4DCC-ABBA-F96D8B63F5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06187-86C3-45DD-AB31-8D540F654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645D0B-69A5-495D-8FFE-E46E3785F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E48305-4674-4A8A-A0FF-765B723EEA93}"/>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6" name="Footer Placeholder 5">
            <a:extLst>
              <a:ext uri="{FF2B5EF4-FFF2-40B4-BE49-F238E27FC236}">
                <a16:creationId xmlns:a16="http://schemas.microsoft.com/office/drawing/2014/main" id="{397DB6A2-5B9A-4D74-97A8-DD4E39CBD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3B8E5-B34A-4F1A-A570-C71B83CB690B}"/>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2842246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E8B2-E1E8-40D0-97E8-B32C3C96A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774CD6-D214-47F8-9412-5FE0F00755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3FCA46-E74F-4A10-9C0D-C8969401C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0C9D70-7303-4842-BD9E-E7315A341038}"/>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6" name="Footer Placeholder 5">
            <a:extLst>
              <a:ext uri="{FF2B5EF4-FFF2-40B4-BE49-F238E27FC236}">
                <a16:creationId xmlns:a16="http://schemas.microsoft.com/office/drawing/2014/main" id="{395C0377-47B3-4F22-A255-C7E561456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831072-0ACD-4A13-AE7D-D43028B56562}"/>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2576336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4C4A-6462-4B0D-AF99-C76504C61D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6B8844-45A5-4ABD-9B59-ED3D236727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BC5B3-8950-4FA5-BE90-DFED6E55D186}"/>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5" name="Footer Placeholder 4">
            <a:extLst>
              <a:ext uri="{FF2B5EF4-FFF2-40B4-BE49-F238E27FC236}">
                <a16:creationId xmlns:a16="http://schemas.microsoft.com/office/drawing/2014/main" id="{5FA359FB-19A9-4579-9A96-D68F89669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CA4C0-1225-4B25-BD1B-0738D3F0F43B}"/>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355078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96F2D-C4D5-4B75-B194-DE2540E0AE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5EA7D-C666-46DC-AEE4-BDFA626E14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46C28-0E1A-4DC3-B3AF-1ED097EE9F6B}"/>
              </a:ext>
            </a:extLst>
          </p:cNvPr>
          <p:cNvSpPr>
            <a:spLocks noGrp="1"/>
          </p:cNvSpPr>
          <p:nvPr>
            <p:ph type="dt" sz="half" idx="10"/>
          </p:nvPr>
        </p:nvSpPr>
        <p:spPr/>
        <p:txBody>
          <a:bodyPr/>
          <a:lstStyle/>
          <a:p>
            <a:fld id="{C4103F3D-7971-4584-8D6D-C06B62889DE3}" type="datetimeFigureOut">
              <a:rPr lang="en-US" smtClean="0"/>
              <a:t>9/1/2022</a:t>
            </a:fld>
            <a:endParaRPr lang="en-US"/>
          </a:p>
        </p:txBody>
      </p:sp>
      <p:sp>
        <p:nvSpPr>
          <p:cNvPr id="5" name="Footer Placeholder 4">
            <a:extLst>
              <a:ext uri="{FF2B5EF4-FFF2-40B4-BE49-F238E27FC236}">
                <a16:creationId xmlns:a16="http://schemas.microsoft.com/office/drawing/2014/main" id="{D1A26F32-35D3-48AA-9D5F-4061F40C5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30F5F-A071-4C46-83EE-800533FFDC90}"/>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202127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9/1/2022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9/1/2022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BC0A33-FCAA-4495-9A3E-082678F7D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9737F-5334-41EF-AE5C-17E2B2023F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CAB67-54B7-4A3E-A9C6-F3BF73DD5B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03F3D-7971-4584-8D6D-C06B62889DE3}" type="datetimeFigureOut">
              <a:rPr lang="en-US" smtClean="0"/>
              <a:t>9/1/2022</a:t>
            </a:fld>
            <a:endParaRPr lang="en-US"/>
          </a:p>
        </p:txBody>
      </p:sp>
      <p:sp>
        <p:nvSpPr>
          <p:cNvPr id="5" name="Footer Placeholder 4">
            <a:extLst>
              <a:ext uri="{FF2B5EF4-FFF2-40B4-BE49-F238E27FC236}">
                <a16:creationId xmlns:a16="http://schemas.microsoft.com/office/drawing/2014/main" id="{6FAEBEF5-DE45-4C72-9793-8B52A9F78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678010-99C4-4F6C-BFD0-6AEB7009F7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14833-275C-4291-BFB1-55B203E56C56}" type="slidenum">
              <a:rPr lang="en-US" smtClean="0"/>
              <a:t>‹#›</a:t>
            </a:fld>
            <a:endParaRPr lang="en-US"/>
          </a:p>
        </p:txBody>
      </p:sp>
    </p:spTree>
    <p:extLst>
      <p:ext uri="{BB962C8B-B14F-4D97-AF65-F5344CB8AC3E}">
        <p14:creationId xmlns:p14="http://schemas.microsoft.com/office/powerpoint/2010/main" val="1049206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fontScale="90000"/>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64: The Day of Atonement 11: The Pre-Advent Judgment</a:t>
            </a:r>
          </a:p>
        </p:txBody>
      </p:sp>
      <p:pic>
        <p:nvPicPr>
          <p:cNvPr id="3" name="Picture 2">
            <a:extLst>
              <a:ext uri="{FF2B5EF4-FFF2-40B4-BE49-F238E27FC236}">
                <a16:creationId xmlns:a16="http://schemas.microsoft.com/office/drawing/2014/main" id="{516D32F3-B408-BCF0-B397-0DFE13B50047}"/>
              </a:ext>
            </a:extLst>
          </p:cNvPr>
          <p:cNvPicPr>
            <a:picLocks noChangeAspect="1"/>
          </p:cNvPicPr>
          <p:nvPr/>
        </p:nvPicPr>
        <p:blipFill>
          <a:blip r:embed="rId2"/>
          <a:stretch>
            <a:fillRect/>
          </a:stretch>
        </p:blipFill>
        <p:spPr>
          <a:xfrm>
            <a:off x="2673349" y="1590674"/>
            <a:ext cx="6845300" cy="5133975"/>
          </a:xfrm>
          <a:prstGeom prst="rect">
            <a:avLst/>
          </a:prstGeom>
        </p:spPr>
      </p:pic>
    </p:spTree>
    <p:extLst>
      <p:ext uri="{BB962C8B-B14F-4D97-AF65-F5344CB8AC3E}">
        <p14:creationId xmlns:p14="http://schemas.microsoft.com/office/powerpoint/2010/main" val="369198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7F22-E2BF-32B9-1249-0E908433D0E1}"/>
              </a:ext>
            </a:extLst>
          </p:cNvPr>
          <p:cNvSpPr>
            <a:spLocks noGrp="1"/>
          </p:cNvSpPr>
          <p:nvPr>
            <p:ph type="title"/>
          </p:nvPr>
        </p:nvSpPr>
        <p:spPr>
          <a:xfrm>
            <a:off x="0" y="-371993"/>
            <a:ext cx="12192000" cy="1325563"/>
          </a:xfrm>
        </p:spPr>
        <p:txBody>
          <a:bodyPr>
            <a:normAutofit/>
          </a:bodyPr>
          <a:lstStyle/>
          <a:p>
            <a:pPr algn="ctr"/>
            <a:r>
              <a:rPr lang="en-US" sz="4000" b="1" u="sng" dirty="0">
                <a:solidFill>
                  <a:srgbClr val="00B050"/>
                </a:solidFill>
                <a:effectLst>
                  <a:outerShdw blurRad="38100" dist="38100" dir="2700000" algn="tl">
                    <a:srgbClr val="000000">
                      <a:alpha val="43137"/>
                    </a:srgbClr>
                  </a:outerShdw>
                </a:effectLst>
              </a:rPr>
              <a:t>What About those who Oppose the Straight Testimony?</a:t>
            </a:r>
          </a:p>
        </p:txBody>
      </p:sp>
      <p:sp>
        <p:nvSpPr>
          <p:cNvPr id="4" name="TextBox 3">
            <a:extLst>
              <a:ext uri="{FF2B5EF4-FFF2-40B4-BE49-F238E27FC236}">
                <a16:creationId xmlns:a16="http://schemas.microsoft.com/office/drawing/2014/main" id="{447CA740-79C2-D6F4-8E74-9011DF407DCD}"/>
              </a:ext>
            </a:extLst>
          </p:cNvPr>
          <p:cNvSpPr txBox="1"/>
          <p:nvPr/>
        </p:nvSpPr>
        <p:spPr>
          <a:xfrm>
            <a:off x="4407937" y="562384"/>
            <a:ext cx="7784063" cy="6124754"/>
          </a:xfrm>
          <a:prstGeom prst="rect">
            <a:avLst/>
          </a:prstGeom>
          <a:noFill/>
        </p:spPr>
        <p:txBody>
          <a:bodyPr wrap="square">
            <a:spAutoFit/>
          </a:bodyPr>
          <a:lstStyle/>
          <a:p>
            <a:r>
              <a:rPr lang="en-US" sz="2800" dirty="0"/>
              <a:t>“</a:t>
            </a:r>
            <a:r>
              <a:rPr lang="en-US" sz="2800" b="1" u="sng" dirty="0"/>
              <a:t>Who are standing in the counsel of God at this time? Is it those who virtually excuse wrongs among the professed people of God and who murmur in their hearts, if not openly, against those who would reprove sin? Is it those who take their stand against them and sympathize with those who commit wrong? No, indeed!</a:t>
            </a:r>
            <a:r>
              <a:rPr lang="en-US" sz="2800" dirty="0"/>
              <a:t> </a:t>
            </a:r>
            <a:r>
              <a:rPr lang="en-US" sz="2800" b="1" dirty="0"/>
              <a:t>Unless they repent, and leave the work of Satan in oppressing those who have the burden of the work and in holding up the hands of sinners in Zion, they will never receive the mark of God's sealing approval</a:t>
            </a:r>
            <a:r>
              <a:rPr lang="en-US" sz="2800" dirty="0"/>
              <a:t>. </a:t>
            </a:r>
            <a:r>
              <a:rPr lang="en-US" sz="2800" b="1" u="sng" dirty="0"/>
              <a:t>They will fall in the general destruction of the wicked, represented by the work of the five men bearing slaughter weapons</a:t>
            </a:r>
            <a:r>
              <a:rPr lang="en-US" sz="2800" dirty="0"/>
              <a:t>”—Ibid.</a:t>
            </a:r>
          </a:p>
        </p:txBody>
      </p:sp>
      <p:pic>
        <p:nvPicPr>
          <p:cNvPr id="5" name="Picture 4">
            <a:extLst>
              <a:ext uri="{FF2B5EF4-FFF2-40B4-BE49-F238E27FC236}">
                <a16:creationId xmlns:a16="http://schemas.microsoft.com/office/drawing/2014/main" id="{398C1B74-7C47-601E-4B6A-89547BB1D3B6}"/>
              </a:ext>
            </a:extLst>
          </p:cNvPr>
          <p:cNvPicPr>
            <a:picLocks noChangeAspect="1"/>
          </p:cNvPicPr>
          <p:nvPr/>
        </p:nvPicPr>
        <p:blipFill>
          <a:blip r:embed="rId2"/>
          <a:stretch>
            <a:fillRect/>
          </a:stretch>
        </p:blipFill>
        <p:spPr>
          <a:xfrm>
            <a:off x="180004" y="1156996"/>
            <a:ext cx="4227933" cy="2029408"/>
          </a:xfrm>
          <a:prstGeom prst="rect">
            <a:avLst/>
          </a:prstGeom>
        </p:spPr>
      </p:pic>
      <p:pic>
        <p:nvPicPr>
          <p:cNvPr id="6" name="Picture 5">
            <a:extLst>
              <a:ext uri="{FF2B5EF4-FFF2-40B4-BE49-F238E27FC236}">
                <a16:creationId xmlns:a16="http://schemas.microsoft.com/office/drawing/2014/main" id="{E73E7459-7792-AFEA-7416-7DF6E35C1948}"/>
              </a:ext>
            </a:extLst>
          </p:cNvPr>
          <p:cNvPicPr>
            <a:picLocks noChangeAspect="1"/>
          </p:cNvPicPr>
          <p:nvPr/>
        </p:nvPicPr>
        <p:blipFill>
          <a:blip r:embed="rId3"/>
          <a:stretch>
            <a:fillRect/>
          </a:stretch>
        </p:blipFill>
        <p:spPr>
          <a:xfrm>
            <a:off x="90002" y="3832223"/>
            <a:ext cx="4227933" cy="2209095"/>
          </a:xfrm>
          <a:prstGeom prst="rect">
            <a:avLst/>
          </a:prstGeom>
        </p:spPr>
      </p:pic>
    </p:spTree>
    <p:extLst>
      <p:ext uri="{BB962C8B-B14F-4D97-AF65-F5344CB8AC3E}">
        <p14:creationId xmlns:p14="http://schemas.microsoft.com/office/powerpoint/2010/main" val="43789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D9E3-23D9-569F-3FDE-2B5A2818DE62}"/>
              </a:ext>
            </a:extLst>
          </p:cNvPr>
          <p:cNvSpPr>
            <a:spLocks noGrp="1"/>
          </p:cNvSpPr>
          <p:nvPr>
            <p:ph type="title"/>
          </p:nvPr>
        </p:nvSpPr>
        <p:spPr>
          <a:xfrm>
            <a:off x="632927" y="-213373"/>
            <a:ext cx="10515600" cy="1325563"/>
          </a:xfrm>
        </p:spPr>
        <p:txBody>
          <a:bodyPr/>
          <a:lstStyle/>
          <a:p>
            <a:r>
              <a:rPr lang="en-US" b="1" dirty="0">
                <a:solidFill>
                  <a:srgbClr val="FFC000"/>
                </a:solidFill>
                <a:effectLst>
                  <a:outerShdw blurRad="38100" dist="38100" dir="2700000" algn="tl">
                    <a:srgbClr val="000000">
                      <a:alpha val="43137"/>
                    </a:srgbClr>
                  </a:outerShdw>
                </a:effectLst>
              </a:rPr>
              <a:t>Do you Want the Seal?</a:t>
            </a:r>
          </a:p>
        </p:txBody>
      </p:sp>
      <p:sp>
        <p:nvSpPr>
          <p:cNvPr id="4" name="TextBox 3">
            <a:extLst>
              <a:ext uri="{FF2B5EF4-FFF2-40B4-BE49-F238E27FC236}">
                <a16:creationId xmlns:a16="http://schemas.microsoft.com/office/drawing/2014/main" id="{8A4336E4-5DEE-1643-096F-7927D3511028}"/>
              </a:ext>
            </a:extLst>
          </p:cNvPr>
          <p:cNvSpPr txBox="1"/>
          <p:nvPr/>
        </p:nvSpPr>
        <p:spPr>
          <a:xfrm>
            <a:off x="6094446" y="1027906"/>
            <a:ext cx="6097554" cy="5693866"/>
          </a:xfrm>
          <a:prstGeom prst="rect">
            <a:avLst/>
          </a:prstGeom>
          <a:noFill/>
        </p:spPr>
        <p:txBody>
          <a:bodyPr wrap="square">
            <a:spAutoFit/>
          </a:bodyPr>
          <a:lstStyle/>
          <a:p>
            <a:r>
              <a:rPr lang="en-US" sz="2800" dirty="0"/>
              <a:t>“</a:t>
            </a:r>
            <a:r>
              <a:rPr lang="en-US" sz="2800" b="1" u="sng" dirty="0"/>
              <a:t>Mark this point with care: Those who receive the pure mark of truth, wrought in them by the power of the Holy Ghost, represented by a mark by the man in linen, are those "that sigh and that cry for all the abominations that be done" in the church</a:t>
            </a:r>
            <a:r>
              <a:rPr lang="en-US" sz="2800" dirty="0"/>
              <a:t>. Their love for purity and the honor and glory of God is such, and they have so clear a view of the exceeding sinfulness of sin, that they are represented as being in agony, even sighing and crying. Read the ninth chapter of Ezekiel.”—Ibid.</a:t>
            </a:r>
          </a:p>
        </p:txBody>
      </p:sp>
      <p:pic>
        <p:nvPicPr>
          <p:cNvPr id="5" name="Picture 4">
            <a:extLst>
              <a:ext uri="{FF2B5EF4-FFF2-40B4-BE49-F238E27FC236}">
                <a16:creationId xmlns:a16="http://schemas.microsoft.com/office/drawing/2014/main" id="{52428E5C-055B-0E04-129C-684A18BB44A6}"/>
              </a:ext>
            </a:extLst>
          </p:cNvPr>
          <p:cNvPicPr>
            <a:picLocks noChangeAspect="1"/>
          </p:cNvPicPr>
          <p:nvPr/>
        </p:nvPicPr>
        <p:blipFill>
          <a:blip r:embed="rId2"/>
          <a:stretch>
            <a:fillRect/>
          </a:stretch>
        </p:blipFill>
        <p:spPr>
          <a:xfrm>
            <a:off x="-1554" y="1898780"/>
            <a:ext cx="6096000" cy="3429000"/>
          </a:xfrm>
          <a:prstGeom prst="rect">
            <a:avLst/>
          </a:prstGeom>
        </p:spPr>
      </p:pic>
    </p:spTree>
    <p:extLst>
      <p:ext uri="{BB962C8B-B14F-4D97-AF65-F5344CB8AC3E}">
        <p14:creationId xmlns:p14="http://schemas.microsoft.com/office/powerpoint/2010/main" val="3148192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0EA7C-5CCC-ABA8-1532-7F37761272BA}"/>
              </a:ext>
            </a:extLst>
          </p:cNvPr>
          <p:cNvSpPr>
            <a:spLocks noGrp="1"/>
          </p:cNvSpPr>
          <p:nvPr>
            <p:ph type="title"/>
          </p:nvPr>
        </p:nvSpPr>
        <p:spPr>
          <a:xfrm>
            <a:off x="838200" y="-288018"/>
            <a:ext cx="10515600" cy="1325563"/>
          </a:xfrm>
        </p:spPr>
        <p:txBody>
          <a:bodyPr/>
          <a:lstStyle/>
          <a:p>
            <a:r>
              <a:rPr lang="en-US" b="1" u="sng" dirty="0">
                <a:solidFill>
                  <a:srgbClr val="FF0000"/>
                </a:solidFill>
                <a:effectLst>
                  <a:outerShdw blurRad="38100" dist="38100" dir="2700000" algn="tl">
                    <a:srgbClr val="000000">
                      <a:alpha val="43137"/>
                    </a:srgbClr>
                  </a:outerShdw>
                </a:effectLst>
              </a:rPr>
              <a:t>What Happens to the Rest???</a:t>
            </a:r>
          </a:p>
        </p:txBody>
      </p:sp>
      <p:sp>
        <p:nvSpPr>
          <p:cNvPr id="4" name="TextBox 3">
            <a:extLst>
              <a:ext uri="{FF2B5EF4-FFF2-40B4-BE49-F238E27FC236}">
                <a16:creationId xmlns:a16="http://schemas.microsoft.com/office/drawing/2014/main" id="{546ED22B-91F5-3BA1-0617-234362FD4AF7}"/>
              </a:ext>
            </a:extLst>
          </p:cNvPr>
          <p:cNvSpPr txBox="1"/>
          <p:nvPr/>
        </p:nvSpPr>
        <p:spPr>
          <a:xfrm>
            <a:off x="5670680" y="805266"/>
            <a:ext cx="6521320" cy="5693866"/>
          </a:xfrm>
          <a:prstGeom prst="rect">
            <a:avLst/>
          </a:prstGeom>
          <a:noFill/>
        </p:spPr>
        <p:txBody>
          <a:bodyPr wrap="square">
            <a:spAutoFit/>
          </a:bodyPr>
          <a:lstStyle/>
          <a:p>
            <a:r>
              <a:rPr lang="en-US" sz="2800" dirty="0"/>
              <a:t>“</a:t>
            </a:r>
            <a:r>
              <a:rPr lang="en-US" sz="2800" b="1" dirty="0"/>
              <a:t>But the general slaughter of all those who do not thus see the wide contrast between sin and righteousness, and do not feel as those do who stand in the counsel of God and receive the mark, is described in the order to the five men with slaughter weapons</a:t>
            </a:r>
            <a:r>
              <a:rPr lang="en-US" sz="2800" dirty="0"/>
              <a:t>: "Go ye after him through the city, and smite: let not your eye spare, neither have ye pity: slay utterly old and young, both maids, and little children, and women: but come not near any man upon whom is the mark; and begin at My sanctuary.“” Ibid., p. 267</a:t>
            </a:r>
          </a:p>
        </p:txBody>
      </p:sp>
      <p:pic>
        <p:nvPicPr>
          <p:cNvPr id="5" name="Picture 4">
            <a:extLst>
              <a:ext uri="{FF2B5EF4-FFF2-40B4-BE49-F238E27FC236}">
                <a16:creationId xmlns:a16="http://schemas.microsoft.com/office/drawing/2014/main" id="{C7E310DB-10D8-8932-F6AE-FBA876738D87}"/>
              </a:ext>
            </a:extLst>
          </p:cNvPr>
          <p:cNvPicPr>
            <a:picLocks noChangeAspect="1"/>
          </p:cNvPicPr>
          <p:nvPr/>
        </p:nvPicPr>
        <p:blipFill>
          <a:blip r:embed="rId2"/>
          <a:stretch>
            <a:fillRect/>
          </a:stretch>
        </p:blipFill>
        <p:spPr>
          <a:xfrm>
            <a:off x="76102" y="905069"/>
            <a:ext cx="5546301" cy="2761862"/>
          </a:xfrm>
          <a:prstGeom prst="rect">
            <a:avLst/>
          </a:prstGeom>
        </p:spPr>
      </p:pic>
      <p:pic>
        <p:nvPicPr>
          <p:cNvPr id="8" name="Picture 7">
            <a:extLst>
              <a:ext uri="{FF2B5EF4-FFF2-40B4-BE49-F238E27FC236}">
                <a16:creationId xmlns:a16="http://schemas.microsoft.com/office/drawing/2014/main" id="{9A9F1FF4-1CB6-0DBB-D1DC-BC0702054933}"/>
              </a:ext>
            </a:extLst>
          </p:cNvPr>
          <p:cNvPicPr>
            <a:picLocks noChangeAspect="1"/>
          </p:cNvPicPr>
          <p:nvPr/>
        </p:nvPicPr>
        <p:blipFill>
          <a:blip r:embed="rId3"/>
          <a:stretch>
            <a:fillRect/>
          </a:stretch>
        </p:blipFill>
        <p:spPr>
          <a:xfrm>
            <a:off x="594435" y="3615973"/>
            <a:ext cx="4509634" cy="2883159"/>
          </a:xfrm>
          <a:prstGeom prst="rect">
            <a:avLst/>
          </a:prstGeom>
        </p:spPr>
      </p:pic>
    </p:spTree>
    <p:extLst>
      <p:ext uri="{BB962C8B-B14F-4D97-AF65-F5344CB8AC3E}">
        <p14:creationId xmlns:p14="http://schemas.microsoft.com/office/powerpoint/2010/main" val="3201130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80D7-5141-4450-A39B-0D5021962ED5}"/>
              </a:ext>
            </a:extLst>
          </p:cNvPr>
          <p:cNvSpPr>
            <a:spLocks noGrp="1"/>
          </p:cNvSpPr>
          <p:nvPr>
            <p:ph type="title"/>
          </p:nvPr>
        </p:nvSpPr>
        <p:spPr>
          <a:xfrm>
            <a:off x="838200" y="-344002"/>
            <a:ext cx="10515600" cy="1325563"/>
          </a:xfrm>
        </p:spPr>
        <p:txBody>
          <a:bodyPr/>
          <a:lstStyle/>
          <a:p>
            <a:pPr algn="ctr"/>
            <a:r>
              <a:rPr lang="en-US" u="sng" dirty="0">
                <a:solidFill>
                  <a:srgbClr val="C00000"/>
                </a:solidFill>
                <a:effectLst>
                  <a:outerShdw blurRad="38100" dist="38100" dir="2700000" algn="tl">
                    <a:srgbClr val="000000">
                      <a:alpha val="43137"/>
                    </a:srgbClr>
                  </a:outerShdw>
                </a:effectLst>
              </a:rPr>
              <a:t>Are You Sighing and Crying for…</a:t>
            </a:r>
          </a:p>
        </p:txBody>
      </p:sp>
      <p:sp>
        <p:nvSpPr>
          <p:cNvPr id="3" name="TextBox 2">
            <a:extLst>
              <a:ext uri="{FF2B5EF4-FFF2-40B4-BE49-F238E27FC236}">
                <a16:creationId xmlns:a16="http://schemas.microsoft.com/office/drawing/2014/main" id="{92310FA2-29A4-4F78-AB10-9F368937B7AE}"/>
              </a:ext>
            </a:extLst>
          </p:cNvPr>
          <p:cNvSpPr txBox="1"/>
          <p:nvPr/>
        </p:nvSpPr>
        <p:spPr>
          <a:xfrm>
            <a:off x="0" y="606489"/>
            <a:ext cx="12192000" cy="6232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1. The implementation of “Spiritual Formation” (Catholic spiritual exercises of Loyola) into the Pastoral training (see Handbook of Seventh-Day Adventist Ministerial and Theological Education, p. 37 &amp; p. 57)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2. In 2010-11, </a:t>
            </a:r>
            <a:r>
              <a:rPr lang="en-US" sz="2100" dirty="0">
                <a:solidFill>
                  <a:prstClr val="black"/>
                </a:solidFill>
                <a:latin typeface="Calibri" panose="020F0502020204030204"/>
              </a:rPr>
              <a:t>Ted Wilson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spearheaded an evangelistic campaign called “The Great Controversy Project” where he reduced the 800+ pages of the Great Controversy book to a 92 page devotional, which </a:t>
            </a:r>
            <a:r>
              <a:rPr lang="en-US" sz="2100" dirty="0">
                <a:solidFill>
                  <a:prstClr val="black"/>
                </a:solidFill>
                <a:latin typeface="Calibri" panose="020F0502020204030204"/>
              </a:rPr>
              <a:t>says</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nothing about the Papacy, or last days events—the great hope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lang="en-US" sz="2100" dirty="0">
                <a:solidFill>
                  <a:prstClr val="black"/>
                </a:solidFill>
                <a:latin typeface="Calibri" panose="020F0502020204030204"/>
              </a:rPr>
              <a:t>Ted Wilson going to Moscow to represent the SDA Church at the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500</a:t>
            </a:r>
            <a:r>
              <a:rPr kumimoji="0" lang="en-US" sz="2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Anniversary of the Reformation, ecumenical charters signed in January 2021, Bert Beach’s (GC Rep) gold medal to the Pope?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solidFill>
                  <a:prstClr val="black"/>
                </a:solidFill>
                <a:latin typeface="Calibri" panose="020F0502020204030204"/>
              </a:rPr>
              <a:t>4.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Ganoune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Diop’s interfaith meetings with the Antichrist, as a representative of the GC—good use of tithe?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solidFill>
                  <a:prstClr val="black"/>
                </a:solidFill>
                <a:latin typeface="Calibri" panose="020F0502020204030204"/>
              </a:rPr>
              <a:t>5. The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General Conference </a:t>
            </a:r>
            <a:r>
              <a:rPr lang="en-US" sz="2100" dirty="0">
                <a:solidFill>
                  <a:prstClr val="black"/>
                </a:solidFill>
                <a:latin typeface="Calibri" panose="020F0502020204030204"/>
              </a:rPr>
              <a:t>accepted</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over 72 million </a:t>
            </a:r>
            <a:r>
              <a:rPr kumimoji="0" lang="en-US" sz="2100" b="1" i="1" u="none" strike="noStrike" kern="1200" cap="none" spc="0" normalizeH="0" baseline="0" noProof="0" dirty="0">
                <a:ln>
                  <a:noFill/>
                </a:ln>
                <a:solidFill>
                  <a:prstClr val="black"/>
                </a:solidFill>
                <a:effectLst/>
                <a:uLnTx/>
                <a:uFillTx/>
                <a:latin typeface="Calibri" panose="020F0502020204030204"/>
                <a:ea typeface="+mn-ea"/>
                <a:cs typeface="+mn-cs"/>
              </a:rPr>
              <a:t>taxpayer</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dollars (pastors and teachers are to be paid with tithe only), closing churches during lockdowns, and refusing to assist their flocks who were seeking religious exemptions—who’s defending liberty of conscience?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6. Leaders who REFUSE to talk about the apostasies of the SDA church? Such as watered-down messages, love gospel only, misusing funds, wrong music and dress, preaching false doctrines like: time-setting, saved in sin, ‘get glue’ and stay in the church because those who left ‘went out from us?’</a:t>
            </a:r>
          </a:p>
        </p:txBody>
      </p:sp>
    </p:spTree>
    <p:extLst>
      <p:ext uri="{BB962C8B-B14F-4D97-AF65-F5344CB8AC3E}">
        <p14:creationId xmlns:p14="http://schemas.microsoft.com/office/powerpoint/2010/main" val="729469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0C6B-51EB-47B1-B7A0-2A278252153D}"/>
              </a:ext>
            </a:extLst>
          </p:cNvPr>
          <p:cNvSpPr>
            <a:spLocks noGrp="1"/>
          </p:cNvSpPr>
          <p:nvPr>
            <p:ph type="title"/>
          </p:nvPr>
        </p:nvSpPr>
        <p:spPr>
          <a:xfrm>
            <a:off x="838200" y="-238557"/>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Who Went Out???</a:t>
            </a:r>
          </a:p>
        </p:txBody>
      </p:sp>
      <p:pic>
        <p:nvPicPr>
          <p:cNvPr id="3" name="Picture 2">
            <a:extLst>
              <a:ext uri="{FF2B5EF4-FFF2-40B4-BE49-F238E27FC236}">
                <a16:creationId xmlns:a16="http://schemas.microsoft.com/office/drawing/2014/main" id="{93F04609-5CCF-49DD-A508-2DFCFD784C4A}"/>
              </a:ext>
            </a:extLst>
          </p:cNvPr>
          <p:cNvPicPr>
            <a:picLocks noChangeAspect="1"/>
          </p:cNvPicPr>
          <p:nvPr/>
        </p:nvPicPr>
        <p:blipFill>
          <a:blip r:embed="rId2"/>
          <a:stretch>
            <a:fillRect/>
          </a:stretch>
        </p:blipFill>
        <p:spPr>
          <a:xfrm>
            <a:off x="7617040" y="788641"/>
            <a:ext cx="4157709" cy="2767846"/>
          </a:xfrm>
          <a:prstGeom prst="rect">
            <a:avLst/>
          </a:prstGeom>
        </p:spPr>
      </p:pic>
      <p:pic>
        <p:nvPicPr>
          <p:cNvPr id="4" name="Picture 3">
            <a:extLst>
              <a:ext uri="{FF2B5EF4-FFF2-40B4-BE49-F238E27FC236}">
                <a16:creationId xmlns:a16="http://schemas.microsoft.com/office/drawing/2014/main" id="{3ADAA6D3-B8EA-4343-975C-A8B70BB31397}"/>
              </a:ext>
            </a:extLst>
          </p:cNvPr>
          <p:cNvPicPr>
            <a:picLocks noChangeAspect="1"/>
          </p:cNvPicPr>
          <p:nvPr/>
        </p:nvPicPr>
        <p:blipFill>
          <a:blip r:embed="rId3"/>
          <a:stretch>
            <a:fillRect/>
          </a:stretch>
        </p:blipFill>
        <p:spPr>
          <a:xfrm>
            <a:off x="7200900" y="3737500"/>
            <a:ext cx="4909352" cy="2454676"/>
          </a:xfrm>
          <a:prstGeom prst="rect">
            <a:avLst/>
          </a:prstGeom>
        </p:spPr>
      </p:pic>
      <p:pic>
        <p:nvPicPr>
          <p:cNvPr id="5" name="Picture 4">
            <a:extLst>
              <a:ext uri="{FF2B5EF4-FFF2-40B4-BE49-F238E27FC236}">
                <a16:creationId xmlns:a16="http://schemas.microsoft.com/office/drawing/2014/main" id="{BEB472BC-CA41-4FA9-B4A7-41B17A02A970}"/>
              </a:ext>
            </a:extLst>
          </p:cNvPr>
          <p:cNvPicPr>
            <a:picLocks noChangeAspect="1"/>
          </p:cNvPicPr>
          <p:nvPr/>
        </p:nvPicPr>
        <p:blipFill>
          <a:blip r:embed="rId4"/>
          <a:stretch>
            <a:fillRect/>
          </a:stretch>
        </p:blipFill>
        <p:spPr>
          <a:xfrm>
            <a:off x="218982" y="788641"/>
            <a:ext cx="4376691" cy="2461889"/>
          </a:xfrm>
          <a:prstGeom prst="rect">
            <a:avLst/>
          </a:prstGeom>
        </p:spPr>
      </p:pic>
      <p:pic>
        <p:nvPicPr>
          <p:cNvPr id="6" name="Picture 5">
            <a:extLst>
              <a:ext uri="{FF2B5EF4-FFF2-40B4-BE49-F238E27FC236}">
                <a16:creationId xmlns:a16="http://schemas.microsoft.com/office/drawing/2014/main" id="{1FA68299-4001-475C-9A94-A8B49C5BE44B}"/>
              </a:ext>
            </a:extLst>
          </p:cNvPr>
          <p:cNvPicPr>
            <a:picLocks noChangeAspect="1"/>
          </p:cNvPicPr>
          <p:nvPr/>
        </p:nvPicPr>
        <p:blipFill>
          <a:blip r:embed="rId5"/>
          <a:stretch>
            <a:fillRect/>
          </a:stretch>
        </p:blipFill>
        <p:spPr>
          <a:xfrm>
            <a:off x="81748" y="3371294"/>
            <a:ext cx="4572000" cy="3429000"/>
          </a:xfrm>
          <a:prstGeom prst="rect">
            <a:avLst/>
          </a:prstGeom>
        </p:spPr>
      </p:pic>
      <p:pic>
        <p:nvPicPr>
          <p:cNvPr id="7" name="Picture 6">
            <a:extLst>
              <a:ext uri="{FF2B5EF4-FFF2-40B4-BE49-F238E27FC236}">
                <a16:creationId xmlns:a16="http://schemas.microsoft.com/office/drawing/2014/main" id="{6CC4ED20-A8D5-47DF-8544-7C2789995569}"/>
              </a:ext>
            </a:extLst>
          </p:cNvPr>
          <p:cNvPicPr>
            <a:picLocks noChangeAspect="1"/>
          </p:cNvPicPr>
          <p:nvPr/>
        </p:nvPicPr>
        <p:blipFill>
          <a:blip r:embed="rId6"/>
          <a:stretch>
            <a:fillRect/>
          </a:stretch>
        </p:blipFill>
        <p:spPr>
          <a:xfrm>
            <a:off x="3477986" y="4093245"/>
            <a:ext cx="1632892" cy="2561399"/>
          </a:xfrm>
          <a:prstGeom prst="rect">
            <a:avLst/>
          </a:prstGeom>
        </p:spPr>
      </p:pic>
      <p:pic>
        <p:nvPicPr>
          <p:cNvPr id="8" name="Picture 7">
            <a:extLst>
              <a:ext uri="{FF2B5EF4-FFF2-40B4-BE49-F238E27FC236}">
                <a16:creationId xmlns:a16="http://schemas.microsoft.com/office/drawing/2014/main" id="{F856887B-798F-47BF-A2D5-275554005582}"/>
              </a:ext>
            </a:extLst>
          </p:cNvPr>
          <p:cNvPicPr>
            <a:picLocks noChangeAspect="1"/>
          </p:cNvPicPr>
          <p:nvPr/>
        </p:nvPicPr>
        <p:blipFill rotWithShape="1">
          <a:blip r:embed="rId7"/>
          <a:srcRect l="33749" r="33834"/>
          <a:stretch/>
        </p:blipFill>
        <p:spPr>
          <a:xfrm>
            <a:off x="3521242" y="883671"/>
            <a:ext cx="1520119" cy="2461889"/>
          </a:xfrm>
          <a:prstGeom prst="rect">
            <a:avLst/>
          </a:prstGeom>
        </p:spPr>
      </p:pic>
      <p:pic>
        <p:nvPicPr>
          <p:cNvPr id="9" name="Picture 8">
            <a:extLst>
              <a:ext uri="{FF2B5EF4-FFF2-40B4-BE49-F238E27FC236}">
                <a16:creationId xmlns:a16="http://schemas.microsoft.com/office/drawing/2014/main" id="{8F07A87B-D443-4A59-8B57-C33C42FDBA7B}"/>
              </a:ext>
            </a:extLst>
          </p:cNvPr>
          <p:cNvPicPr>
            <a:picLocks noChangeAspect="1"/>
          </p:cNvPicPr>
          <p:nvPr/>
        </p:nvPicPr>
        <p:blipFill>
          <a:blip r:embed="rId8"/>
          <a:stretch>
            <a:fillRect/>
          </a:stretch>
        </p:blipFill>
        <p:spPr>
          <a:xfrm>
            <a:off x="6423613" y="4048395"/>
            <a:ext cx="1554573" cy="2331859"/>
          </a:xfrm>
          <a:prstGeom prst="rect">
            <a:avLst/>
          </a:prstGeom>
        </p:spPr>
      </p:pic>
    </p:spTree>
    <p:extLst>
      <p:ext uri="{BB962C8B-B14F-4D97-AF65-F5344CB8AC3E}">
        <p14:creationId xmlns:p14="http://schemas.microsoft.com/office/powerpoint/2010/main" val="125049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F4D9-9DEF-0A81-10AD-211CDB3DE339}"/>
              </a:ext>
            </a:extLst>
          </p:cNvPr>
          <p:cNvSpPr>
            <a:spLocks noGrp="1"/>
          </p:cNvSpPr>
          <p:nvPr>
            <p:ph type="title"/>
          </p:nvPr>
        </p:nvSpPr>
        <p:spPr>
          <a:xfrm>
            <a:off x="838200" y="-325340"/>
            <a:ext cx="10515600" cy="1325563"/>
          </a:xfrm>
        </p:spPr>
        <p:txBody>
          <a:bodyPr/>
          <a:lstStyle/>
          <a:p>
            <a:pPr algn="ctr"/>
            <a:r>
              <a:rPr lang="en-US" dirty="0">
                <a:solidFill>
                  <a:srgbClr val="002060"/>
                </a:solidFill>
              </a:rPr>
              <a:t>Back to the Judgment Hour Scene</a:t>
            </a:r>
          </a:p>
        </p:txBody>
      </p:sp>
      <p:sp>
        <p:nvSpPr>
          <p:cNvPr id="4" name="TextBox 3">
            <a:extLst>
              <a:ext uri="{FF2B5EF4-FFF2-40B4-BE49-F238E27FC236}">
                <a16:creationId xmlns:a16="http://schemas.microsoft.com/office/drawing/2014/main" id="{1EE61E95-8693-1EF8-66E4-21BC07D53D2A}"/>
              </a:ext>
            </a:extLst>
          </p:cNvPr>
          <p:cNvSpPr txBox="1"/>
          <p:nvPr/>
        </p:nvSpPr>
        <p:spPr>
          <a:xfrm>
            <a:off x="4516016" y="697678"/>
            <a:ext cx="7541467" cy="6124754"/>
          </a:xfrm>
          <a:prstGeom prst="rect">
            <a:avLst/>
          </a:prstGeom>
          <a:noFill/>
        </p:spPr>
        <p:txBody>
          <a:bodyPr wrap="square">
            <a:spAutoFit/>
          </a:bodyPr>
          <a:lstStyle/>
          <a:p>
            <a:r>
              <a:rPr lang="en-US" sz="2800" dirty="0"/>
              <a:t>“Solemn are the scenes connected with the closing work of the atonement. Momentous are the interests involved therein. The judgment is now passing in the sanctuary above. </a:t>
            </a:r>
            <a:r>
              <a:rPr lang="en-US" sz="2800" b="1" u="sng" dirty="0"/>
              <a:t>For many years this work has been in progress. Soon--none know how soon--it will pass to the cases of the living</a:t>
            </a:r>
            <a:r>
              <a:rPr lang="en-US" sz="2800" dirty="0"/>
              <a:t>. In the awful presence of God our lives are to come up in review. </a:t>
            </a:r>
            <a:r>
              <a:rPr lang="en-US" sz="2800" b="1" dirty="0"/>
              <a:t>At this time above all others it behooves every soul to heed the </a:t>
            </a:r>
            <a:r>
              <a:rPr lang="en-US" sz="2800" b="1" dirty="0" err="1"/>
              <a:t>Saviour's</a:t>
            </a:r>
            <a:r>
              <a:rPr lang="en-US" sz="2800" b="1" dirty="0"/>
              <a:t> admonition: "Watch and pray: for ye know not when the time is." Mark 13:33. "If therefore thou shalt not watch, I will come on thee as a thief, and thou shalt not know what hour I will come upon thee." Revelation 3:3.</a:t>
            </a:r>
            <a:r>
              <a:rPr lang="en-US" sz="2800" dirty="0"/>
              <a:t>”  {GC 490.1} </a:t>
            </a:r>
          </a:p>
        </p:txBody>
      </p:sp>
      <p:pic>
        <p:nvPicPr>
          <p:cNvPr id="5" name="Picture 4">
            <a:extLst>
              <a:ext uri="{FF2B5EF4-FFF2-40B4-BE49-F238E27FC236}">
                <a16:creationId xmlns:a16="http://schemas.microsoft.com/office/drawing/2014/main" id="{971591A1-4BA4-D5BA-D61A-87C8BE5D18FE}"/>
              </a:ext>
            </a:extLst>
          </p:cNvPr>
          <p:cNvPicPr>
            <a:picLocks noChangeAspect="1"/>
          </p:cNvPicPr>
          <p:nvPr/>
        </p:nvPicPr>
        <p:blipFill rotWithShape="1">
          <a:blip r:embed="rId2"/>
          <a:srcRect l="29309" r="17212"/>
          <a:stretch/>
        </p:blipFill>
        <p:spPr>
          <a:xfrm>
            <a:off x="623596" y="1192083"/>
            <a:ext cx="3677816" cy="4791075"/>
          </a:xfrm>
          <a:prstGeom prst="rect">
            <a:avLst/>
          </a:prstGeom>
        </p:spPr>
      </p:pic>
    </p:spTree>
    <p:extLst>
      <p:ext uri="{BB962C8B-B14F-4D97-AF65-F5344CB8AC3E}">
        <p14:creationId xmlns:p14="http://schemas.microsoft.com/office/powerpoint/2010/main" val="253766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95603-F1A1-373C-9353-5325179BCDDB}"/>
              </a:ext>
            </a:extLst>
          </p:cNvPr>
          <p:cNvSpPr>
            <a:spLocks noGrp="1"/>
          </p:cNvSpPr>
          <p:nvPr>
            <p:ph type="title"/>
          </p:nvPr>
        </p:nvSpPr>
        <p:spPr>
          <a:xfrm>
            <a:off x="838200" y="-260026"/>
            <a:ext cx="10515600" cy="1325563"/>
          </a:xfrm>
        </p:spPr>
        <p:txBody>
          <a:bodyPr/>
          <a:lstStyle/>
          <a:p>
            <a:pPr algn="ctr"/>
            <a:r>
              <a:rPr lang="en-US" u="sng" dirty="0">
                <a:solidFill>
                  <a:srgbClr val="FF0000"/>
                </a:solidFill>
                <a:effectLst>
                  <a:outerShdw blurRad="38100" dist="38100" dir="2700000" algn="tl">
                    <a:srgbClr val="000000">
                      <a:alpha val="43137"/>
                    </a:srgbClr>
                  </a:outerShdw>
                </a:effectLst>
              </a:rPr>
              <a:t>When Does Judgment of the Living Begin???</a:t>
            </a:r>
          </a:p>
        </p:txBody>
      </p:sp>
      <p:sp>
        <p:nvSpPr>
          <p:cNvPr id="4" name="TextBox 3">
            <a:extLst>
              <a:ext uri="{FF2B5EF4-FFF2-40B4-BE49-F238E27FC236}">
                <a16:creationId xmlns:a16="http://schemas.microsoft.com/office/drawing/2014/main" id="{3C4776FC-507E-6B4A-0E70-1174C9326A28}"/>
              </a:ext>
            </a:extLst>
          </p:cNvPr>
          <p:cNvSpPr txBox="1"/>
          <p:nvPr/>
        </p:nvSpPr>
        <p:spPr>
          <a:xfrm>
            <a:off x="118965" y="848142"/>
            <a:ext cx="6823010" cy="6124754"/>
          </a:xfrm>
          <a:prstGeom prst="rect">
            <a:avLst/>
          </a:prstGeom>
          <a:noFill/>
        </p:spPr>
        <p:txBody>
          <a:bodyPr wrap="square">
            <a:spAutoFit/>
          </a:bodyPr>
          <a:lstStyle/>
          <a:p>
            <a:r>
              <a:rPr lang="en-US" sz="2800" dirty="0"/>
              <a:t>“</a:t>
            </a:r>
            <a:r>
              <a:rPr lang="en-US" sz="2800" b="1" u="sng" dirty="0"/>
              <a:t>The image of the beast will be formed before probation closes; for it is to be the great test for the people of God, by which their eternal destiny will be decided</a:t>
            </a:r>
            <a:r>
              <a:rPr lang="en-US" sz="2800" dirty="0"/>
              <a:t>.... </a:t>
            </a:r>
            <a:r>
              <a:rPr lang="en-US" sz="2800" b="1" u="sng" dirty="0"/>
              <a:t>This is the test that the people of God must have before they are sealed. All who prove their loyalty to God by observing His law, and refusing to accept a spurious sabbath, will rank under the banner of the Lord God Jehovah, and will receive the seal of the living God</a:t>
            </a:r>
            <a:r>
              <a:rPr lang="en-US" sz="2800" dirty="0"/>
              <a:t>. Those who yield the truth of heavenly origin, and accept the Sunday sabbath, will receive the mark of the beast.”—Maranatha p. 164</a:t>
            </a:r>
          </a:p>
        </p:txBody>
      </p:sp>
      <p:pic>
        <p:nvPicPr>
          <p:cNvPr id="5" name="Picture 4">
            <a:extLst>
              <a:ext uri="{FF2B5EF4-FFF2-40B4-BE49-F238E27FC236}">
                <a16:creationId xmlns:a16="http://schemas.microsoft.com/office/drawing/2014/main" id="{262D10AA-5F0D-E352-20DC-3389689BFC41}"/>
              </a:ext>
            </a:extLst>
          </p:cNvPr>
          <p:cNvPicPr>
            <a:picLocks noChangeAspect="1"/>
          </p:cNvPicPr>
          <p:nvPr/>
        </p:nvPicPr>
        <p:blipFill>
          <a:blip r:embed="rId2"/>
          <a:stretch>
            <a:fillRect/>
          </a:stretch>
        </p:blipFill>
        <p:spPr>
          <a:xfrm>
            <a:off x="7352521" y="983331"/>
            <a:ext cx="3592287" cy="5396161"/>
          </a:xfrm>
          <a:prstGeom prst="rect">
            <a:avLst/>
          </a:prstGeom>
        </p:spPr>
      </p:pic>
    </p:spTree>
    <p:extLst>
      <p:ext uri="{BB962C8B-B14F-4D97-AF65-F5344CB8AC3E}">
        <p14:creationId xmlns:p14="http://schemas.microsoft.com/office/powerpoint/2010/main" val="186657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F23F-C252-B664-9DE0-367A9719325B}"/>
              </a:ext>
            </a:extLst>
          </p:cNvPr>
          <p:cNvSpPr>
            <a:spLocks noGrp="1"/>
          </p:cNvSpPr>
          <p:nvPr>
            <p:ph type="title"/>
          </p:nvPr>
        </p:nvSpPr>
        <p:spPr>
          <a:xfrm>
            <a:off x="838200" y="-316010"/>
            <a:ext cx="10515600" cy="1325563"/>
          </a:xfrm>
        </p:spPr>
        <p:txBody>
          <a:bodyPr/>
          <a:lstStyle/>
          <a:p>
            <a:pPr algn="ctr"/>
            <a:r>
              <a:rPr lang="en-US" b="1" dirty="0">
                <a:effectLst>
                  <a:outerShdw blurRad="38100" dist="38100" dir="2700000" algn="tl">
                    <a:srgbClr val="000000">
                      <a:alpha val="43137"/>
                    </a:srgbClr>
                  </a:outerShdw>
                </a:effectLst>
              </a:rPr>
              <a:t>When is Probation Closed?</a:t>
            </a:r>
          </a:p>
        </p:txBody>
      </p:sp>
      <p:sp>
        <p:nvSpPr>
          <p:cNvPr id="4" name="TextBox 3">
            <a:extLst>
              <a:ext uri="{FF2B5EF4-FFF2-40B4-BE49-F238E27FC236}">
                <a16:creationId xmlns:a16="http://schemas.microsoft.com/office/drawing/2014/main" id="{ACB54F73-418C-D381-2ED0-C4CCE8B15F15}"/>
              </a:ext>
            </a:extLst>
          </p:cNvPr>
          <p:cNvSpPr txBox="1"/>
          <p:nvPr/>
        </p:nvSpPr>
        <p:spPr>
          <a:xfrm>
            <a:off x="0" y="668828"/>
            <a:ext cx="12192000" cy="6124754"/>
          </a:xfrm>
          <a:prstGeom prst="rect">
            <a:avLst/>
          </a:prstGeom>
          <a:noFill/>
        </p:spPr>
        <p:txBody>
          <a:bodyPr wrap="square">
            <a:spAutoFit/>
          </a:bodyPr>
          <a:lstStyle/>
          <a:p>
            <a:r>
              <a:rPr lang="en-US" sz="2800" dirty="0"/>
              <a:t>“The same angel who visited Sodom is sounding the note of warning, "Escape for thy life." </a:t>
            </a:r>
            <a:r>
              <a:rPr lang="en-US" sz="2800" b="1" u="sng" dirty="0"/>
              <a:t>The bottles of God's wrath cannot be poured out to destroy the wicked and their works until all the people of God have been judged, and the cases of the living as well as the dead are decided.</a:t>
            </a:r>
            <a:r>
              <a:rPr lang="en-US" sz="2800" dirty="0"/>
              <a:t> And even after the saints are sealed with the seal of the living God, His elect will have trials individually. Personal afflictions will come; but the furnace is closely watched by an eye that will not suffer the gold to be consumed. The indelible mark of God is upon them. God can plead that His own name is written there. The Lord has shut them in. Their destination is inscribed--"God, New Jerusalem." They are God's property, His possession. Will this seal be put upon the impure in mind, the fornicator, the adulterer, the man who covets his neighbor's wife? Let your souls answer the question, Does my character correspond to the qualifications essential that I may receive a passport to the mansions Christ has prepared for those who are fitted for them? Holiness must be inwrought in our character.”  {TM 446.2} </a:t>
            </a:r>
          </a:p>
        </p:txBody>
      </p:sp>
    </p:spTree>
    <p:extLst>
      <p:ext uri="{BB962C8B-B14F-4D97-AF65-F5344CB8AC3E}">
        <p14:creationId xmlns:p14="http://schemas.microsoft.com/office/powerpoint/2010/main" val="391187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DE14-F426-B434-7067-3960FE9CAB27}"/>
              </a:ext>
            </a:extLst>
          </p:cNvPr>
          <p:cNvSpPr>
            <a:spLocks noGrp="1"/>
          </p:cNvSpPr>
          <p:nvPr>
            <p:ph type="title"/>
          </p:nvPr>
        </p:nvSpPr>
        <p:spPr>
          <a:xfrm>
            <a:off x="838200" y="-390654"/>
            <a:ext cx="10515600" cy="1325563"/>
          </a:xfrm>
        </p:spPr>
        <p:txBody>
          <a:bodyPr/>
          <a:lstStyle/>
          <a:p>
            <a:pPr algn="ctr"/>
            <a:r>
              <a:rPr lang="en-US" dirty="0">
                <a:solidFill>
                  <a:srgbClr val="002060"/>
                </a:solidFill>
              </a:rPr>
              <a:t>Another Quote</a:t>
            </a:r>
          </a:p>
        </p:txBody>
      </p:sp>
      <p:sp>
        <p:nvSpPr>
          <p:cNvPr id="4" name="TextBox 3">
            <a:extLst>
              <a:ext uri="{FF2B5EF4-FFF2-40B4-BE49-F238E27FC236}">
                <a16:creationId xmlns:a16="http://schemas.microsoft.com/office/drawing/2014/main" id="{54AB0A97-13E3-D0DD-3B87-19D8CAA13523}"/>
              </a:ext>
            </a:extLst>
          </p:cNvPr>
          <p:cNvSpPr txBox="1"/>
          <p:nvPr/>
        </p:nvSpPr>
        <p:spPr>
          <a:xfrm>
            <a:off x="0" y="533192"/>
            <a:ext cx="12192000" cy="6324808"/>
          </a:xfrm>
          <a:prstGeom prst="rect">
            <a:avLst/>
          </a:prstGeom>
          <a:noFill/>
        </p:spPr>
        <p:txBody>
          <a:bodyPr wrap="square">
            <a:spAutoFit/>
          </a:bodyPr>
          <a:lstStyle/>
          <a:p>
            <a:r>
              <a:rPr lang="en-US" sz="2700" dirty="0"/>
              <a:t>“As Jesus moved out of the most holy place, I heard the tinkling of the bells upon His garment; and as He left, a cloud of darkness covered the inhabitants of the earth. There was then no mediator between guilty man and an offended God. While Jesus had been standing between God and guilty man, a restraint was upon the people; but when He stepped out from between man and the Father, the restraint was removed and Satan had entire control of the finally impenitent. </a:t>
            </a:r>
            <a:r>
              <a:rPr lang="en-US" sz="2700" b="1" u="sng" dirty="0"/>
              <a:t>It was impossible for the plagues to be poured out while Jesus officiated in the sanctuary; but as His work there is finished, and His intercession closes, there is nothing to stay the wrath of God, and it breaks with fury upon the </a:t>
            </a:r>
            <a:r>
              <a:rPr lang="en-US" sz="2700" b="1" u="sng" dirty="0" err="1"/>
              <a:t>shelterless</a:t>
            </a:r>
            <a:r>
              <a:rPr lang="en-US" sz="2700" b="1" u="sng" dirty="0"/>
              <a:t> head of the guilty sinner, who has slighted salvation and hated reproof. In that fearful time, after the close of Jesus' mediation, the saints were living in the sight of a holy God without an intercessor. Every case was decided, every jewel numbered. Jesus tarried a moment in the outer apartment of the heavenly sanctuary, and the sins which had been confessed while He was in the most holy place were placed upon Satan, the originator of sin, who must suffer their punishment”</a:t>
            </a:r>
            <a:r>
              <a:rPr lang="en-US" sz="2700" dirty="0"/>
              <a:t> EW, 280-281</a:t>
            </a:r>
            <a:endParaRPr lang="en-US" sz="2700" b="1" u="sng" dirty="0"/>
          </a:p>
        </p:txBody>
      </p:sp>
    </p:spTree>
    <p:extLst>
      <p:ext uri="{BB962C8B-B14F-4D97-AF65-F5344CB8AC3E}">
        <p14:creationId xmlns:p14="http://schemas.microsoft.com/office/powerpoint/2010/main" val="27943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ACDB-3B13-5E0A-1E2B-71931D38AE11}"/>
              </a:ext>
            </a:extLst>
          </p:cNvPr>
          <p:cNvSpPr>
            <a:spLocks noGrp="1"/>
          </p:cNvSpPr>
          <p:nvPr>
            <p:ph type="title"/>
          </p:nvPr>
        </p:nvSpPr>
        <p:spPr>
          <a:xfrm>
            <a:off x="632926" y="-371993"/>
            <a:ext cx="10515600" cy="1325563"/>
          </a:xfrm>
        </p:spPr>
        <p:txBody>
          <a:bodyPr/>
          <a:lstStyle/>
          <a:p>
            <a:r>
              <a:rPr lang="en-US" b="1" i="1" dirty="0"/>
              <a:t>Probation Closes Unnoticed</a:t>
            </a:r>
          </a:p>
        </p:txBody>
      </p:sp>
      <p:sp>
        <p:nvSpPr>
          <p:cNvPr id="4" name="TextBox 3">
            <a:extLst>
              <a:ext uri="{FF2B5EF4-FFF2-40B4-BE49-F238E27FC236}">
                <a16:creationId xmlns:a16="http://schemas.microsoft.com/office/drawing/2014/main" id="{CB0E5A85-2F21-E6C8-31DB-59C8BE5ACE1B}"/>
              </a:ext>
            </a:extLst>
          </p:cNvPr>
          <p:cNvSpPr txBox="1"/>
          <p:nvPr/>
        </p:nvSpPr>
        <p:spPr>
          <a:xfrm>
            <a:off x="0" y="496370"/>
            <a:ext cx="12257314" cy="6494085"/>
          </a:xfrm>
          <a:prstGeom prst="rect">
            <a:avLst/>
          </a:prstGeom>
          <a:noFill/>
        </p:spPr>
        <p:txBody>
          <a:bodyPr wrap="square">
            <a:spAutoFit/>
          </a:bodyPr>
          <a:lstStyle/>
          <a:p>
            <a:r>
              <a:rPr lang="en-US" sz="2600" dirty="0"/>
              <a:t>“</a:t>
            </a:r>
            <a:r>
              <a:rPr lang="en-US" sz="2600" b="1" u="sng" dirty="0"/>
              <a:t>When the work of the investigative judgment closes, the destiny of all will have been decided for life or death. Probation is ended a short time before the appearing of the Lord in the clouds of heaven</a:t>
            </a:r>
            <a:r>
              <a:rPr lang="en-US" sz="2600" dirty="0"/>
              <a:t>. Christ in the Revelation, looking forward to that time, declares: "He that is unjust, let him be unjust still: and he which is filthy, let him be filthy still: and he that is righteous let him be righteous still: and he that is holy, let him be holy still. And, behold, I come quickly; and My reward is with Me, to give every man according as his work shall be." Revelation 22:11, 12. </a:t>
            </a:r>
            <a:r>
              <a:rPr lang="en-US" sz="2600" b="1" u="sng" dirty="0"/>
              <a:t>The righteous and the wicked will still be living upon the earth in their mortal state--men will be planting and building, eating and drinking, all unconscious that the final, irrevocable decision has been pronounced in the sanctuary above</a:t>
            </a:r>
            <a:r>
              <a:rPr lang="en-US" sz="2600" dirty="0"/>
              <a:t>. Before the Flood, after Noah entered the ark, God shut him in and shut the ungodly out; but for seven days the people, knowing not that their doom was fixed, </a:t>
            </a:r>
            <a:r>
              <a:rPr lang="en-US" sz="2600" b="1" dirty="0"/>
              <a:t>continued their careless, pleasure-loving life and mocked the warnings of impending judgment. "So," says the </a:t>
            </a:r>
            <a:r>
              <a:rPr lang="en-US" sz="2600" b="1" dirty="0" err="1"/>
              <a:t>Saviour</a:t>
            </a:r>
            <a:r>
              <a:rPr lang="en-US" sz="2600" b="1" dirty="0"/>
              <a:t>, "shall also the coming of the Son of man be." Matthew 24:39. Silently, unnoticed as the midnight thief, will come the decisive hour which marks the fixing of every man's destiny, the final withdrawal of mercy's offer to guilty men</a:t>
            </a:r>
            <a:r>
              <a:rPr lang="en-US" sz="2600" dirty="0"/>
              <a:t>.”—GC, 490-491 </a:t>
            </a:r>
          </a:p>
        </p:txBody>
      </p:sp>
    </p:spTree>
    <p:extLst>
      <p:ext uri="{BB962C8B-B14F-4D97-AF65-F5344CB8AC3E}">
        <p14:creationId xmlns:p14="http://schemas.microsoft.com/office/powerpoint/2010/main" val="702164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803A-DA95-48A0-A6F1-9A7C51A8D07C}"/>
              </a:ext>
            </a:extLst>
          </p:cNvPr>
          <p:cNvSpPr>
            <a:spLocks noGrp="1"/>
          </p:cNvSpPr>
          <p:nvPr>
            <p:ph type="title"/>
          </p:nvPr>
        </p:nvSpPr>
        <p:spPr>
          <a:xfrm>
            <a:off x="838200" y="-133640"/>
            <a:ext cx="10515600" cy="1325563"/>
          </a:xfrm>
        </p:spPr>
        <p:txBody>
          <a:bodyPr/>
          <a:lstStyle/>
          <a:p>
            <a:r>
              <a:rPr lang="en-US" dirty="0">
                <a:latin typeface="Arial Black" panose="020B0A04020102020204" pitchFamily="34" charset="0"/>
              </a:rPr>
              <a:t>Review of the Books…</a:t>
            </a:r>
          </a:p>
        </p:txBody>
      </p:sp>
      <p:sp>
        <p:nvSpPr>
          <p:cNvPr id="3" name="TextBox 2">
            <a:extLst>
              <a:ext uri="{FF2B5EF4-FFF2-40B4-BE49-F238E27FC236}">
                <a16:creationId xmlns:a16="http://schemas.microsoft.com/office/drawing/2014/main" id="{03C9F6D0-94F0-480F-ACF9-4E47C0ADFEA1}"/>
              </a:ext>
            </a:extLst>
          </p:cNvPr>
          <p:cNvSpPr txBox="1"/>
          <p:nvPr/>
        </p:nvSpPr>
        <p:spPr>
          <a:xfrm>
            <a:off x="202044" y="960571"/>
            <a:ext cx="6830008"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righteous dead will not be raised until after the Judgment at which they are accounted worthy of ‘the resurrection of life.’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Hence they will not be present in person at the tribunal when their records are examined, and their cases decided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.”—GC, 482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“As the artist takes on the polished glass a true picture of the human face, so the angels of God daily place upon the books of heaven an exact representation of the character of every human being”—ST Feb. 11, 1903</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0D5C58-B3DB-46F3-AEF8-748171C10714}"/>
              </a:ext>
            </a:extLst>
          </p:cNvPr>
          <p:cNvPicPr>
            <a:picLocks noChangeAspect="1"/>
          </p:cNvPicPr>
          <p:nvPr/>
        </p:nvPicPr>
        <p:blipFill rotWithShape="1">
          <a:blip r:embed="rId2"/>
          <a:srcRect b="23771"/>
          <a:stretch/>
        </p:blipFill>
        <p:spPr>
          <a:xfrm>
            <a:off x="7089710" y="881485"/>
            <a:ext cx="4900246" cy="5625575"/>
          </a:xfrm>
          <a:prstGeom prst="rect">
            <a:avLst/>
          </a:prstGeom>
        </p:spPr>
      </p:pic>
    </p:spTree>
    <p:extLst>
      <p:ext uri="{BB962C8B-B14F-4D97-AF65-F5344CB8AC3E}">
        <p14:creationId xmlns:p14="http://schemas.microsoft.com/office/powerpoint/2010/main" val="2985364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E572-5A5A-A51A-A92B-E8BF968EEEC4}"/>
              </a:ext>
            </a:extLst>
          </p:cNvPr>
          <p:cNvSpPr>
            <a:spLocks noGrp="1"/>
          </p:cNvSpPr>
          <p:nvPr>
            <p:ph type="title"/>
          </p:nvPr>
        </p:nvSpPr>
        <p:spPr>
          <a:xfrm>
            <a:off x="716902" y="-269357"/>
            <a:ext cx="10515600" cy="1325563"/>
          </a:xfrm>
        </p:spPr>
        <p:txBody>
          <a:bodyPr/>
          <a:lstStyle/>
          <a:p>
            <a:pPr algn="ctr"/>
            <a:r>
              <a:rPr lang="en-US" b="1" u="sng" dirty="0">
                <a:solidFill>
                  <a:srgbClr val="FF0000"/>
                </a:solidFill>
              </a:rPr>
              <a:t>Righteous Dead then Righteous Living</a:t>
            </a:r>
          </a:p>
        </p:txBody>
      </p:sp>
      <p:sp>
        <p:nvSpPr>
          <p:cNvPr id="4" name="TextBox 3">
            <a:extLst>
              <a:ext uri="{FF2B5EF4-FFF2-40B4-BE49-F238E27FC236}">
                <a16:creationId xmlns:a16="http://schemas.microsoft.com/office/drawing/2014/main" id="{2C58E1F6-A61D-FBE8-B272-BB00245306B9}"/>
              </a:ext>
            </a:extLst>
          </p:cNvPr>
          <p:cNvSpPr txBox="1"/>
          <p:nvPr/>
        </p:nvSpPr>
        <p:spPr>
          <a:xfrm>
            <a:off x="0" y="691554"/>
            <a:ext cx="6559420" cy="6124754"/>
          </a:xfrm>
          <a:prstGeom prst="rect">
            <a:avLst/>
          </a:prstGeom>
          <a:noFill/>
        </p:spPr>
        <p:txBody>
          <a:bodyPr wrap="square">
            <a:spAutoFit/>
          </a:bodyPr>
          <a:lstStyle/>
          <a:p>
            <a:r>
              <a:rPr lang="en-US" sz="2800" dirty="0"/>
              <a:t>“Every case had been decided for life or death. While Jesus had been ministering in the sanctuary, the judgment had been going </a:t>
            </a:r>
            <a:r>
              <a:rPr lang="en-US" sz="2800" b="1" u="sng" dirty="0"/>
              <a:t>on for the righteous dead, and then for the righteous living</a:t>
            </a:r>
            <a:r>
              <a:rPr lang="en-US" sz="2800" dirty="0"/>
              <a:t>. Christ had received His kingdom, having made the atonement for His people and blotted out their sins. The subjects of the kingdom were made up. The marriage of the Lamb was consummated. And the kingdom, and the greatness of the kingdom under the whole heaven, was given to Jesus and the heirs of salvation, and Jesus was to reign as King of kings and Lord of lords.”  {EW 280.1} </a:t>
            </a:r>
          </a:p>
        </p:txBody>
      </p:sp>
      <p:pic>
        <p:nvPicPr>
          <p:cNvPr id="5" name="Picture 4">
            <a:extLst>
              <a:ext uri="{FF2B5EF4-FFF2-40B4-BE49-F238E27FC236}">
                <a16:creationId xmlns:a16="http://schemas.microsoft.com/office/drawing/2014/main" id="{EE5BB780-6B2A-5BF9-C5F4-CEB1ED0BF906}"/>
              </a:ext>
            </a:extLst>
          </p:cNvPr>
          <p:cNvPicPr>
            <a:picLocks noChangeAspect="1"/>
          </p:cNvPicPr>
          <p:nvPr/>
        </p:nvPicPr>
        <p:blipFill>
          <a:blip r:embed="rId2"/>
          <a:stretch>
            <a:fillRect/>
          </a:stretch>
        </p:blipFill>
        <p:spPr>
          <a:xfrm>
            <a:off x="6783354" y="1114145"/>
            <a:ext cx="5279571" cy="5279571"/>
          </a:xfrm>
          <a:prstGeom prst="rect">
            <a:avLst/>
          </a:prstGeom>
        </p:spPr>
      </p:pic>
    </p:spTree>
    <p:extLst>
      <p:ext uri="{BB962C8B-B14F-4D97-AF65-F5344CB8AC3E}">
        <p14:creationId xmlns:p14="http://schemas.microsoft.com/office/powerpoint/2010/main" val="190098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C6BE-FE9C-A0FA-FADF-156B55C3E55C}"/>
              </a:ext>
            </a:extLst>
          </p:cNvPr>
          <p:cNvSpPr>
            <a:spLocks noGrp="1"/>
          </p:cNvSpPr>
          <p:nvPr>
            <p:ph type="title"/>
          </p:nvPr>
        </p:nvSpPr>
        <p:spPr>
          <a:xfrm>
            <a:off x="483637" y="-269356"/>
            <a:ext cx="11559073" cy="1325563"/>
          </a:xfrm>
        </p:spPr>
        <p:txBody>
          <a:bodyPr/>
          <a:lstStyle/>
          <a:p>
            <a:r>
              <a:rPr lang="en-US" dirty="0"/>
              <a:t>Judgment of the Living Begins </a:t>
            </a:r>
            <a:r>
              <a:rPr lang="en-US" b="1" u="sng" dirty="0"/>
              <a:t>At the House of God</a:t>
            </a:r>
          </a:p>
        </p:txBody>
      </p:sp>
      <p:sp>
        <p:nvSpPr>
          <p:cNvPr id="4" name="TextBox 3">
            <a:extLst>
              <a:ext uri="{FF2B5EF4-FFF2-40B4-BE49-F238E27FC236}">
                <a16:creationId xmlns:a16="http://schemas.microsoft.com/office/drawing/2014/main" id="{7893E907-590D-C440-B7E6-95858DF1340E}"/>
              </a:ext>
            </a:extLst>
          </p:cNvPr>
          <p:cNvSpPr txBox="1"/>
          <p:nvPr/>
        </p:nvSpPr>
        <p:spPr>
          <a:xfrm>
            <a:off x="5945156" y="1553461"/>
            <a:ext cx="6097554" cy="4031873"/>
          </a:xfrm>
          <a:prstGeom prst="rect">
            <a:avLst/>
          </a:prstGeom>
          <a:noFill/>
        </p:spPr>
        <p:txBody>
          <a:bodyPr wrap="square">
            <a:spAutoFit/>
          </a:bodyPr>
          <a:lstStyle/>
          <a:p>
            <a:r>
              <a:rPr lang="en-US" sz="3200" dirty="0"/>
              <a:t>1 Pet. 4:17-18 “</a:t>
            </a:r>
            <a:r>
              <a:rPr lang="en-US" sz="3200" b="1" u="sng" dirty="0"/>
              <a:t>For the time is come that judgment must begin at the house of God: and if it first begin at us, what shall the end be of them that obey not the gospel of God</a:t>
            </a:r>
            <a:r>
              <a:rPr lang="en-US" sz="3200" dirty="0"/>
              <a:t>? </a:t>
            </a:r>
            <a:r>
              <a:rPr lang="en-US" sz="3200" b="1" u="sng" dirty="0"/>
              <a:t>And if the righteous scarcely be saved, where shall the ungodly and the sinner appear</a:t>
            </a:r>
            <a:r>
              <a:rPr lang="en-US" sz="3200" dirty="0"/>
              <a:t>?”</a:t>
            </a:r>
          </a:p>
        </p:txBody>
      </p:sp>
      <p:pic>
        <p:nvPicPr>
          <p:cNvPr id="5" name="Picture 4">
            <a:extLst>
              <a:ext uri="{FF2B5EF4-FFF2-40B4-BE49-F238E27FC236}">
                <a16:creationId xmlns:a16="http://schemas.microsoft.com/office/drawing/2014/main" id="{484FB9CF-8A8D-42BB-ECA8-10EE122333FA}"/>
              </a:ext>
            </a:extLst>
          </p:cNvPr>
          <p:cNvPicPr>
            <a:picLocks noChangeAspect="1"/>
          </p:cNvPicPr>
          <p:nvPr/>
        </p:nvPicPr>
        <p:blipFill rotWithShape="1">
          <a:blip r:embed="rId2"/>
          <a:srcRect t="1088" r="8087"/>
          <a:stretch/>
        </p:blipFill>
        <p:spPr>
          <a:xfrm>
            <a:off x="0" y="1763485"/>
            <a:ext cx="5811122" cy="3517640"/>
          </a:xfrm>
          <a:prstGeom prst="rect">
            <a:avLst/>
          </a:prstGeom>
        </p:spPr>
      </p:pic>
    </p:spTree>
    <p:extLst>
      <p:ext uri="{BB962C8B-B14F-4D97-AF65-F5344CB8AC3E}">
        <p14:creationId xmlns:p14="http://schemas.microsoft.com/office/powerpoint/2010/main" val="3168524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BA202-A9DF-0025-BCF8-2565AA22EADD}"/>
              </a:ext>
            </a:extLst>
          </p:cNvPr>
          <p:cNvSpPr>
            <a:spLocks noGrp="1"/>
          </p:cNvSpPr>
          <p:nvPr>
            <p:ph type="title"/>
          </p:nvPr>
        </p:nvSpPr>
        <p:spPr>
          <a:xfrm>
            <a:off x="838200" y="-297349"/>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Begin at My Sanctuary</a:t>
            </a:r>
          </a:p>
        </p:txBody>
      </p:sp>
      <p:sp>
        <p:nvSpPr>
          <p:cNvPr id="4" name="TextBox 3">
            <a:extLst>
              <a:ext uri="{FF2B5EF4-FFF2-40B4-BE49-F238E27FC236}">
                <a16:creationId xmlns:a16="http://schemas.microsoft.com/office/drawing/2014/main" id="{3CCE83DE-881D-19BA-DD99-F973D93F44F4}"/>
              </a:ext>
            </a:extLst>
          </p:cNvPr>
          <p:cNvSpPr txBox="1"/>
          <p:nvPr/>
        </p:nvSpPr>
        <p:spPr>
          <a:xfrm>
            <a:off x="109635" y="674352"/>
            <a:ext cx="6739034" cy="6124754"/>
          </a:xfrm>
          <a:prstGeom prst="rect">
            <a:avLst/>
          </a:prstGeom>
          <a:noFill/>
        </p:spPr>
        <p:txBody>
          <a:bodyPr wrap="square">
            <a:spAutoFit/>
          </a:bodyPr>
          <a:lstStyle/>
          <a:p>
            <a:r>
              <a:rPr lang="en-US" sz="2800" dirty="0"/>
              <a:t>Ez. 9:4-6 “And the </a:t>
            </a:r>
            <a:r>
              <a:rPr lang="en-US" sz="2800" cap="small" dirty="0">
                <a:effectLst/>
              </a:rPr>
              <a:t>Lord</a:t>
            </a:r>
            <a:r>
              <a:rPr lang="en-US" sz="2800" dirty="0"/>
              <a:t> said unto him, </a:t>
            </a:r>
            <a:r>
              <a:rPr lang="en-US" sz="2800" b="1" u="sng" dirty="0"/>
              <a:t>Go through the midst of the city, through the midst of Jerusalem, and set a mark upon the foreheads of the men that sigh and that cry for all the abominations that be done in the midst thereof</a:t>
            </a:r>
            <a:r>
              <a:rPr lang="en-US" sz="2800" dirty="0"/>
              <a:t>. And to the others he said in mine hearing, Go ye after him through the city, and smite: let not your eye spare, neither have ye pity:</a:t>
            </a:r>
            <a:r>
              <a:rPr lang="en-US" sz="2800" baseline="30000" dirty="0"/>
              <a:t> </a:t>
            </a:r>
            <a:r>
              <a:rPr lang="en-US" sz="2800" b="1" u="sng" dirty="0"/>
              <a:t>Slay utterly old and young, both maids, and little children, and women: but come not near any man upon whom is the mark; and begin at my sanctuary</a:t>
            </a:r>
            <a:r>
              <a:rPr lang="en-US" sz="2800" dirty="0"/>
              <a:t>. Then they began at the ancient men which were before the house.”</a:t>
            </a:r>
          </a:p>
        </p:txBody>
      </p:sp>
      <p:pic>
        <p:nvPicPr>
          <p:cNvPr id="5" name="Picture 4">
            <a:extLst>
              <a:ext uri="{FF2B5EF4-FFF2-40B4-BE49-F238E27FC236}">
                <a16:creationId xmlns:a16="http://schemas.microsoft.com/office/drawing/2014/main" id="{3DDBF331-5529-661A-0822-3350317A10FD}"/>
              </a:ext>
            </a:extLst>
          </p:cNvPr>
          <p:cNvPicPr>
            <a:picLocks noChangeAspect="1"/>
          </p:cNvPicPr>
          <p:nvPr/>
        </p:nvPicPr>
        <p:blipFill>
          <a:blip r:embed="rId2"/>
          <a:stretch>
            <a:fillRect/>
          </a:stretch>
        </p:blipFill>
        <p:spPr>
          <a:xfrm>
            <a:off x="7048305" y="1672998"/>
            <a:ext cx="4830072" cy="3617459"/>
          </a:xfrm>
          <a:prstGeom prst="rect">
            <a:avLst/>
          </a:prstGeom>
        </p:spPr>
      </p:pic>
    </p:spTree>
    <p:extLst>
      <p:ext uri="{BB962C8B-B14F-4D97-AF65-F5344CB8AC3E}">
        <p14:creationId xmlns:p14="http://schemas.microsoft.com/office/powerpoint/2010/main" val="1586443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29A8B-E788-D47A-5240-C1553D95CB5E}"/>
              </a:ext>
            </a:extLst>
          </p:cNvPr>
          <p:cNvSpPr>
            <a:spLocks noGrp="1"/>
          </p:cNvSpPr>
          <p:nvPr>
            <p:ph type="title"/>
          </p:nvPr>
        </p:nvSpPr>
        <p:spPr>
          <a:xfrm>
            <a:off x="987490" y="-353332"/>
            <a:ext cx="10515600" cy="1325563"/>
          </a:xfrm>
        </p:spPr>
        <p:txBody>
          <a:bodyPr/>
          <a:lstStyle/>
          <a:p>
            <a:r>
              <a:rPr lang="en-US" b="1" i="1" dirty="0"/>
              <a:t>Ellen White Commentary on this Verse…</a:t>
            </a:r>
          </a:p>
        </p:txBody>
      </p:sp>
      <p:sp>
        <p:nvSpPr>
          <p:cNvPr id="4" name="TextBox 3">
            <a:extLst>
              <a:ext uri="{FF2B5EF4-FFF2-40B4-BE49-F238E27FC236}">
                <a16:creationId xmlns:a16="http://schemas.microsoft.com/office/drawing/2014/main" id="{89C1FCE1-2E38-7092-4FA5-5C97CE2E2EAD}"/>
              </a:ext>
            </a:extLst>
          </p:cNvPr>
          <p:cNvSpPr txBox="1"/>
          <p:nvPr/>
        </p:nvSpPr>
        <p:spPr>
          <a:xfrm>
            <a:off x="0" y="576982"/>
            <a:ext cx="12192000" cy="6093976"/>
          </a:xfrm>
          <a:prstGeom prst="rect">
            <a:avLst/>
          </a:prstGeom>
          <a:noFill/>
        </p:spPr>
        <p:txBody>
          <a:bodyPr wrap="square">
            <a:spAutoFit/>
          </a:bodyPr>
          <a:lstStyle/>
          <a:p>
            <a:r>
              <a:rPr lang="en-US" sz="2600" dirty="0"/>
              <a:t>“I have been shown that God here illustrates how He regards sin among those who profess to be His commandment-keeping people. Those whom He has specially honored with witnessing the remarkable exhibitions of His power, as did ancient Israel, and who will even then venture to disregard His express directions, will be subjects of His wrath. He would teach His people that disobedience and sin are exceedingly offensive to Him and are not to be lightly regarded. He shows us that when His people are found in sin they should at once take decided measures to put that sin from them, that His frown may not rest upon them all. But if the sins of the people are passed over by those in responsible positions, His frown will be upon them, and the people of God, as a body, will be held responsible for those sins. In His dealings with His people in the past the Lord shows the necessity of purifying the church from wrongs. One sinner may diffuse darkness that will exclude the light of God from the entire congregation. When the people realize that darkness is settling upon them, and they do not know the cause, they should seek God earnestly, in great humility and self-abasement, until the wrongs which grieve His Spirit are searched out and put away.”—3T, p. 265</a:t>
            </a:r>
          </a:p>
        </p:txBody>
      </p:sp>
    </p:spTree>
    <p:extLst>
      <p:ext uri="{BB962C8B-B14F-4D97-AF65-F5344CB8AC3E}">
        <p14:creationId xmlns:p14="http://schemas.microsoft.com/office/powerpoint/2010/main" val="196351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A2CF-7CBF-9FDF-4295-804D00E04D3F}"/>
              </a:ext>
            </a:extLst>
          </p:cNvPr>
          <p:cNvSpPr>
            <a:spLocks noGrp="1"/>
          </p:cNvSpPr>
          <p:nvPr>
            <p:ph type="title"/>
          </p:nvPr>
        </p:nvSpPr>
        <p:spPr>
          <a:xfrm>
            <a:off x="987490" y="-325340"/>
            <a:ext cx="10515600" cy="1325563"/>
          </a:xfrm>
        </p:spPr>
        <p:txBody>
          <a:bodyPr/>
          <a:lstStyle/>
          <a:p>
            <a:r>
              <a:rPr lang="en-US" b="1" u="sng" dirty="0">
                <a:solidFill>
                  <a:srgbClr val="FF0000"/>
                </a:solidFill>
              </a:rPr>
              <a:t>Who’s Duty???</a:t>
            </a:r>
          </a:p>
        </p:txBody>
      </p:sp>
      <p:sp>
        <p:nvSpPr>
          <p:cNvPr id="4" name="TextBox 3">
            <a:extLst>
              <a:ext uri="{FF2B5EF4-FFF2-40B4-BE49-F238E27FC236}">
                <a16:creationId xmlns:a16="http://schemas.microsoft.com/office/drawing/2014/main" id="{C7B359C0-69C1-0897-475B-A937A5482FF9}"/>
              </a:ext>
            </a:extLst>
          </p:cNvPr>
          <p:cNvSpPr txBox="1"/>
          <p:nvPr/>
        </p:nvSpPr>
        <p:spPr>
          <a:xfrm>
            <a:off x="81643" y="582792"/>
            <a:ext cx="6097554" cy="6124754"/>
          </a:xfrm>
          <a:prstGeom prst="rect">
            <a:avLst/>
          </a:prstGeom>
          <a:noFill/>
        </p:spPr>
        <p:txBody>
          <a:bodyPr wrap="square">
            <a:spAutoFit/>
          </a:bodyPr>
          <a:lstStyle/>
          <a:p>
            <a:r>
              <a:rPr lang="en-US" sz="2800" dirty="0"/>
              <a:t>“</a:t>
            </a:r>
            <a:r>
              <a:rPr lang="en-US" sz="2800" b="1" dirty="0"/>
              <a:t>The prejudice which has arisen against us because we have reproved the wrongs that God has shown me existed, and the cry that has been raised of harshness and severity, are unjust</a:t>
            </a:r>
            <a:r>
              <a:rPr lang="en-US" sz="2800" dirty="0"/>
              <a:t>. </a:t>
            </a:r>
            <a:r>
              <a:rPr lang="en-US" sz="2800" b="1" u="sng" dirty="0"/>
              <a:t>God bids us speak, and we will not be silent</a:t>
            </a:r>
            <a:r>
              <a:rPr lang="en-US" sz="2800" dirty="0"/>
              <a:t>. </a:t>
            </a:r>
            <a:r>
              <a:rPr lang="en-US" sz="2800" b="1" dirty="0"/>
              <a:t>If wrongs are apparent among His people, and if the servants of God pass on indifferent to them, they virtually sustain and justify the sinner, and are alike guilty and will just as surely receive the displeasure of God; </a:t>
            </a:r>
            <a:r>
              <a:rPr lang="en-US" sz="2800" b="1" u="sng" dirty="0"/>
              <a:t>for they will be made responsible for the sins of the guilty</a:t>
            </a:r>
            <a:r>
              <a:rPr lang="en-US" sz="2800" dirty="0"/>
              <a:t>”—Ibid.</a:t>
            </a:r>
          </a:p>
        </p:txBody>
      </p:sp>
      <p:pic>
        <p:nvPicPr>
          <p:cNvPr id="5" name="Picture 4">
            <a:extLst>
              <a:ext uri="{FF2B5EF4-FFF2-40B4-BE49-F238E27FC236}">
                <a16:creationId xmlns:a16="http://schemas.microsoft.com/office/drawing/2014/main" id="{73DAC383-6209-3746-B44F-28589EE51CE0}"/>
              </a:ext>
            </a:extLst>
          </p:cNvPr>
          <p:cNvPicPr>
            <a:picLocks noChangeAspect="1"/>
          </p:cNvPicPr>
          <p:nvPr/>
        </p:nvPicPr>
        <p:blipFill>
          <a:blip r:embed="rId2"/>
          <a:stretch>
            <a:fillRect/>
          </a:stretch>
        </p:blipFill>
        <p:spPr>
          <a:xfrm>
            <a:off x="6466114" y="166038"/>
            <a:ext cx="5411755" cy="3044663"/>
          </a:xfrm>
          <a:prstGeom prst="rect">
            <a:avLst/>
          </a:prstGeom>
        </p:spPr>
      </p:pic>
      <p:pic>
        <p:nvPicPr>
          <p:cNvPr id="6" name="Picture 5">
            <a:extLst>
              <a:ext uri="{FF2B5EF4-FFF2-40B4-BE49-F238E27FC236}">
                <a16:creationId xmlns:a16="http://schemas.microsoft.com/office/drawing/2014/main" id="{323E6B8F-0933-7317-2432-E94CBBD1F27E}"/>
              </a:ext>
            </a:extLst>
          </p:cNvPr>
          <p:cNvPicPr>
            <a:picLocks noChangeAspect="1"/>
          </p:cNvPicPr>
          <p:nvPr/>
        </p:nvPicPr>
        <p:blipFill>
          <a:blip r:embed="rId3"/>
          <a:stretch>
            <a:fillRect/>
          </a:stretch>
        </p:blipFill>
        <p:spPr>
          <a:xfrm>
            <a:off x="6356089" y="3545243"/>
            <a:ext cx="5631803" cy="2815902"/>
          </a:xfrm>
          <a:prstGeom prst="rect">
            <a:avLst/>
          </a:prstGeom>
        </p:spPr>
      </p:pic>
    </p:spTree>
    <p:extLst>
      <p:ext uri="{BB962C8B-B14F-4D97-AF65-F5344CB8AC3E}">
        <p14:creationId xmlns:p14="http://schemas.microsoft.com/office/powerpoint/2010/main" val="2972098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509AD-3328-45B8-976C-6A4A2610B641}"/>
              </a:ext>
            </a:extLst>
          </p:cNvPr>
          <p:cNvSpPr>
            <a:spLocks noGrp="1"/>
          </p:cNvSpPr>
          <p:nvPr>
            <p:ph type="title"/>
          </p:nvPr>
        </p:nvSpPr>
        <p:spPr>
          <a:xfrm>
            <a:off x="838200" y="-279111"/>
            <a:ext cx="10515600" cy="1325563"/>
          </a:xfrm>
        </p:spPr>
        <p:txBody>
          <a:bodyPr/>
          <a:lstStyle/>
          <a:p>
            <a:r>
              <a:rPr lang="en-US" dirty="0">
                <a:solidFill>
                  <a:srgbClr val="7030A0"/>
                </a:solidFill>
                <a:effectLst>
                  <a:outerShdw blurRad="38100" dist="38100" dir="2700000" algn="tl">
                    <a:srgbClr val="000000">
                      <a:alpha val="43137"/>
                    </a:srgbClr>
                  </a:outerShdw>
                </a:effectLst>
                <a:latin typeface="Eras Demi ITC" panose="020B0805030504020804" pitchFamily="34" charset="0"/>
              </a:rPr>
              <a:t>Mrs. White Puts it This Way</a:t>
            </a:r>
          </a:p>
        </p:txBody>
      </p:sp>
      <p:sp>
        <p:nvSpPr>
          <p:cNvPr id="3" name="Rectangle 2">
            <a:extLst>
              <a:ext uri="{FF2B5EF4-FFF2-40B4-BE49-F238E27FC236}">
                <a16:creationId xmlns:a16="http://schemas.microsoft.com/office/drawing/2014/main" id="{05DC80D2-D2BB-45DE-91A0-DA666FA25DAE}"/>
              </a:ext>
            </a:extLst>
          </p:cNvPr>
          <p:cNvSpPr/>
          <p:nvPr/>
        </p:nvSpPr>
        <p:spPr>
          <a:xfrm>
            <a:off x="5825837" y="1046452"/>
            <a:ext cx="6040581"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“Every man's work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passes in review before God,  and is registered for  faithfulness or unfaithfulness.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Opposite each  name in the books of heaven is entered,  with terrible exactness,  every wrong word,  every selfish act,  every unfulfilled duty,  and every  secret  sin,  with  every  artful  dissembling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Heaven-sent warnings or reproofs neglected, wasted moments,  unimproved opportunities, the influence exerted for good or for evil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with its far-reaching results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all are chronicled by the recording angel. The law of God is the standard by which the characters and the lives of men will be tested in the judgment.” GC, 482</a:t>
            </a:r>
          </a:p>
        </p:txBody>
      </p:sp>
      <p:pic>
        <p:nvPicPr>
          <p:cNvPr id="4" name="Picture 3">
            <a:extLst>
              <a:ext uri="{FF2B5EF4-FFF2-40B4-BE49-F238E27FC236}">
                <a16:creationId xmlns:a16="http://schemas.microsoft.com/office/drawing/2014/main" id="{273D3E6C-C42F-46BD-9618-06C8D741C529}"/>
              </a:ext>
            </a:extLst>
          </p:cNvPr>
          <p:cNvPicPr>
            <a:picLocks noChangeAspect="1"/>
          </p:cNvPicPr>
          <p:nvPr/>
        </p:nvPicPr>
        <p:blipFill rotWithShape="1">
          <a:blip r:embed="rId2"/>
          <a:srcRect r="30303"/>
          <a:stretch/>
        </p:blipFill>
        <p:spPr>
          <a:xfrm>
            <a:off x="243716" y="854204"/>
            <a:ext cx="5069503" cy="5455227"/>
          </a:xfrm>
          <a:prstGeom prst="rect">
            <a:avLst/>
          </a:prstGeom>
        </p:spPr>
      </p:pic>
    </p:spTree>
    <p:extLst>
      <p:ext uri="{BB962C8B-B14F-4D97-AF65-F5344CB8AC3E}">
        <p14:creationId xmlns:p14="http://schemas.microsoft.com/office/powerpoint/2010/main" val="2359846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ECF9-A9F5-63B1-F805-BB3565519DCF}"/>
              </a:ext>
            </a:extLst>
          </p:cNvPr>
          <p:cNvSpPr>
            <a:spLocks noGrp="1"/>
          </p:cNvSpPr>
          <p:nvPr>
            <p:ph type="title"/>
          </p:nvPr>
        </p:nvSpPr>
        <p:spPr>
          <a:xfrm>
            <a:off x="670249" y="-325340"/>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There is NO UNITY in ERROR!</a:t>
            </a:r>
          </a:p>
        </p:txBody>
      </p:sp>
      <p:sp>
        <p:nvSpPr>
          <p:cNvPr id="4" name="TextBox 3">
            <a:extLst>
              <a:ext uri="{FF2B5EF4-FFF2-40B4-BE49-F238E27FC236}">
                <a16:creationId xmlns:a16="http://schemas.microsoft.com/office/drawing/2014/main" id="{6605ABA4-0989-A698-1A14-34184F56E9FD}"/>
              </a:ext>
            </a:extLst>
          </p:cNvPr>
          <p:cNvSpPr txBox="1"/>
          <p:nvPr/>
        </p:nvSpPr>
        <p:spPr>
          <a:xfrm>
            <a:off x="1847460" y="621002"/>
            <a:ext cx="10344539" cy="6124754"/>
          </a:xfrm>
          <a:prstGeom prst="rect">
            <a:avLst/>
          </a:prstGeom>
          <a:noFill/>
        </p:spPr>
        <p:txBody>
          <a:bodyPr wrap="square">
            <a:spAutoFit/>
          </a:bodyPr>
          <a:lstStyle/>
          <a:p>
            <a:r>
              <a:rPr lang="en-US" sz="2800" dirty="0"/>
              <a:t>“</a:t>
            </a:r>
            <a:r>
              <a:rPr lang="en-US" sz="2800" b="1" u="sng" dirty="0"/>
              <a:t>The true people of God, who have the spirit of the work of the Lord and the salvation of souls at heart, will ever view sin in its real, sinful character</a:t>
            </a:r>
            <a:r>
              <a:rPr lang="en-US" sz="2800" dirty="0"/>
              <a:t>. They will always be on the side of faithful and plain dealing with sins which easily beset the people of God. </a:t>
            </a:r>
            <a:r>
              <a:rPr lang="en-US" sz="2800" b="1" u="sng" dirty="0"/>
              <a:t>Especially in the closing work for the church, in the sealing time of the one hundred and forty-four thousand who are to stand without fault before the throne of God, will they feel most deeply the wrongs of God's professed people</a:t>
            </a:r>
            <a:r>
              <a:rPr lang="en-US" sz="2800" dirty="0"/>
              <a:t>. This is forcibly set forth by the prophet's illustration of the last work under the figure of the men each having a slaughter weapon in his hand. One man among them was clothed with linen, with a writer's inkhorn by his side. "</a:t>
            </a:r>
            <a:r>
              <a:rPr lang="en-US" sz="2800" b="1" u="sng" dirty="0"/>
              <a:t>And the Lord said unto him, Go through the midst of the city, through the midst of Jerusalem, and set a mark upon the foreheads of the men that sigh and that cry for all the abominations that be done in the midst thereof</a:t>
            </a:r>
            <a:r>
              <a:rPr lang="en-US" sz="2800" dirty="0"/>
              <a:t>.“”—3T, 266</a:t>
            </a:r>
          </a:p>
        </p:txBody>
      </p:sp>
      <p:pic>
        <p:nvPicPr>
          <p:cNvPr id="5" name="Picture 4">
            <a:extLst>
              <a:ext uri="{FF2B5EF4-FFF2-40B4-BE49-F238E27FC236}">
                <a16:creationId xmlns:a16="http://schemas.microsoft.com/office/drawing/2014/main" id="{4FF8630A-A305-2055-F2DE-5DCA9BFC4E22}"/>
              </a:ext>
            </a:extLst>
          </p:cNvPr>
          <p:cNvPicPr>
            <a:picLocks noChangeAspect="1"/>
          </p:cNvPicPr>
          <p:nvPr/>
        </p:nvPicPr>
        <p:blipFill rotWithShape="1">
          <a:blip r:embed="rId2"/>
          <a:srcRect l="20720" r="30035"/>
          <a:stretch/>
        </p:blipFill>
        <p:spPr>
          <a:xfrm>
            <a:off x="60021" y="811946"/>
            <a:ext cx="1785886" cy="2239164"/>
          </a:xfrm>
          <a:prstGeom prst="rect">
            <a:avLst/>
          </a:prstGeom>
        </p:spPr>
      </p:pic>
      <p:pic>
        <p:nvPicPr>
          <p:cNvPr id="6" name="Picture 5">
            <a:extLst>
              <a:ext uri="{FF2B5EF4-FFF2-40B4-BE49-F238E27FC236}">
                <a16:creationId xmlns:a16="http://schemas.microsoft.com/office/drawing/2014/main" id="{C5C8A9F4-4251-4344-B65A-B1E0AAEBB27B}"/>
              </a:ext>
            </a:extLst>
          </p:cNvPr>
          <p:cNvPicPr>
            <a:picLocks noChangeAspect="1"/>
          </p:cNvPicPr>
          <p:nvPr/>
        </p:nvPicPr>
        <p:blipFill rotWithShape="1">
          <a:blip r:embed="rId3"/>
          <a:srcRect l="50980" t="16171" r="15061"/>
          <a:stretch/>
        </p:blipFill>
        <p:spPr>
          <a:xfrm>
            <a:off x="60021" y="3537603"/>
            <a:ext cx="1785886" cy="2508451"/>
          </a:xfrm>
          <a:prstGeom prst="rect">
            <a:avLst/>
          </a:prstGeom>
        </p:spPr>
      </p:pic>
    </p:spTree>
    <p:extLst>
      <p:ext uri="{BB962C8B-B14F-4D97-AF65-F5344CB8AC3E}">
        <p14:creationId xmlns:p14="http://schemas.microsoft.com/office/powerpoint/2010/main" val="2153629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2813</Words>
  <Application>Microsoft Office PowerPoint</Application>
  <PresentationFormat>Widescreen</PresentationFormat>
  <Paragraphs>48</Paragraphs>
  <Slides>20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Arial Black</vt:lpstr>
      <vt:lpstr>Calibri</vt:lpstr>
      <vt:lpstr>Calibri Light</vt:lpstr>
      <vt:lpstr>Eras Demi ITC</vt:lpstr>
      <vt:lpstr>Office Theme</vt:lpstr>
      <vt:lpstr>1_Office Theme</vt:lpstr>
      <vt:lpstr>The Sanctuary pt 64: The Day of Atonement 11: The Pre-Advent Judgment</vt:lpstr>
      <vt:lpstr>Review of the Books…</vt:lpstr>
      <vt:lpstr>Righteous Dead then Righteous Living</vt:lpstr>
      <vt:lpstr>Judgment of the Living Begins At the House of God</vt:lpstr>
      <vt:lpstr>Begin at My Sanctuary</vt:lpstr>
      <vt:lpstr>Ellen White Commentary on this Verse…</vt:lpstr>
      <vt:lpstr>Who’s Duty???</vt:lpstr>
      <vt:lpstr>Mrs. White Puts it This Way</vt:lpstr>
      <vt:lpstr>There is NO UNITY in ERROR!</vt:lpstr>
      <vt:lpstr>What About those who Oppose the Straight Testimony?</vt:lpstr>
      <vt:lpstr>Do you Want the Seal?</vt:lpstr>
      <vt:lpstr>What Happens to the Rest???</vt:lpstr>
      <vt:lpstr>Are You Sighing and Crying for…</vt:lpstr>
      <vt:lpstr>Who Went Out???</vt:lpstr>
      <vt:lpstr>Back to the Judgment Hour Scene</vt:lpstr>
      <vt:lpstr>When Does Judgment of the Living Begin???</vt:lpstr>
      <vt:lpstr>When is Probation Closed?</vt:lpstr>
      <vt:lpstr>Another Quote</vt:lpstr>
      <vt:lpstr>Probation Closes Unnoticed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46</cp:revision>
  <dcterms:created xsi:type="dcterms:W3CDTF">2022-03-16T22:50:32Z</dcterms:created>
  <dcterms:modified xsi:type="dcterms:W3CDTF">2022-09-02T00:04:53Z</dcterms:modified>
</cp:coreProperties>
</file>