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540" r:id="rId3"/>
    <p:sldId id="541" r:id="rId4"/>
    <p:sldId id="542" r:id="rId5"/>
    <p:sldId id="543" r:id="rId6"/>
    <p:sldId id="544" r:id="rId7"/>
    <p:sldId id="545" r:id="rId8"/>
    <p:sldId id="548" r:id="rId9"/>
    <p:sldId id="550" r:id="rId10"/>
    <p:sldId id="551" r:id="rId11"/>
    <p:sldId id="549" r:id="rId12"/>
    <p:sldId id="547" r:id="rId13"/>
    <p:sldId id="546" r:id="rId14"/>
    <p:sldId id="552" r:id="rId15"/>
    <p:sldId id="553" r:id="rId16"/>
    <p:sldId id="554" r:id="rId17"/>
    <p:sldId id="555" r:id="rId18"/>
    <p:sldId id="557" r:id="rId19"/>
    <p:sldId id="556" r:id="rId20"/>
    <p:sldId id="469" r:id="rId21"/>
    <p:sldId id="472" r:id="rId22"/>
    <p:sldId id="484" r:id="rId23"/>
    <p:sldId id="256" r:id="rId24"/>
    <p:sldId id="2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6"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E5A8F-0CF9-4065-8DD1-9A9703635B3A}" type="datetimeFigureOut">
              <a:rPr lang="en-US" smtClean="0"/>
              <a:t>12/25/2020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BAA96-AA5F-40C9-9D06-1E43D86D1032}" type="slidenum">
              <a:rPr lang="en-US" smtClean="0"/>
              <a:t>‹#›</a:t>
            </a:fld>
            <a:endParaRPr lang="en-US"/>
          </a:p>
        </p:txBody>
      </p:sp>
    </p:spTree>
    <p:extLst>
      <p:ext uri="{BB962C8B-B14F-4D97-AF65-F5344CB8AC3E}">
        <p14:creationId xmlns:p14="http://schemas.microsoft.com/office/powerpoint/2010/main" val="104022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EF2F-B2E0-4B45-B593-6237AAC1F7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A0E9B4-B914-44E1-A1BB-7DB95DAF5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1848A-12A1-4631-904C-1EA4AAE4C26A}"/>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5" name="Footer Placeholder 4">
            <a:extLst>
              <a:ext uri="{FF2B5EF4-FFF2-40B4-BE49-F238E27FC236}">
                <a16:creationId xmlns:a16="http://schemas.microsoft.com/office/drawing/2014/main" id="{39E3C74E-97DA-42F3-BD82-53FDBB0D7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9371D-D883-41AB-8BA5-38E24B4FA1B4}"/>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397510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D44B-44EA-4D1B-B56C-81C6E3C7F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6200CF-7A59-4C73-A713-13A273BB65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B12D2-6859-4E83-8433-A680CEDD0BBB}"/>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5" name="Footer Placeholder 4">
            <a:extLst>
              <a:ext uri="{FF2B5EF4-FFF2-40B4-BE49-F238E27FC236}">
                <a16:creationId xmlns:a16="http://schemas.microsoft.com/office/drawing/2014/main" id="{8EB4BB4E-D948-4F23-994E-39D4AE9D1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836B-CABB-4A72-918E-043CC320FA51}"/>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3811362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925350-8AA0-425A-B4EA-912914E154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7951-5141-4C29-942D-FAB2A1BB9F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EE560-754C-475F-AAE9-0A64A1FA2BC8}"/>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5" name="Footer Placeholder 4">
            <a:extLst>
              <a:ext uri="{FF2B5EF4-FFF2-40B4-BE49-F238E27FC236}">
                <a16:creationId xmlns:a16="http://schemas.microsoft.com/office/drawing/2014/main" id="{5A47A6F8-BF7A-468C-97C0-765608FA1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93312-8399-4121-AE42-B5E06CEB5D16}"/>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752390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61883699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76932081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7057809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30392357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6084398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8581375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12431914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65640646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0EAFD-3282-4422-BABD-C9CB71FAFD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ABD27-D381-449B-BFFD-91FEC8AAB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623AE-D0CB-479E-9FAC-ABD65380F6DB}"/>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5" name="Footer Placeholder 4">
            <a:extLst>
              <a:ext uri="{FF2B5EF4-FFF2-40B4-BE49-F238E27FC236}">
                <a16:creationId xmlns:a16="http://schemas.microsoft.com/office/drawing/2014/main" id="{A4030B38-2ADC-4497-9DE1-84ECE9506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EA37A-1D9D-4F5A-9B16-69390AA8EC48}"/>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3797805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9112775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7036952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12/25/2020</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1469755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98C5-1582-413E-88B3-52801563B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3DB6E4-3468-4B29-89DF-7A0ED38647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C98B53-7CA2-4F51-86C2-46A00FD2CBE8}"/>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5" name="Footer Placeholder 4">
            <a:extLst>
              <a:ext uri="{FF2B5EF4-FFF2-40B4-BE49-F238E27FC236}">
                <a16:creationId xmlns:a16="http://schemas.microsoft.com/office/drawing/2014/main" id="{90515008-0051-4646-BD19-EE093E188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6CD69-9D65-47A5-B787-4627BA1AAC87}"/>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412132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FDAC-2287-48FE-8836-B2995D783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BFAA03-3344-4BA7-8BDB-38F0AA279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9863E-F9DC-4FD7-ACB0-3AAB345DE3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889235-321C-4A71-8EDB-FD28982931CA}"/>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6" name="Footer Placeholder 5">
            <a:extLst>
              <a:ext uri="{FF2B5EF4-FFF2-40B4-BE49-F238E27FC236}">
                <a16:creationId xmlns:a16="http://schemas.microsoft.com/office/drawing/2014/main" id="{397793D1-DDB9-4996-8D71-5D03E32CB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6FF6B6-2538-42EF-8CB7-5396CAF8918D}"/>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3292792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588F-9C5E-4EFC-8AC2-ADBA5E170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96A6C6-1EDA-4598-8036-44F62D94D7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D74237-97DC-40BD-B2D2-962B2FBD24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4A33B-583A-4F40-A734-2845A4F52C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C9C85-8246-4751-B233-F723E08E5F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F84086-E478-4928-86AC-71FE25F2C750}"/>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8" name="Footer Placeholder 7">
            <a:extLst>
              <a:ext uri="{FF2B5EF4-FFF2-40B4-BE49-F238E27FC236}">
                <a16:creationId xmlns:a16="http://schemas.microsoft.com/office/drawing/2014/main" id="{C8249B90-7A1D-4BC3-87D1-09B88418C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B6B8A0-8BE0-42B3-9707-F86D1E51B5B7}"/>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2323087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9578-E8FB-41D8-A857-CE0A0E6F57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5BDF3-2DD5-42B8-83EF-0E68D56EC2FE}"/>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4" name="Footer Placeholder 3">
            <a:extLst>
              <a:ext uri="{FF2B5EF4-FFF2-40B4-BE49-F238E27FC236}">
                <a16:creationId xmlns:a16="http://schemas.microsoft.com/office/drawing/2014/main" id="{061EC76F-C579-4399-AA44-4EFA572A84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2B00D7-E13C-4110-9572-8895671A3DFE}"/>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469567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53BB45-DCF3-4154-8B23-D42B8C31FE73}"/>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3" name="Footer Placeholder 2">
            <a:extLst>
              <a:ext uri="{FF2B5EF4-FFF2-40B4-BE49-F238E27FC236}">
                <a16:creationId xmlns:a16="http://schemas.microsoft.com/office/drawing/2014/main" id="{9DC003C4-2245-4E26-BD42-F2CEA51A08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82091D-32B1-4A7F-BEE6-DFFDB85B366C}"/>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82592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FAA6-342A-46D7-B565-05AEAD5B9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432197-9C5F-48A1-A620-3C9A37E792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491869-5254-4DDE-82D8-0D72B5146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F6A84-7F74-4EC7-A027-2E0ED1AC02F8}"/>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6" name="Footer Placeholder 5">
            <a:extLst>
              <a:ext uri="{FF2B5EF4-FFF2-40B4-BE49-F238E27FC236}">
                <a16:creationId xmlns:a16="http://schemas.microsoft.com/office/drawing/2014/main" id="{196C377E-0779-48C0-B835-62326E6D3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B19D5-B45E-415C-9942-54F599B8532C}"/>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58656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B188-3D0F-43FC-B53D-F13C55A2B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CB637-AC83-4B7E-8FB3-7622AE1DC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DAF86D-ACB7-4B65-9B3F-F5A0F043B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BF7E4-F0B5-48BC-B66B-E2268BE333E3}"/>
              </a:ext>
            </a:extLst>
          </p:cNvPr>
          <p:cNvSpPr>
            <a:spLocks noGrp="1"/>
          </p:cNvSpPr>
          <p:nvPr>
            <p:ph type="dt" sz="half" idx="10"/>
          </p:nvPr>
        </p:nvSpPr>
        <p:spPr/>
        <p:txBody>
          <a:bodyPr/>
          <a:lstStyle/>
          <a:p>
            <a:fld id="{C7ECA8E8-5520-429F-B885-EE8E329B0455}" type="datetimeFigureOut">
              <a:rPr lang="en-US" smtClean="0"/>
              <a:t>12/25/2020</a:t>
            </a:fld>
            <a:endParaRPr lang="en-US"/>
          </a:p>
        </p:txBody>
      </p:sp>
      <p:sp>
        <p:nvSpPr>
          <p:cNvPr id="6" name="Footer Placeholder 5">
            <a:extLst>
              <a:ext uri="{FF2B5EF4-FFF2-40B4-BE49-F238E27FC236}">
                <a16:creationId xmlns:a16="http://schemas.microsoft.com/office/drawing/2014/main" id="{19C21F21-7242-4C2E-97B6-E71C56045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0C97F-824A-4C16-AC8D-ED6702FE0B99}"/>
              </a:ext>
            </a:extLst>
          </p:cNvPr>
          <p:cNvSpPr>
            <a:spLocks noGrp="1"/>
          </p:cNvSpPr>
          <p:nvPr>
            <p:ph type="sldNum" sz="quarter" idx="12"/>
          </p:nvPr>
        </p:nvSpPr>
        <p:spPr/>
        <p:txBody>
          <a:bodyPr/>
          <a:lstStyle/>
          <a:p>
            <a:fld id="{F3268E9C-D7B0-4BD3-A02A-C444AE0C5A1F}" type="slidenum">
              <a:rPr lang="en-US" smtClean="0"/>
              <a:t>‹#›</a:t>
            </a:fld>
            <a:endParaRPr lang="en-US"/>
          </a:p>
        </p:txBody>
      </p:sp>
    </p:spTree>
    <p:extLst>
      <p:ext uri="{BB962C8B-B14F-4D97-AF65-F5344CB8AC3E}">
        <p14:creationId xmlns:p14="http://schemas.microsoft.com/office/powerpoint/2010/main" val="28726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5BE004-E1BC-4BBC-80BF-55A846433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B1D5AC-E36C-47B3-A9EE-863AB0CD8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45D8D-6104-4EE4-A075-B16786C94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CA8E8-5520-429F-B885-EE8E329B0455}" type="datetimeFigureOut">
              <a:rPr lang="en-US" smtClean="0"/>
              <a:t>12/25/2020</a:t>
            </a:fld>
            <a:endParaRPr lang="en-US"/>
          </a:p>
        </p:txBody>
      </p:sp>
      <p:sp>
        <p:nvSpPr>
          <p:cNvPr id="5" name="Footer Placeholder 4">
            <a:extLst>
              <a:ext uri="{FF2B5EF4-FFF2-40B4-BE49-F238E27FC236}">
                <a16:creationId xmlns:a16="http://schemas.microsoft.com/office/drawing/2014/main" id="{005E825C-1008-47CA-989D-8A19F47808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2E1C9E-8BCF-4ACC-ABAD-0B9FE1A30F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68E9C-D7B0-4BD3-A02A-C444AE0C5A1F}" type="slidenum">
              <a:rPr lang="en-US" smtClean="0"/>
              <a:t>‹#›</a:t>
            </a:fld>
            <a:endParaRPr lang="en-US"/>
          </a:p>
        </p:txBody>
      </p:sp>
    </p:spTree>
    <p:extLst>
      <p:ext uri="{BB962C8B-B14F-4D97-AF65-F5344CB8AC3E}">
        <p14:creationId xmlns:p14="http://schemas.microsoft.com/office/powerpoint/2010/main" val="222960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12/25/2020</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1293075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8FBAE5-EB68-446F-B385-317E399106C7}"/>
              </a:ext>
            </a:extLst>
          </p:cNvPr>
          <p:cNvPicPr>
            <a:picLocks noChangeAspect="1"/>
          </p:cNvPicPr>
          <p:nvPr/>
        </p:nvPicPr>
        <p:blipFill>
          <a:blip r:embed="rId2"/>
          <a:stretch>
            <a:fillRect/>
          </a:stretch>
        </p:blipFill>
        <p:spPr>
          <a:xfrm>
            <a:off x="6400328" y="1677900"/>
            <a:ext cx="3425800" cy="2138362"/>
          </a:xfrm>
          <a:prstGeom prst="rect">
            <a:avLst/>
          </a:prstGeom>
        </p:spPr>
      </p:pic>
      <p:pic>
        <p:nvPicPr>
          <p:cNvPr id="4" name="Picture 3">
            <a:extLst>
              <a:ext uri="{FF2B5EF4-FFF2-40B4-BE49-F238E27FC236}">
                <a16:creationId xmlns:a16="http://schemas.microsoft.com/office/drawing/2014/main" id="{B869D4FD-7B89-48FD-ACFF-4DF633C4F142}"/>
              </a:ext>
            </a:extLst>
          </p:cNvPr>
          <p:cNvPicPr>
            <a:picLocks noChangeAspect="1"/>
          </p:cNvPicPr>
          <p:nvPr/>
        </p:nvPicPr>
        <p:blipFill>
          <a:blip r:embed="rId3"/>
          <a:stretch>
            <a:fillRect/>
          </a:stretch>
        </p:blipFill>
        <p:spPr>
          <a:xfrm>
            <a:off x="2588089" y="1677900"/>
            <a:ext cx="2095500" cy="3076575"/>
          </a:xfrm>
          <a:prstGeom prst="rect">
            <a:avLst/>
          </a:prstGeom>
        </p:spPr>
      </p:pic>
      <p:pic>
        <p:nvPicPr>
          <p:cNvPr id="5" name="Picture 4">
            <a:extLst>
              <a:ext uri="{FF2B5EF4-FFF2-40B4-BE49-F238E27FC236}">
                <a16:creationId xmlns:a16="http://schemas.microsoft.com/office/drawing/2014/main" id="{FD50E708-C458-4FDB-A091-07FA91F155AF}"/>
              </a:ext>
            </a:extLst>
          </p:cNvPr>
          <p:cNvPicPr>
            <a:picLocks noChangeAspect="1"/>
          </p:cNvPicPr>
          <p:nvPr/>
        </p:nvPicPr>
        <p:blipFill>
          <a:blip r:embed="rId4"/>
          <a:stretch>
            <a:fillRect/>
          </a:stretch>
        </p:blipFill>
        <p:spPr>
          <a:xfrm>
            <a:off x="155336" y="1207294"/>
            <a:ext cx="2381080" cy="3943350"/>
          </a:xfrm>
          <a:prstGeom prst="rect">
            <a:avLst/>
          </a:prstGeom>
        </p:spPr>
      </p:pic>
      <p:pic>
        <p:nvPicPr>
          <p:cNvPr id="6" name="Picture 5">
            <a:extLst>
              <a:ext uri="{FF2B5EF4-FFF2-40B4-BE49-F238E27FC236}">
                <a16:creationId xmlns:a16="http://schemas.microsoft.com/office/drawing/2014/main" id="{C604609C-77ED-4537-9CBA-279BA7D69795}"/>
              </a:ext>
            </a:extLst>
          </p:cNvPr>
          <p:cNvPicPr>
            <a:picLocks noChangeAspect="1"/>
          </p:cNvPicPr>
          <p:nvPr/>
        </p:nvPicPr>
        <p:blipFill>
          <a:blip r:embed="rId5"/>
          <a:stretch>
            <a:fillRect/>
          </a:stretch>
        </p:blipFill>
        <p:spPr>
          <a:xfrm>
            <a:off x="10078598" y="1400763"/>
            <a:ext cx="1958066" cy="2776537"/>
          </a:xfrm>
          <a:prstGeom prst="rect">
            <a:avLst/>
          </a:prstGeom>
        </p:spPr>
      </p:pic>
      <p:pic>
        <p:nvPicPr>
          <p:cNvPr id="7" name="Picture 6">
            <a:extLst>
              <a:ext uri="{FF2B5EF4-FFF2-40B4-BE49-F238E27FC236}">
                <a16:creationId xmlns:a16="http://schemas.microsoft.com/office/drawing/2014/main" id="{5CC0B9C1-3EBA-41BF-ADF8-E09DBE4CCF5E}"/>
              </a:ext>
            </a:extLst>
          </p:cNvPr>
          <p:cNvPicPr>
            <a:picLocks noChangeAspect="1"/>
          </p:cNvPicPr>
          <p:nvPr/>
        </p:nvPicPr>
        <p:blipFill>
          <a:blip r:embed="rId6"/>
          <a:stretch>
            <a:fillRect/>
          </a:stretch>
        </p:blipFill>
        <p:spPr>
          <a:xfrm>
            <a:off x="5032344" y="2533295"/>
            <a:ext cx="2524125" cy="3810000"/>
          </a:xfrm>
          <a:prstGeom prst="rect">
            <a:avLst/>
          </a:prstGeom>
        </p:spPr>
      </p:pic>
      <p:pic>
        <p:nvPicPr>
          <p:cNvPr id="8" name="Picture 7">
            <a:extLst>
              <a:ext uri="{FF2B5EF4-FFF2-40B4-BE49-F238E27FC236}">
                <a16:creationId xmlns:a16="http://schemas.microsoft.com/office/drawing/2014/main" id="{2177C00A-8941-4DE9-8E5F-66AD6A5E6F80}"/>
              </a:ext>
            </a:extLst>
          </p:cNvPr>
          <p:cNvPicPr>
            <a:picLocks noChangeAspect="1"/>
          </p:cNvPicPr>
          <p:nvPr/>
        </p:nvPicPr>
        <p:blipFill rotWithShape="1">
          <a:blip r:embed="rId7"/>
          <a:srcRect l="40321" r="4859"/>
          <a:stretch/>
        </p:blipFill>
        <p:spPr>
          <a:xfrm>
            <a:off x="9972676" y="4438295"/>
            <a:ext cx="1958066" cy="2000250"/>
          </a:xfrm>
          <a:prstGeom prst="rect">
            <a:avLst/>
          </a:prstGeom>
        </p:spPr>
      </p:pic>
      <p:pic>
        <p:nvPicPr>
          <p:cNvPr id="10" name="Picture 9">
            <a:extLst>
              <a:ext uri="{FF2B5EF4-FFF2-40B4-BE49-F238E27FC236}">
                <a16:creationId xmlns:a16="http://schemas.microsoft.com/office/drawing/2014/main" id="{4FD385DF-AC6E-45E2-9E7E-A52D82FF87F7}"/>
              </a:ext>
            </a:extLst>
          </p:cNvPr>
          <p:cNvPicPr>
            <a:picLocks noChangeAspect="1"/>
          </p:cNvPicPr>
          <p:nvPr/>
        </p:nvPicPr>
        <p:blipFill>
          <a:blip r:embed="rId8"/>
          <a:stretch>
            <a:fillRect/>
          </a:stretch>
        </p:blipFill>
        <p:spPr>
          <a:xfrm>
            <a:off x="701626" y="4438295"/>
            <a:ext cx="4170990" cy="2348267"/>
          </a:xfrm>
          <a:prstGeom prst="rect">
            <a:avLst/>
          </a:prstGeom>
        </p:spPr>
      </p:pic>
      <p:pic>
        <p:nvPicPr>
          <p:cNvPr id="11" name="Picture 10">
            <a:extLst>
              <a:ext uri="{FF2B5EF4-FFF2-40B4-BE49-F238E27FC236}">
                <a16:creationId xmlns:a16="http://schemas.microsoft.com/office/drawing/2014/main" id="{41BE0428-A7E8-42FC-A461-2B9F74685974}"/>
              </a:ext>
            </a:extLst>
          </p:cNvPr>
          <p:cNvPicPr>
            <a:picLocks noChangeAspect="1"/>
          </p:cNvPicPr>
          <p:nvPr/>
        </p:nvPicPr>
        <p:blipFill>
          <a:blip r:embed="rId9"/>
          <a:stretch>
            <a:fillRect/>
          </a:stretch>
        </p:blipFill>
        <p:spPr>
          <a:xfrm>
            <a:off x="7967813" y="3843396"/>
            <a:ext cx="1699441" cy="2292512"/>
          </a:xfrm>
          <a:prstGeom prst="rect">
            <a:avLst/>
          </a:prstGeom>
        </p:spPr>
      </p:pic>
      <p:sp>
        <p:nvSpPr>
          <p:cNvPr id="2" name="Title 1">
            <a:extLst>
              <a:ext uri="{FF2B5EF4-FFF2-40B4-BE49-F238E27FC236}">
                <a16:creationId xmlns:a16="http://schemas.microsoft.com/office/drawing/2014/main" id="{716F5639-CB69-488F-9C18-CE50FAB6DF9F}"/>
              </a:ext>
            </a:extLst>
          </p:cNvPr>
          <p:cNvSpPr>
            <a:spLocks noGrp="1"/>
          </p:cNvSpPr>
          <p:nvPr>
            <p:ph type="ctrTitle"/>
          </p:nvPr>
        </p:nvSpPr>
        <p:spPr>
          <a:xfrm>
            <a:off x="-71024" y="-718546"/>
            <a:ext cx="12192000" cy="2387600"/>
          </a:xfrm>
        </p:spPr>
        <p:txBody>
          <a:bodyPr>
            <a:normAutofit/>
          </a:bodyPr>
          <a:lstStyle/>
          <a:p>
            <a:r>
              <a:rPr lang="en-US" dirty="0">
                <a:solidFill>
                  <a:srgbClr val="FF0000"/>
                </a:solidFill>
              </a:rPr>
              <a:t>The Antichrist Showdown! </a:t>
            </a:r>
            <a:r>
              <a:rPr lang="en-US" dirty="0" err="1">
                <a:solidFill>
                  <a:srgbClr val="FF0000"/>
                </a:solidFill>
              </a:rPr>
              <a:t>pt</a:t>
            </a:r>
            <a:r>
              <a:rPr lang="en-US" dirty="0">
                <a:solidFill>
                  <a:srgbClr val="FF0000"/>
                </a:solidFill>
              </a:rPr>
              <a:t> 19: The Gospel Marches On!</a:t>
            </a:r>
          </a:p>
        </p:txBody>
      </p:sp>
    </p:spTree>
    <p:extLst>
      <p:ext uri="{BB962C8B-B14F-4D97-AF65-F5344CB8AC3E}">
        <p14:creationId xmlns:p14="http://schemas.microsoft.com/office/powerpoint/2010/main" val="4290300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A520-E087-4327-85B3-153447A08375}"/>
              </a:ext>
            </a:extLst>
          </p:cNvPr>
          <p:cNvSpPr>
            <a:spLocks noGrp="1"/>
          </p:cNvSpPr>
          <p:nvPr>
            <p:ph type="title"/>
          </p:nvPr>
        </p:nvSpPr>
        <p:spPr>
          <a:xfrm>
            <a:off x="838200" y="-354203"/>
            <a:ext cx="10515600" cy="1325563"/>
          </a:xfrm>
        </p:spPr>
        <p:txBody>
          <a:bodyPr/>
          <a:lstStyle/>
          <a:p>
            <a:pPr algn="ctr"/>
            <a:r>
              <a:rPr lang="en-US" b="1" i="1" u="sng" dirty="0">
                <a:solidFill>
                  <a:srgbClr val="FFC000"/>
                </a:solidFill>
                <a:effectLst>
                  <a:outerShdw blurRad="38100" dist="38100" dir="2700000" algn="tl">
                    <a:srgbClr val="000000">
                      <a:alpha val="43137"/>
                    </a:srgbClr>
                  </a:outerShdw>
                </a:effectLst>
              </a:rPr>
              <a:t>Warning after Warning!</a:t>
            </a:r>
          </a:p>
        </p:txBody>
      </p:sp>
      <p:sp>
        <p:nvSpPr>
          <p:cNvPr id="4" name="TextBox 3">
            <a:extLst>
              <a:ext uri="{FF2B5EF4-FFF2-40B4-BE49-F238E27FC236}">
                <a16:creationId xmlns:a16="http://schemas.microsoft.com/office/drawing/2014/main" id="{7C79D892-D718-421C-8393-FEF5374F2F5B}"/>
              </a:ext>
            </a:extLst>
          </p:cNvPr>
          <p:cNvSpPr txBox="1"/>
          <p:nvPr/>
        </p:nvSpPr>
        <p:spPr>
          <a:xfrm>
            <a:off x="152400" y="812864"/>
            <a:ext cx="6096000" cy="6001643"/>
          </a:xfrm>
          <a:prstGeom prst="rect">
            <a:avLst/>
          </a:prstGeom>
          <a:noFill/>
        </p:spPr>
        <p:txBody>
          <a:bodyPr wrap="square">
            <a:spAutoFit/>
          </a:bodyPr>
          <a:lstStyle/>
          <a:p>
            <a:r>
              <a:rPr lang="en-US" sz="3200" dirty="0"/>
              <a:t>Col. 2:4, 8 “</a:t>
            </a:r>
            <a:r>
              <a:rPr lang="en-US" sz="3200" b="1" dirty="0"/>
              <a:t>And this I say, lest any man should beguile you with enticing words</a:t>
            </a:r>
            <a:r>
              <a:rPr lang="en-US" sz="3200" dirty="0"/>
              <a:t>. . . . Beware lest </a:t>
            </a:r>
            <a:r>
              <a:rPr lang="en-US" sz="3200" b="1" dirty="0"/>
              <a:t>any man spoil you through philosophy and vain deceit, after the tradition of men, after the rudiments of the world, and not after Christ</a:t>
            </a:r>
            <a:r>
              <a:rPr lang="en-US" sz="3200" dirty="0"/>
              <a:t>.</a:t>
            </a:r>
          </a:p>
          <a:p>
            <a:endParaRPr lang="en-US" sz="3200" dirty="0"/>
          </a:p>
          <a:p>
            <a:r>
              <a:rPr lang="en-US" sz="3200" dirty="0"/>
              <a:t>Matt. 15:13 “</a:t>
            </a:r>
            <a:r>
              <a:rPr lang="en-US" sz="3200" baseline="30000" dirty="0"/>
              <a:t> </a:t>
            </a:r>
            <a:r>
              <a:rPr lang="en-US" sz="3200" dirty="0"/>
              <a:t>But he answered and said, </a:t>
            </a:r>
            <a:r>
              <a:rPr lang="en-US" sz="3200" b="1" u="sng" dirty="0"/>
              <a:t>Every plant, which my heavenly Father hath not planted, shall be rooted up</a:t>
            </a:r>
            <a:r>
              <a:rPr lang="en-US" sz="3200" dirty="0"/>
              <a:t>.”</a:t>
            </a:r>
          </a:p>
        </p:txBody>
      </p:sp>
      <p:pic>
        <p:nvPicPr>
          <p:cNvPr id="5" name="Picture 4">
            <a:extLst>
              <a:ext uri="{FF2B5EF4-FFF2-40B4-BE49-F238E27FC236}">
                <a16:creationId xmlns:a16="http://schemas.microsoft.com/office/drawing/2014/main" id="{B88AD0F4-EFB9-4EA5-B149-DECAA1C52C2F}"/>
              </a:ext>
            </a:extLst>
          </p:cNvPr>
          <p:cNvPicPr>
            <a:picLocks noChangeAspect="1"/>
          </p:cNvPicPr>
          <p:nvPr/>
        </p:nvPicPr>
        <p:blipFill>
          <a:blip r:embed="rId2"/>
          <a:stretch>
            <a:fillRect/>
          </a:stretch>
        </p:blipFill>
        <p:spPr>
          <a:xfrm>
            <a:off x="6499224" y="1663335"/>
            <a:ext cx="5540376" cy="2954867"/>
          </a:xfrm>
          <a:prstGeom prst="rect">
            <a:avLst/>
          </a:prstGeom>
        </p:spPr>
      </p:pic>
    </p:spTree>
    <p:extLst>
      <p:ext uri="{BB962C8B-B14F-4D97-AF65-F5344CB8AC3E}">
        <p14:creationId xmlns:p14="http://schemas.microsoft.com/office/powerpoint/2010/main" val="2258559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8CE5-7080-47C8-98EC-C78CD0B16DD8}"/>
              </a:ext>
            </a:extLst>
          </p:cNvPr>
          <p:cNvSpPr>
            <a:spLocks noGrp="1"/>
          </p:cNvSpPr>
          <p:nvPr>
            <p:ph type="title"/>
          </p:nvPr>
        </p:nvSpPr>
        <p:spPr>
          <a:xfrm>
            <a:off x="838200" y="-134747"/>
            <a:ext cx="10515600" cy="1325563"/>
          </a:xfrm>
        </p:spPr>
        <p:txBody>
          <a:bodyPr/>
          <a:lstStyle/>
          <a:p>
            <a:r>
              <a:rPr lang="en-US" b="1" dirty="0"/>
              <a:t>Augustine… One Example</a:t>
            </a:r>
          </a:p>
        </p:txBody>
      </p:sp>
      <p:sp>
        <p:nvSpPr>
          <p:cNvPr id="6" name="TextBox 5">
            <a:extLst>
              <a:ext uri="{FF2B5EF4-FFF2-40B4-BE49-F238E27FC236}">
                <a16:creationId xmlns:a16="http://schemas.microsoft.com/office/drawing/2014/main" id="{43A41BA8-E665-49FC-B7B0-9E457CF5BA62}"/>
              </a:ext>
            </a:extLst>
          </p:cNvPr>
          <p:cNvSpPr txBox="1"/>
          <p:nvPr/>
        </p:nvSpPr>
        <p:spPr>
          <a:xfrm>
            <a:off x="158496" y="959168"/>
            <a:ext cx="7559040" cy="5693866"/>
          </a:xfrm>
          <a:prstGeom prst="rect">
            <a:avLst/>
          </a:prstGeom>
          <a:noFill/>
        </p:spPr>
        <p:txBody>
          <a:bodyPr wrap="square">
            <a:spAutoFit/>
          </a:bodyPr>
          <a:lstStyle/>
          <a:p>
            <a:r>
              <a:rPr lang="en-US" sz="2800" dirty="0"/>
              <a:t>“Augustine himself. (</a:t>
            </a:r>
            <a:r>
              <a:rPr lang="en-US" sz="2800" b="1" dirty="0"/>
              <a:t>A wonderful saint! As full of pride, passion, bitterness, censoriousness, and as foul-mouthed to all that contradicted him</a:t>
            </a:r>
            <a:r>
              <a:rPr lang="en-US" sz="2800" dirty="0"/>
              <a:t>…) When Augustine’s passions were heated, his word is not worth a rush. And here is the secret: St. Augustine was angry at Pelagius: Hence he slandered and abused him, (as his manner was,) without either fear or shame. </a:t>
            </a:r>
            <a:r>
              <a:rPr lang="en-US" sz="2800" b="1" dirty="0"/>
              <a:t>And St. Augustine was then in the Christian world, what Aristotle was afterwards: There needed no other proof of any assertion, than Ipse dixit: ‘St. Augustine said it.’</a:t>
            </a:r>
            <a:r>
              <a:rPr lang="en-US" sz="2800" dirty="0"/>
              <a:t>”– John Wesley, The Works of the Late Reverend John Wesley (1835 Edition), volume 2, p. 110</a:t>
            </a:r>
          </a:p>
        </p:txBody>
      </p:sp>
      <p:pic>
        <p:nvPicPr>
          <p:cNvPr id="7" name="Picture 6">
            <a:extLst>
              <a:ext uri="{FF2B5EF4-FFF2-40B4-BE49-F238E27FC236}">
                <a16:creationId xmlns:a16="http://schemas.microsoft.com/office/drawing/2014/main" id="{AFDA9074-2C37-470B-A47A-7A03865C9A6A}"/>
              </a:ext>
            </a:extLst>
          </p:cNvPr>
          <p:cNvPicPr>
            <a:picLocks noChangeAspect="1"/>
          </p:cNvPicPr>
          <p:nvPr/>
        </p:nvPicPr>
        <p:blipFill rotWithShape="1">
          <a:blip r:embed="rId2"/>
          <a:srcRect l="35641" r="6581"/>
          <a:stretch/>
        </p:blipFill>
        <p:spPr>
          <a:xfrm>
            <a:off x="7764561" y="377952"/>
            <a:ext cx="4268943" cy="4262628"/>
          </a:xfrm>
          <a:prstGeom prst="rect">
            <a:avLst/>
          </a:prstGeom>
        </p:spPr>
      </p:pic>
      <p:sp>
        <p:nvSpPr>
          <p:cNvPr id="8" name="TextBox 7">
            <a:extLst>
              <a:ext uri="{FF2B5EF4-FFF2-40B4-BE49-F238E27FC236}">
                <a16:creationId xmlns:a16="http://schemas.microsoft.com/office/drawing/2014/main" id="{63B6336A-F480-4D0B-AAC2-094A6FA00759}"/>
              </a:ext>
            </a:extLst>
          </p:cNvPr>
          <p:cNvSpPr txBox="1"/>
          <p:nvPr/>
        </p:nvSpPr>
        <p:spPr>
          <a:xfrm>
            <a:off x="7764561" y="4815840"/>
            <a:ext cx="4608576" cy="1938992"/>
          </a:xfrm>
          <a:prstGeom prst="rect">
            <a:avLst/>
          </a:prstGeom>
          <a:noFill/>
        </p:spPr>
        <p:txBody>
          <a:bodyPr wrap="square" rtlCol="0">
            <a:spAutoFit/>
          </a:bodyPr>
          <a:lstStyle/>
          <a:p>
            <a:r>
              <a:rPr lang="en-US" sz="2400" i="1" dirty="0">
                <a:solidFill>
                  <a:srgbClr val="FF0000"/>
                </a:solidFill>
              </a:rPr>
              <a:t>Augustine is also famous for promoting the primacy of the Bishop of Rome, and is commonly referenced as saying: ‘</a:t>
            </a:r>
            <a:r>
              <a:rPr lang="en-US" sz="2400" b="1" i="1" dirty="0">
                <a:solidFill>
                  <a:srgbClr val="FF0000"/>
                </a:solidFill>
              </a:rPr>
              <a:t>Rome has spoken; the case is closed.’</a:t>
            </a:r>
            <a:endParaRPr lang="en-US" sz="2400" i="1" dirty="0">
              <a:solidFill>
                <a:srgbClr val="FF0000"/>
              </a:solidFill>
            </a:endParaRPr>
          </a:p>
        </p:txBody>
      </p:sp>
    </p:spTree>
    <p:extLst>
      <p:ext uri="{BB962C8B-B14F-4D97-AF65-F5344CB8AC3E}">
        <p14:creationId xmlns:p14="http://schemas.microsoft.com/office/powerpoint/2010/main" val="188213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36E7-5873-456A-94BF-7D1FDBC8D5AD}"/>
              </a:ext>
            </a:extLst>
          </p:cNvPr>
          <p:cNvSpPr>
            <a:spLocks noGrp="1"/>
          </p:cNvSpPr>
          <p:nvPr>
            <p:ph type="title"/>
          </p:nvPr>
        </p:nvSpPr>
        <p:spPr>
          <a:xfrm>
            <a:off x="704088" y="-232283"/>
            <a:ext cx="10515600" cy="1325563"/>
          </a:xfrm>
        </p:spPr>
        <p:txBody>
          <a:bodyPr/>
          <a:lstStyle/>
          <a:p>
            <a:pPr algn="ctr"/>
            <a:r>
              <a:rPr lang="en-US" b="1" dirty="0"/>
              <a:t>Holpen with a Little Help (Papal Rome)</a:t>
            </a:r>
          </a:p>
        </p:txBody>
      </p:sp>
      <p:sp>
        <p:nvSpPr>
          <p:cNvPr id="4" name="TextBox 3">
            <a:extLst>
              <a:ext uri="{FF2B5EF4-FFF2-40B4-BE49-F238E27FC236}">
                <a16:creationId xmlns:a16="http://schemas.microsoft.com/office/drawing/2014/main" id="{1FC38C01-A014-4C1B-B975-5D4DFE4E6E43}"/>
              </a:ext>
            </a:extLst>
          </p:cNvPr>
          <p:cNvSpPr txBox="1"/>
          <p:nvPr/>
        </p:nvSpPr>
        <p:spPr>
          <a:xfrm>
            <a:off x="134112" y="646373"/>
            <a:ext cx="11960352" cy="6093976"/>
          </a:xfrm>
          <a:prstGeom prst="rect">
            <a:avLst/>
          </a:prstGeom>
          <a:noFill/>
        </p:spPr>
        <p:txBody>
          <a:bodyPr wrap="square">
            <a:spAutoFit/>
          </a:bodyPr>
          <a:lstStyle/>
          <a:p>
            <a:r>
              <a:rPr lang="en-US" sz="2600" dirty="0"/>
              <a:t>“Weakened by divisions among its supporters, and assailed by powerful foes, </a:t>
            </a:r>
            <a:r>
              <a:rPr lang="en-US" sz="2600" b="1" u="sng" dirty="0"/>
              <a:t>Protestantism seemed destined to be utterly destroyed</a:t>
            </a:r>
            <a:r>
              <a:rPr lang="en-US" sz="2600" dirty="0"/>
              <a:t>. </a:t>
            </a:r>
            <a:r>
              <a:rPr lang="en-US" sz="2600" b="1" u="sng" dirty="0"/>
              <a:t>Thousands sealed their testimony with their blood</a:t>
            </a:r>
            <a:r>
              <a:rPr lang="en-US" sz="2600" dirty="0"/>
              <a:t>. Civil war broke out; </a:t>
            </a:r>
            <a:r>
              <a:rPr lang="en-US" sz="2600" b="1" u="sng" dirty="0"/>
              <a:t>the Protestant cause was betrayed by one of its leading adherents</a:t>
            </a:r>
            <a:r>
              <a:rPr lang="en-US" sz="2600" dirty="0"/>
              <a:t>; the noblest of the reformed princes fell into the hands of the emperor and were dragged as captives from town to town. </a:t>
            </a:r>
            <a:r>
              <a:rPr lang="en-US" sz="2600" b="1" dirty="0"/>
              <a:t>But in the moment of his apparent triumph, the emperor was smitten with defeat. He saw the prey wrested from his grasp, and he was forced at last to grant toleration to the doctrines which it had been the ambition of his life to destroy</a:t>
            </a:r>
            <a:r>
              <a:rPr lang="en-US" sz="2600" dirty="0"/>
              <a:t>. </a:t>
            </a:r>
            <a:r>
              <a:rPr lang="en-US" sz="2600" b="1" u="sng" dirty="0"/>
              <a:t>He had staked his kingdom, his treasures, and life itself upon the crushing out of the heresy. Now he saw his armies wasted by battle, his treasuries drained, his many kingdoms threatened by revolt, while everywhere the faith which he had vainly endeavored to suppress, was extending</a:t>
            </a:r>
            <a:r>
              <a:rPr lang="en-US" sz="2600" dirty="0"/>
              <a:t>. </a:t>
            </a:r>
            <a:r>
              <a:rPr lang="en-US" sz="2600" b="1" u="sng" dirty="0"/>
              <a:t>Charles V had been battling against omnipotent power. God had said, "Let there be light," but the emperor had sought to keep the darkness unbroken</a:t>
            </a:r>
            <a:r>
              <a:rPr lang="en-US" sz="2600" dirty="0"/>
              <a:t>. His purposes had failed; and in premature old age, worn out with the long struggle, he abdicated the throne and buried himself in a cloister.”—GC, 211</a:t>
            </a:r>
          </a:p>
        </p:txBody>
      </p:sp>
    </p:spTree>
    <p:extLst>
      <p:ext uri="{BB962C8B-B14F-4D97-AF65-F5344CB8AC3E}">
        <p14:creationId xmlns:p14="http://schemas.microsoft.com/office/powerpoint/2010/main" val="677665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0885-4741-401F-A4F5-F30C55F5A0DC}"/>
              </a:ext>
            </a:extLst>
          </p:cNvPr>
          <p:cNvSpPr>
            <a:spLocks noGrp="1"/>
          </p:cNvSpPr>
          <p:nvPr>
            <p:ph type="title"/>
          </p:nvPr>
        </p:nvSpPr>
        <p:spPr>
          <a:xfrm>
            <a:off x="740664" y="-159131"/>
            <a:ext cx="10515600" cy="1325563"/>
          </a:xfrm>
        </p:spPr>
        <p:txBody>
          <a:bodyPr/>
          <a:lstStyle/>
          <a:p>
            <a:pPr algn="ctr"/>
            <a:r>
              <a:rPr lang="en-US" dirty="0">
                <a:solidFill>
                  <a:srgbClr val="C00000"/>
                </a:solidFill>
              </a:rPr>
              <a:t>Daniel Continues…</a:t>
            </a:r>
          </a:p>
        </p:txBody>
      </p:sp>
      <p:sp>
        <p:nvSpPr>
          <p:cNvPr id="4" name="TextBox 3">
            <a:extLst>
              <a:ext uri="{FF2B5EF4-FFF2-40B4-BE49-F238E27FC236}">
                <a16:creationId xmlns:a16="http://schemas.microsoft.com/office/drawing/2014/main" id="{47F47757-2C2B-4EA1-90BD-53B66AE4A5BE}"/>
              </a:ext>
            </a:extLst>
          </p:cNvPr>
          <p:cNvSpPr txBox="1"/>
          <p:nvPr/>
        </p:nvSpPr>
        <p:spPr>
          <a:xfrm>
            <a:off x="6096000" y="1011627"/>
            <a:ext cx="6096000" cy="5262979"/>
          </a:xfrm>
          <a:prstGeom prst="rect">
            <a:avLst/>
          </a:prstGeom>
          <a:noFill/>
        </p:spPr>
        <p:txBody>
          <a:bodyPr wrap="square">
            <a:spAutoFit/>
          </a:bodyPr>
          <a:lstStyle/>
          <a:p>
            <a:r>
              <a:rPr lang="en-US" sz="2800" dirty="0"/>
              <a:t>Daniel 11:35-36 “</a:t>
            </a:r>
            <a:r>
              <a:rPr lang="en-US" sz="2800" b="1" u="sng" dirty="0"/>
              <a:t>And some of them of understanding shall fall, to try them, and to purge, and to make them white, even to the time of the end</a:t>
            </a:r>
            <a:r>
              <a:rPr lang="en-US" sz="2800" dirty="0"/>
              <a:t>: because it is yet for a time appointed. And the king shall do according to his will; and </a:t>
            </a:r>
            <a:r>
              <a:rPr lang="en-US" sz="2800" b="1" dirty="0"/>
              <a:t>he shall exalt himself, and magnify himself above every god, and shall speak </a:t>
            </a:r>
            <a:r>
              <a:rPr lang="en-US" sz="2800" b="1" dirty="0" err="1"/>
              <a:t>marvellous</a:t>
            </a:r>
            <a:r>
              <a:rPr lang="en-US" sz="2800" b="1" dirty="0"/>
              <a:t> things against the God of gods, and shall prosper till the indignation be accomplished</a:t>
            </a:r>
            <a:r>
              <a:rPr lang="en-US" sz="2800" dirty="0"/>
              <a:t>: for that that is determined shall be done.”</a:t>
            </a:r>
          </a:p>
        </p:txBody>
      </p:sp>
      <p:pic>
        <p:nvPicPr>
          <p:cNvPr id="5" name="Picture 4">
            <a:extLst>
              <a:ext uri="{FF2B5EF4-FFF2-40B4-BE49-F238E27FC236}">
                <a16:creationId xmlns:a16="http://schemas.microsoft.com/office/drawing/2014/main" id="{4A7ED4C0-5C71-44B4-ADA0-F17349EE32B6}"/>
              </a:ext>
            </a:extLst>
          </p:cNvPr>
          <p:cNvPicPr>
            <a:picLocks noChangeAspect="1"/>
          </p:cNvPicPr>
          <p:nvPr/>
        </p:nvPicPr>
        <p:blipFill>
          <a:blip r:embed="rId2"/>
          <a:stretch>
            <a:fillRect/>
          </a:stretch>
        </p:blipFill>
        <p:spPr>
          <a:xfrm>
            <a:off x="83912" y="1680840"/>
            <a:ext cx="5914552" cy="3924552"/>
          </a:xfrm>
          <a:prstGeom prst="rect">
            <a:avLst/>
          </a:prstGeom>
        </p:spPr>
      </p:pic>
    </p:spTree>
    <p:extLst>
      <p:ext uri="{BB962C8B-B14F-4D97-AF65-F5344CB8AC3E}">
        <p14:creationId xmlns:p14="http://schemas.microsoft.com/office/powerpoint/2010/main" val="2370555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A1A7-EBEC-4630-8E77-589FC4CDEED1}"/>
              </a:ext>
            </a:extLst>
          </p:cNvPr>
          <p:cNvSpPr>
            <a:spLocks noGrp="1"/>
          </p:cNvSpPr>
          <p:nvPr>
            <p:ph type="title"/>
          </p:nvPr>
        </p:nvSpPr>
        <p:spPr>
          <a:xfrm>
            <a:off x="838200" y="-195707"/>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Victims Were Victors </a:t>
            </a:r>
          </a:p>
        </p:txBody>
      </p:sp>
      <p:sp>
        <p:nvSpPr>
          <p:cNvPr id="4" name="TextBox 3">
            <a:extLst>
              <a:ext uri="{FF2B5EF4-FFF2-40B4-BE49-F238E27FC236}">
                <a16:creationId xmlns:a16="http://schemas.microsoft.com/office/drawing/2014/main" id="{7CB8DC1B-439B-438A-8AE9-143B427F0558}"/>
              </a:ext>
            </a:extLst>
          </p:cNvPr>
          <p:cNvSpPr txBox="1"/>
          <p:nvPr/>
        </p:nvSpPr>
        <p:spPr>
          <a:xfrm>
            <a:off x="146304" y="973342"/>
            <a:ext cx="6096000" cy="5693866"/>
          </a:xfrm>
          <a:prstGeom prst="rect">
            <a:avLst/>
          </a:prstGeom>
          <a:noFill/>
        </p:spPr>
        <p:txBody>
          <a:bodyPr wrap="square">
            <a:spAutoFit/>
          </a:bodyPr>
          <a:lstStyle/>
          <a:p>
            <a:r>
              <a:rPr lang="en-US" sz="2800" dirty="0"/>
              <a:t>“Thousands were imprisoned and slain, but others sprang up to fill their places. </a:t>
            </a:r>
            <a:r>
              <a:rPr lang="en-US" sz="2800" b="1" u="sng" dirty="0"/>
              <a:t>And those who were martyred for their faith were secured to Christ and accounted of Him as conquerors</a:t>
            </a:r>
            <a:r>
              <a:rPr lang="en-US" sz="2800" dirty="0"/>
              <a:t>. They had fought the good fight, and they were to receive the crown of glory when Christ should come. The sufferings which they endured brought Christians nearer to one another and to their Redeemer. Their living example and dying testimony were a constant witness for the truth”—GC, 42</a:t>
            </a:r>
          </a:p>
        </p:txBody>
      </p:sp>
      <p:pic>
        <p:nvPicPr>
          <p:cNvPr id="5" name="Picture 4">
            <a:extLst>
              <a:ext uri="{FF2B5EF4-FFF2-40B4-BE49-F238E27FC236}">
                <a16:creationId xmlns:a16="http://schemas.microsoft.com/office/drawing/2014/main" id="{5144ACAC-4C7D-4052-B101-918EB662919A}"/>
              </a:ext>
            </a:extLst>
          </p:cNvPr>
          <p:cNvPicPr>
            <a:picLocks noChangeAspect="1"/>
          </p:cNvPicPr>
          <p:nvPr/>
        </p:nvPicPr>
        <p:blipFill rotWithShape="1">
          <a:blip r:embed="rId2"/>
          <a:srcRect l="23500" r="21599"/>
          <a:stretch/>
        </p:blipFill>
        <p:spPr>
          <a:xfrm>
            <a:off x="6385450" y="994361"/>
            <a:ext cx="5452982" cy="5587072"/>
          </a:xfrm>
          <a:prstGeom prst="rect">
            <a:avLst/>
          </a:prstGeom>
        </p:spPr>
      </p:pic>
    </p:spTree>
    <p:extLst>
      <p:ext uri="{BB962C8B-B14F-4D97-AF65-F5344CB8AC3E}">
        <p14:creationId xmlns:p14="http://schemas.microsoft.com/office/powerpoint/2010/main" val="408710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9EB6-A743-47DA-90D7-3B4BB0171E9D}"/>
              </a:ext>
            </a:extLst>
          </p:cNvPr>
          <p:cNvSpPr>
            <a:spLocks noGrp="1"/>
          </p:cNvSpPr>
          <p:nvPr>
            <p:ph type="title"/>
          </p:nvPr>
        </p:nvSpPr>
        <p:spPr>
          <a:xfrm>
            <a:off x="838200" y="-220091"/>
            <a:ext cx="10515600" cy="1325563"/>
          </a:xfrm>
        </p:spPr>
        <p:txBody>
          <a:bodyPr/>
          <a:lstStyle/>
          <a:p>
            <a:r>
              <a:rPr lang="en-US" dirty="0"/>
              <a:t>Don’t Be a Tare, Who Will Say:</a:t>
            </a:r>
          </a:p>
        </p:txBody>
      </p:sp>
      <p:sp>
        <p:nvSpPr>
          <p:cNvPr id="4" name="TextBox 3">
            <a:extLst>
              <a:ext uri="{FF2B5EF4-FFF2-40B4-BE49-F238E27FC236}">
                <a16:creationId xmlns:a16="http://schemas.microsoft.com/office/drawing/2014/main" id="{6C879293-E064-45F6-8CDA-405DC38B92B9}"/>
              </a:ext>
            </a:extLst>
          </p:cNvPr>
          <p:cNvSpPr txBox="1"/>
          <p:nvPr/>
        </p:nvSpPr>
        <p:spPr>
          <a:xfrm>
            <a:off x="195072" y="1443841"/>
            <a:ext cx="6096000" cy="3970318"/>
          </a:xfrm>
          <a:prstGeom prst="rect">
            <a:avLst/>
          </a:prstGeom>
          <a:noFill/>
        </p:spPr>
        <p:txBody>
          <a:bodyPr wrap="square">
            <a:spAutoFit/>
          </a:bodyPr>
          <a:lstStyle/>
          <a:p>
            <a:r>
              <a:rPr lang="en-US" sz="2800" dirty="0"/>
              <a:t>Prov. 5:11-14 “And thou mourn at the last, </a:t>
            </a:r>
            <a:r>
              <a:rPr lang="en-US" sz="2800" b="1" u="sng" dirty="0"/>
              <a:t>when thy flesh and thy body are consumed, And say, How have I hated instruction, and my heart despised reproof</a:t>
            </a:r>
            <a:r>
              <a:rPr lang="en-US" sz="2800" dirty="0"/>
              <a:t>; And </a:t>
            </a:r>
            <a:r>
              <a:rPr lang="en-US" sz="2800" b="1" u="sng" dirty="0"/>
              <a:t>have not obeyed the voice of my teachers, nor inclined mine ear to them that instructed me</a:t>
            </a:r>
            <a:r>
              <a:rPr lang="en-US" sz="2800" dirty="0"/>
              <a:t>! I was almost in all evil in the midst of the congregation and assembly.”</a:t>
            </a:r>
          </a:p>
        </p:txBody>
      </p:sp>
      <p:pic>
        <p:nvPicPr>
          <p:cNvPr id="5" name="Picture 4">
            <a:extLst>
              <a:ext uri="{FF2B5EF4-FFF2-40B4-BE49-F238E27FC236}">
                <a16:creationId xmlns:a16="http://schemas.microsoft.com/office/drawing/2014/main" id="{6707ED2B-568F-4C5A-8927-2893EA0DC29F}"/>
              </a:ext>
            </a:extLst>
          </p:cNvPr>
          <p:cNvPicPr>
            <a:picLocks noChangeAspect="1"/>
          </p:cNvPicPr>
          <p:nvPr/>
        </p:nvPicPr>
        <p:blipFill>
          <a:blip r:embed="rId2"/>
          <a:stretch>
            <a:fillRect/>
          </a:stretch>
        </p:blipFill>
        <p:spPr>
          <a:xfrm>
            <a:off x="6341195" y="1443841"/>
            <a:ext cx="5655733" cy="4180529"/>
          </a:xfrm>
          <a:prstGeom prst="rect">
            <a:avLst/>
          </a:prstGeom>
        </p:spPr>
      </p:pic>
    </p:spTree>
    <p:extLst>
      <p:ext uri="{BB962C8B-B14F-4D97-AF65-F5344CB8AC3E}">
        <p14:creationId xmlns:p14="http://schemas.microsoft.com/office/powerpoint/2010/main" val="18097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A184-9084-4FE5-83E6-9BCA70493DDE}"/>
              </a:ext>
            </a:extLst>
          </p:cNvPr>
          <p:cNvSpPr>
            <a:spLocks noGrp="1"/>
          </p:cNvSpPr>
          <p:nvPr>
            <p:ph type="title"/>
          </p:nvPr>
        </p:nvSpPr>
        <p:spPr>
          <a:xfrm>
            <a:off x="838200" y="-317627"/>
            <a:ext cx="10515600" cy="1325563"/>
          </a:xfrm>
        </p:spPr>
        <p:txBody>
          <a:bodyPr/>
          <a:lstStyle/>
          <a:p>
            <a:pPr algn="ctr"/>
            <a:r>
              <a:rPr lang="en-US" i="1" dirty="0">
                <a:solidFill>
                  <a:srgbClr val="002060"/>
                </a:solidFill>
                <a:effectLst>
                  <a:outerShdw blurRad="38100" dist="38100" dir="2700000" algn="tl">
                    <a:srgbClr val="000000">
                      <a:alpha val="43137"/>
                    </a:srgbClr>
                  </a:outerShdw>
                </a:effectLst>
              </a:rPr>
              <a:t>Marvelous Words Against God!</a:t>
            </a:r>
          </a:p>
        </p:txBody>
      </p:sp>
      <p:sp>
        <p:nvSpPr>
          <p:cNvPr id="5" name="TextBox 4">
            <a:extLst>
              <a:ext uri="{FF2B5EF4-FFF2-40B4-BE49-F238E27FC236}">
                <a16:creationId xmlns:a16="http://schemas.microsoft.com/office/drawing/2014/main" id="{82465FF5-B3EE-4594-A3E8-477439635051}"/>
              </a:ext>
            </a:extLst>
          </p:cNvPr>
          <p:cNvSpPr txBox="1"/>
          <p:nvPr/>
        </p:nvSpPr>
        <p:spPr>
          <a:xfrm>
            <a:off x="109728" y="751344"/>
            <a:ext cx="6547104" cy="6001643"/>
          </a:xfrm>
          <a:prstGeom prst="rect">
            <a:avLst/>
          </a:prstGeom>
          <a:noFill/>
        </p:spPr>
        <p:txBody>
          <a:bodyPr wrap="square" rtlCol="0">
            <a:spAutoFit/>
          </a:bodyPr>
          <a:lstStyle/>
          <a:p>
            <a:r>
              <a:rPr lang="en-US" sz="2400" dirty="0"/>
              <a:t>As we remember from Daniel 7, the “great” and “marvelous” words the Antichrist speaks against God are considered </a:t>
            </a:r>
            <a:r>
              <a:rPr lang="en-US" sz="2400" b="1" dirty="0"/>
              <a:t>Blasphemy. </a:t>
            </a:r>
            <a:r>
              <a:rPr lang="en-US" sz="2400" dirty="0"/>
              <a:t>As we saw from Mark 2:7 and Matthew 26:63-65 that Blasphemy is defined as when a man says he can forgive sins and when a man claims to be God. Both claims are an absolute insult to the entire government of God.</a:t>
            </a:r>
          </a:p>
          <a:p>
            <a:endParaRPr lang="en-US" sz="2400" dirty="0"/>
          </a:p>
          <a:p>
            <a:r>
              <a:rPr lang="en-US" sz="2400" dirty="0"/>
              <a:t>As we’ve seen the Papacy claims the power to forgive sins even to this day! Indulgences for sins, Crusades absolved, Torture permitted and forgiven—and this ‘power’ was also instilled in the priests. Moreover, the Papacy still claims to be God on earth today, which was much more open in the past.—Sunday Worship being a perfect example of Rome’s claims of divine authority.</a:t>
            </a:r>
          </a:p>
        </p:txBody>
      </p:sp>
      <p:pic>
        <p:nvPicPr>
          <p:cNvPr id="7" name="Picture 6">
            <a:extLst>
              <a:ext uri="{FF2B5EF4-FFF2-40B4-BE49-F238E27FC236}">
                <a16:creationId xmlns:a16="http://schemas.microsoft.com/office/drawing/2014/main" id="{10267399-67BC-4E11-9EC5-3AEDDF667679}"/>
              </a:ext>
            </a:extLst>
          </p:cNvPr>
          <p:cNvPicPr>
            <a:picLocks noChangeAspect="1"/>
          </p:cNvPicPr>
          <p:nvPr/>
        </p:nvPicPr>
        <p:blipFill rotWithShape="1">
          <a:blip r:embed="rId2"/>
          <a:srcRect t="61728" r="34321"/>
          <a:stretch/>
        </p:blipFill>
        <p:spPr>
          <a:xfrm>
            <a:off x="7027330" y="1501895"/>
            <a:ext cx="5054940" cy="2101568"/>
          </a:xfrm>
          <a:prstGeom prst="rect">
            <a:avLst/>
          </a:prstGeom>
        </p:spPr>
      </p:pic>
      <p:pic>
        <p:nvPicPr>
          <p:cNvPr id="9" name="Picture 8">
            <a:extLst>
              <a:ext uri="{FF2B5EF4-FFF2-40B4-BE49-F238E27FC236}">
                <a16:creationId xmlns:a16="http://schemas.microsoft.com/office/drawing/2014/main" id="{40C1BA36-67E7-408D-9E93-FE09BCA4633F}"/>
              </a:ext>
            </a:extLst>
          </p:cNvPr>
          <p:cNvPicPr>
            <a:picLocks noChangeAspect="1"/>
          </p:cNvPicPr>
          <p:nvPr/>
        </p:nvPicPr>
        <p:blipFill rotWithShape="1">
          <a:blip r:embed="rId2"/>
          <a:srcRect b="77284"/>
          <a:stretch/>
        </p:blipFill>
        <p:spPr>
          <a:xfrm>
            <a:off x="6957831" y="751344"/>
            <a:ext cx="5054939" cy="819265"/>
          </a:xfrm>
          <a:prstGeom prst="rect">
            <a:avLst/>
          </a:prstGeom>
        </p:spPr>
      </p:pic>
      <p:pic>
        <p:nvPicPr>
          <p:cNvPr id="10" name="Picture 9">
            <a:extLst>
              <a:ext uri="{FF2B5EF4-FFF2-40B4-BE49-F238E27FC236}">
                <a16:creationId xmlns:a16="http://schemas.microsoft.com/office/drawing/2014/main" id="{D1BC5C6D-88E0-4C99-A533-FB48C18633F9}"/>
              </a:ext>
            </a:extLst>
          </p:cNvPr>
          <p:cNvPicPr>
            <a:picLocks noChangeAspect="1"/>
          </p:cNvPicPr>
          <p:nvPr/>
        </p:nvPicPr>
        <p:blipFill>
          <a:blip r:embed="rId3"/>
          <a:stretch>
            <a:fillRect/>
          </a:stretch>
        </p:blipFill>
        <p:spPr>
          <a:xfrm>
            <a:off x="6957831" y="3975503"/>
            <a:ext cx="5124439" cy="2882497"/>
          </a:xfrm>
          <a:prstGeom prst="rect">
            <a:avLst/>
          </a:prstGeom>
        </p:spPr>
      </p:pic>
    </p:spTree>
    <p:extLst>
      <p:ext uri="{BB962C8B-B14F-4D97-AF65-F5344CB8AC3E}">
        <p14:creationId xmlns:p14="http://schemas.microsoft.com/office/powerpoint/2010/main" val="4239489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C41F-689E-41A3-8597-99F1989E7E2F}"/>
              </a:ext>
            </a:extLst>
          </p:cNvPr>
          <p:cNvSpPr>
            <a:spLocks noGrp="1"/>
          </p:cNvSpPr>
          <p:nvPr>
            <p:ph type="title"/>
          </p:nvPr>
        </p:nvSpPr>
        <p:spPr>
          <a:xfrm>
            <a:off x="838200" y="-293243"/>
            <a:ext cx="10515600" cy="1325563"/>
          </a:xfrm>
        </p:spPr>
        <p:txBody>
          <a:bodyPr/>
          <a:lstStyle/>
          <a:p>
            <a:r>
              <a:rPr lang="en-US" b="1" dirty="0"/>
              <a:t>Both blasphemies shown in the priesthood</a:t>
            </a:r>
          </a:p>
        </p:txBody>
      </p:sp>
      <p:sp>
        <p:nvSpPr>
          <p:cNvPr id="4" name="TextBox 3">
            <a:extLst>
              <a:ext uri="{FF2B5EF4-FFF2-40B4-BE49-F238E27FC236}">
                <a16:creationId xmlns:a16="http://schemas.microsoft.com/office/drawing/2014/main" id="{7F0C439B-CF3B-4C84-9E23-5D5DC37AE04E}"/>
              </a:ext>
            </a:extLst>
          </p:cNvPr>
          <p:cNvSpPr txBox="1"/>
          <p:nvPr/>
        </p:nvSpPr>
        <p:spPr>
          <a:xfrm>
            <a:off x="0" y="613378"/>
            <a:ext cx="12192000" cy="6186309"/>
          </a:xfrm>
          <a:prstGeom prst="rect">
            <a:avLst/>
          </a:prstGeom>
          <a:noFill/>
        </p:spPr>
        <p:txBody>
          <a:bodyPr wrap="square">
            <a:spAutoFit/>
          </a:bodyPr>
          <a:lstStyle/>
          <a:p>
            <a:r>
              <a:rPr lang="en-US" sz="2200" dirty="0"/>
              <a:t>“Jesus has died to institute the priesthood. It was not necessary for the Redeemer to die in order to save the world; a drop of his blood, a single tear, or prayer, was sufficient to procure salvation for all; for such a prayer, being of infinite value, should be sufficient to save not one but a thousand worlds. But to institute the priesthood, the death of Jesus Christ has been necessary. Had he not died, where should we find the victim that the priests of the New Law now offer? a victim altogether holy and immaculate, capable of giving to God an honor worthy of God. As has been already said, all the lives of men and angels are not capable of giving to God an infinite honor like that which a priest offers to him by a single Mass... </a:t>
            </a:r>
            <a:r>
              <a:rPr lang="en-US" sz="2200" b="1" u="sng" dirty="0"/>
              <a:t>The priest has the power of the keys, or the power of delivering sinners from Hell, of making them worthy of Paradise, and of changing them from the slaves of Satan into the children of God</a:t>
            </a:r>
            <a:r>
              <a:rPr lang="en-US" sz="2200" dirty="0"/>
              <a:t>. </a:t>
            </a:r>
            <a:r>
              <a:rPr lang="en-US" sz="2200" b="1" u="sng" dirty="0"/>
              <a:t>And God Himself is obliged to abide by the judgment of His priests, and either not to pardon or to pardon</a:t>
            </a:r>
            <a:r>
              <a:rPr lang="en-US" sz="2200" dirty="0"/>
              <a:t>.... Were the Redeemer to descend into a church, and sit in a confessional to administer the sacrament of penance, and a priest to sit in another confessional, Jesus would say over each penitent, "Ego </a:t>
            </a:r>
            <a:r>
              <a:rPr lang="en-US" sz="2200" dirty="0" err="1"/>
              <a:t>te</a:t>
            </a:r>
            <a:r>
              <a:rPr lang="en-US" sz="2200" dirty="0"/>
              <a:t> absolve," the priest would likewise say over each of his penitents, "Ego </a:t>
            </a:r>
            <a:r>
              <a:rPr lang="en-US" sz="2200" dirty="0" err="1"/>
              <a:t>te</a:t>
            </a:r>
            <a:r>
              <a:rPr lang="en-US" sz="2200" dirty="0"/>
              <a:t> absolve," </a:t>
            </a:r>
            <a:r>
              <a:rPr lang="en-US" sz="2200" b="1" u="sng" dirty="0"/>
              <a:t>and the penitents of each would be equally absolved</a:t>
            </a:r>
            <a:r>
              <a:rPr lang="en-US" sz="2200" dirty="0"/>
              <a:t>... </a:t>
            </a:r>
            <a:r>
              <a:rPr lang="en-US" sz="2200" b="1" u="sng" dirty="0"/>
              <a:t>Thus the priest may, in a certain manner, be called the creator of his Creator</a:t>
            </a:r>
            <a:r>
              <a:rPr lang="en-US" sz="2200" dirty="0"/>
              <a:t>, since by saying the words of consecration, he creates, as it were, Jesus in the sacrament, by giving him a sacramental existence, and produces him as a victim to be offered to the eternal Father... Let the priest," says St. Laurence Justinian, "approach the altar as another Christ.”—St. Alphonsus Liguori, </a:t>
            </a:r>
            <a:r>
              <a:rPr lang="en-US" sz="2200" i="1" dirty="0"/>
              <a:t>The Dignities and Duties of the Priest</a:t>
            </a:r>
            <a:r>
              <a:rPr lang="en-US" sz="2200" dirty="0"/>
              <a:t> (1927).</a:t>
            </a:r>
          </a:p>
        </p:txBody>
      </p:sp>
    </p:spTree>
    <p:extLst>
      <p:ext uri="{BB962C8B-B14F-4D97-AF65-F5344CB8AC3E}">
        <p14:creationId xmlns:p14="http://schemas.microsoft.com/office/powerpoint/2010/main" val="1683908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305E-F5CD-4CB7-B551-5ACDE6D0ABA7}"/>
              </a:ext>
            </a:extLst>
          </p:cNvPr>
          <p:cNvSpPr>
            <a:spLocks noGrp="1"/>
          </p:cNvSpPr>
          <p:nvPr>
            <p:ph type="title"/>
          </p:nvPr>
        </p:nvSpPr>
        <p:spPr>
          <a:xfrm>
            <a:off x="838200" y="-183515"/>
            <a:ext cx="10515600" cy="1325563"/>
          </a:xfrm>
        </p:spPr>
        <p:txBody>
          <a:bodyPr/>
          <a:lstStyle/>
          <a:p>
            <a:pPr algn="ctr"/>
            <a:r>
              <a:rPr lang="en-US" b="1" u="sng" dirty="0">
                <a:solidFill>
                  <a:srgbClr val="00B050"/>
                </a:solidFill>
              </a:rPr>
              <a:t>The Pope Seeks to Correct God</a:t>
            </a:r>
          </a:p>
        </p:txBody>
      </p:sp>
      <p:sp>
        <p:nvSpPr>
          <p:cNvPr id="3" name="TextBox 2">
            <a:extLst>
              <a:ext uri="{FF2B5EF4-FFF2-40B4-BE49-F238E27FC236}">
                <a16:creationId xmlns:a16="http://schemas.microsoft.com/office/drawing/2014/main" id="{3BF9DE97-0B21-4304-8381-261CFA0A61CB}"/>
              </a:ext>
            </a:extLst>
          </p:cNvPr>
          <p:cNvSpPr txBox="1"/>
          <p:nvPr/>
        </p:nvSpPr>
        <p:spPr>
          <a:xfrm>
            <a:off x="5120640" y="856357"/>
            <a:ext cx="6851904" cy="6001643"/>
          </a:xfrm>
          <a:prstGeom prst="rect">
            <a:avLst/>
          </a:prstGeom>
          <a:noFill/>
        </p:spPr>
        <p:txBody>
          <a:bodyPr wrap="square">
            <a:spAutoFit/>
          </a:bodyPr>
          <a:lstStyle/>
          <a:p>
            <a:r>
              <a:rPr lang="en-US" sz="2400" dirty="0"/>
              <a:t>“</a:t>
            </a:r>
            <a:r>
              <a:rPr lang="en-US" sz="2400" b="1" dirty="0"/>
              <a:t>Through the pope of Rome the same work has been carried on here on earth as was carried on in the courts of heaven before the expulsion of the prince of darkness. Satan sought to correct the law of God in heaven, and to supply an amendment of his own</a:t>
            </a:r>
            <a:r>
              <a:rPr lang="en-US" sz="2400" dirty="0"/>
              <a:t>. </a:t>
            </a:r>
            <a:r>
              <a:rPr lang="en-US" sz="2400" b="1" u="sng" dirty="0"/>
              <a:t>He exalted his own judgment above that of his Creator, and placed his will above the will of Jehovah, and in this way virtually declared God to be fallible</a:t>
            </a:r>
            <a:r>
              <a:rPr lang="en-US" sz="2400" dirty="0"/>
              <a:t>. </a:t>
            </a:r>
            <a:r>
              <a:rPr lang="en-US" sz="2400" b="1" dirty="0"/>
              <a:t>The pope also takes the same course </a:t>
            </a:r>
            <a:r>
              <a:rPr lang="en-US" sz="2400" dirty="0"/>
              <a:t>and, claiming infallibility for himself, seeks to adjust the law of God to meet his own ideas, </a:t>
            </a:r>
            <a:r>
              <a:rPr lang="en-US" sz="2400" b="1" u="sng" dirty="0"/>
              <a:t>thinking himself able to correct the mistakes he thinks he sees in the statutes and commands of the Lord of heaven and earth</a:t>
            </a:r>
            <a:r>
              <a:rPr lang="en-US" sz="2400" dirty="0"/>
              <a:t>. </a:t>
            </a:r>
            <a:r>
              <a:rPr lang="en-US" sz="2400" b="1" u="sng" dirty="0"/>
              <a:t>He virtually says to the world, I will give you better laws than those of Jehovah. What an insult is this to the God of heaven!</a:t>
            </a:r>
            <a:r>
              <a:rPr lang="en-US" sz="2400" dirty="0"/>
              <a:t>”—ST, Nov. 19, 1894</a:t>
            </a:r>
          </a:p>
        </p:txBody>
      </p:sp>
      <p:pic>
        <p:nvPicPr>
          <p:cNvPr id="4" name="Picture 3">
            <a:extLst>
              <a:ext uri="{FF2B5EF4-FFF2-40B4-BE49-F238E27FC236}">
                <a16:creationId xmlns:a16="http://schemas.microsoft.com/office/drawing/2014/main" id="{7F5EBA75-A763-4477-BFD4-B314BD07F03A}"/>
              </a:ext>
            </a:extLst>
          </p:cNvPr>
          <p:cNvPicPr>
            <a:picLocks noChangeAspect="1"/>
          </p:cNvPicPr>
          <p:nvPr/>
        </p:nvPicPr>
        <p:blipFill>
          <a:blip r:embed="rId2"/>
          <a:stretch>
            <a:fillRect/>
          </a:stretch>
        </p:blipFill>
        <p:spPr>
          <a:xfrm>
            <a:off x="363855" y="1006221"/>
            <a:ext cx="4514850" cy="2724150"/>
          </a:xfrm>
          <a:prstGeom prst="rect">
            <a:avLst/>
          </a:prstGeom>
        </p:spPr>
      </p:pic>
      <p:pic>
        <p:nvPicPr>
          <p:cNvPr id="5" name="Picture 4">
            <a:extLst>
              <a:ext uri="{FF2B5EF4-FFF2-40B4-BE49-F238E27FC236}">
                <a16:creationId xmlns:a16="http://schemas.microsoft.com/office/drawing/2014/main" id="{52D6F3D1-FDBB-4470-81F2-BFB8FC6A7B28}"/>
              </a:ext>
            </a:extLst>
          </p:cNvPr>
          <p:cNvPicPr>
            <a:picLocks noChangeAspect="1"/>
          </p:cNvPicPr>
          <p:nvPr/>
        </p:nvPicPr>
        <p:blipFill>
          <a:blip r:embed="rId3"/>
          <a:stretch>
            <a:fillRect/>
          </a:stretch>
        </p:blipFill>
        <p:spPr>
          <a:xfrm>
            <a:off x="526161" y="3850788"/>
            <a:ext cx="4352544" cy="3007212"/>
          </a:xfrm>
          <a:prstGeom prst="rect">
            <a:avLst/>
          </a:prstGeom>
        </p:spPr>
      </p:pic>
    </p:spTree>
    <p:extLst>
      <p:ext uri="{BB962C8B-B14F-4D97-AF65-F5344CB8AC3E}">
        <p14:creationId xmlns:p14="http://schemas.microsoft.com/office/powerpoint/2010/main" val="3303067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0B3-05DF-430C-B04B-4015C682AD78}"/>
              </a:ext>
            </a:extLst>
          </p:cNvPr>
          <p:cNvSpPr>
            <a:spLocks noGrp="1"/>
          </p:cNvSpPr>
          <p:nvPr>
            <p:ph type="title"/>
          </p:nvPr>
        </p:nvSpPr>
        <p:spPr>
          <a:xfrm>
            <a:off x="2974106" y="-226622"/>
            <a:ext cx="12192000" cy="1325563"/>
          </a:xfrm>
        </p:spPr>
        <p:txBody>
          <a:bodyPr/>
          <a:lstStyle/>
          <a:p>
            <a:r>
              <a:rPr lang="en-US" dirty="0">
                <a:solidFill>
                  <a:srgbClr val="C00000"/>
                </a:solidFill>
              </a:rPr>
              <a:t>Nero/Antiochus		Islam		Papacy</a:t>
            </a:r>
          </a:p>
        </p:txBody>
      </p:sp>
      <p:sp>
        <p:nvSpPr>
          <p:cNvPr id="3" name="TextBox 2">
            <a:extLst>
              <a:ext uri="{FF2B5EF4-FFF2-40B4-BE49-F238E27FC236}">
                <a16:creationId xmlns:a16="http://schemas.microsoft.com/office/drawing/2014/main" id="{4612A56F-23D6-4AB5-B9A0-9353BEE4E41E}"/>
              </a:ext>
            </a:extLst>
          </p:cNvPr>
          <p:cNvSpPr txBox="1"/>
          <p:nvPr/>
        </p:nvSpPr>
        <p:spPr>
          <a:xfrm>
            <a:off x="332504" y="506571"/>
            <a:ext cx="237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1. Came from Rome</a:t>
            </a:r>
          </a:p>
        </p:txBody>
      </p:sp>
      <p:sp>
        <p:nvSpPr>
          <p:cNvPr id="4" name="TextBox 3">
            <a:extLst>
              <a:ext uri="{FF2B5EF4-FFF2-40B4-BE49-F238E27FC236}">
                <a16:creationId xmlns:a16="http://schemas.microsoft.com/office/drawing/2014/main" id="{0C7E0284-BF5B-48C8-8909-DDBCF7CEF8A8}"/>
              </a:ext>
            </a:extLst>
          </p:cNvPr>
          <p:cNvSpPr txBox="1"/>
          <p:nvPr/>
        </p:nvSpPr>
        <p:spPr>
          <a:xfrm>
            <a:off x="3205016" y="506571"/>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x</a:t>
            </a:r>
          </a:p>
        </p:txBody>
      </p:sp>
      <p:sp>
        <p:nvSpPr>
          <p:cNvPr id="5" name="TextBox 4">
            <a:extLst>
              <a:ext uri="{FF2B5EF4-FFF2-40B4-BE49-F238E27FC236}">
                <a16:creationId xmlns:a16="http://schemas.microsoft.com/office/drawing/2014/main" id="{4163BBDC-820F-4EE6-BC7B-78EA10424E97}"/>
              </a:ext>
            </a:extLst>
          </p:cNvPr>
          <p:cNvSpPr txBox="1"/>
          <p:nvPr/>
        </p:nvSpPr>
        <p:spPr>
          <a:xfrm>
            <a:off x="327886" y="851599"/>
            <a:ext cx="23737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2. Arises After 10 division of Rome</a:t>
            </a:r>
          </a:p>
        </p:txBody>
      </p:sp>
      <p:sp>
        <p:nvSpPr>
          <p:cNvPr id="6" name="TextBox 5">
            <a:extLst>
              <a:ext uri="{FF2B5EF4-FFF2-40B4-BE49-F238E27FC236}">
                <a16:creationId xmlns:a16="http://schemas.microsoft.com/office/drawing/2014/main" id="{2757142C-BCC9-4418-989D-2D5239337085}"/>
              </a:ext>
            </a:extLst>
          </p:cNvPr>
          <p:cNvSpPr txBox="1"/>
          <p:nvPr/>
        </p:nvSpPr>
        <p:spPr>
          <a:xfrm>
            <a:off x="327886" y="1563344"/>
            <a:ext cx="26600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3. Plucks up 3 “Horns” of Rome</a:t>
            </a:r>
          </a:p>
        </p:txBody>
      </p:sp>
      <p:sp>
        <p:nvSpPr>
          <p:cNvPr id="8" name="TextBox 7">
            <a:extLst>
              <a:ext uri="{FF2B5EF4-FFF2-40B4-BE49-F238E27FC236}">
                <a16:creationId xmlns:a16="http://schemas.microsoft.com/office/drawing/2014/main" id="{C052A688-906D-4F4F-8760-6E2EB971E725}"/>
              </a:ext>
            </a:extLst>
          </p:cNvPr>
          <p:cNvSpPr txBox="1"/>
          <p:nvPr/>
        </p:nvSpPr>
        <p:spPr>
          <a:xfrm>
            <a:off x="3205016" y="954379"/>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a:t>
            </a:r>
          </a:p>
        </p:txBody>
      </p:sp>
      <p:sp>
        <p:nvSpPr>
          <p:cNvPr id="9" name="TextBox 8">
            <a:extLst>
              <a:ext uri="{FF2B5EF4-FFF2-40B4-BE49-F238E27FC236}">
                <a16:creationId xmlns:a16="http://schemas.microsoft.com/office/drawing/2014/main" id="{EE65326C-59B0-4A8E-90F6-04EA88CB2DDE}"/>
              </a:ext>
            </a:extLst>
          </p:cNvPr>
          <p:cNvSpPr txBox="1"/>
          <p:nvPr/>
        </p:nvSpPr>
        <p:spPr>
          <a:xfrm>
            <a:off x="3205016" y="1630755"/>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a:t>
            </a:r>
          </a:p>
        </p:txBody>
      </p:sp>
      <p:sp>
        <p:nvSpPr>
          <p:cNvPr id="10" name="TextBox 9">
            <a:extLst>
              <a:ext uri="{FF2B5EF4-FFF2-40B4-BE49-F238E27FC236}">
                <a16:creationId xmlns:a16="http://schemas.microsoft.com/office/drawing/2014/main" id="{347ECFDC-B8F7-4483-A320-30D4A2E5114F}"/>
              </a:ext>
            </a:extLst>
          </p:cNvPr>
          <p:cNvSpPr txBox="1"/>
          <p:nvPr/>
        </p:nvSpPr>
        <p:spPr>
          <a:xfrm>
            <a:off x="327886" y="2248197"/>
            <a:ext cx="33343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4. Rome Rules Until Judgment is Declared and Christ Returns</a:t>
            </a:r>
          </a:p>
        </p:txBody>
      </p:sp>
      <p:sp>
        <p:nvSpPr>
          <p:cNvPr id="11" name="TextBox 10">
            <a:extLst>
              <a:ext uri="{FF2B5EF4-FFF2-40B4-BE49-F238E27FC236}">
                <a16:creationId xmlns:a16="http://schemas.microsoft.com/office/drawing/2014/main" id="{424827B0-2D08-4DD5-84E3-CE9798982DB2}"/>
              </a:ext>
            </a:extLst>
          </p:cNvPr>
          <p:cNvSpPr txBox="1"/>
          <p:nvPr/>
        </p:nvSpPr>
        <p:spPr>
          <a:xfrm>
            <a:off x="3205016" y="2428164"/>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a:t>
            </a:r>
          </a:p>
        </p:txBody>
      </p:sp>
      <p:sp>
        <p:nvSpPr>
          <p:cNvPr id="12" name="TextBox 11">
            <a:extLst>
              <a:ext uri="{FF2B5EF4-FFF2-40B4-BE49-F238E27FC236}">
                <a16:creationId xmlns:a16="http://schemas.microsoft.com/office/drawing/2014/main" id="{8D3A41EE-8111-4979-8F77-98F6F8211B28}"/>
              </a:ext>
            </a:extLst>
          </p:cNvPr>
          <p:cNvSpPr txBox="1"/>
          <p:nvPr/>
        </p:nvSpPr>
        <p:spPr>
          <a:xfrm>
            <a:off x="327886" y="3662526"/>
            <a:ext cx="3334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6. Commits Blasphemy</a:t>
            </a:r>
          </a:p>
        </p:txBody>
      </p:sp>
      <p:sp>
        <p:nvSpPr>
          <p:cNvPr id="14" name="TextBox 13">
            <a:extLst>
              <a:ext uri="{FF2B5EF4-FFF2-40B4-BE49-F238E27FC236}">
                <a16:creationId xmlns:a16="http://schemas.microsoft.com/office/drawing/2014/main" id="{6642F2FD-EB66-4561-8077-411EDEB14C6E}"/>
              </a:ext>
            </a:extLst>
          </p:cNvPr>
          <p:cNvSpPr txBox="1"/>
          <p:nvPr/>
        </p:nvSpPr>
        <p:spPr>
          <a:xfrm>
            <a:off x="3205016" y="3639473"/>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x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520422-0754-4262-A74E-D4A080028F38}"/>
              </a:ext>
            </a:extLst>
          </p:cNvPr>
          <p:cNvSpPr txBox="1"/>
          <p:nvPr/>
        </p:nvSpPr>
        <p:spPr>
          <a:xfrm>
            <a:off x="327886" y="2958161"/>
            <a:ext cx="33343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5. Becomes a greater horn than all other 10 kings</a:t>
            </a:r>
          </a:p>
        </p:txBody>
      </p:sp>
      <p:sp>
        <p:nvSpPr>
          <p:cNvPr id="16" name="TextBox 15">
            <a:extLst>
              <a:ext uri="{FF2B5EF4-FFF2-40B4-BE49-F238E27FC236}">
                <a16:creationId xmlns:a16="http://schemas.microsoft.com/office/drawing/2014/main" id="{FE6FF530-3136-4309-A086-D91FFE128617}"/>
              </a:ext>
            </a:extLst>
          </p:cNvPr>
          <p:cNvSpPr txBox="1"/>
          <p:nvPr/>
        </p:nvSpPr>
        <p:spPr>
          <a:xfrm>
            <a:off x="3205016" y="3165161"/>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x			x</a:t>
            </a:r>
          </a:p>
        </p:txBody>
      </p:sp>
      <p:sp>
        <p:nvSpPr>
          <p:cNvPr id="17" name="TextBox 16">
            <a:extLst>
              <a:ext uri="{FF2B5EF4-FFF2-40B4-BE49-F238E27FC236}">
                <a16:creationId xmlns:a16="http://schemas.microsoft.com/office/drawing/2014/main" id="{B0AE3831-8640-4D4B-AEF4-3C0EADB8E0C0}"/>
              </a:ext>
            </a:extLst>
          </p:cNvPr>
          <p:cNvSpPr txBox="1"/>
          <p:nvPr/>
        </p:nvSpPr>
        <p:spPr>
          <a:xfrm>
            <a:off x="327886" y="4058837"/>
            <a:ext cx="3334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7. Wears out the Saints</a:t>
            </a:r>
          </a:p>
        </p:txBody>
      </p:sp>
      <p:sp>
        <p:nvSpPr>
          <p:cNvPr id="18" name="TextBox 17">
            <a:extLst>
              <a:ext uri="{FF2B5EF4-FFF2-40B4-BE49-F238E27FC236}">
                <a16:creationId xmlns:a16="http://schemas.microsoft.com/office/drawing/2014/main" id="{6DA8ACC8-F59D-4165-8334-417DCDD645D7}"/>
              </a:ext>
            </a:extLst>
          </p:cNvPr>
          <p:cNvSpPr txBox="1"/>
          <p:nvPr/>
        </p:nvSpPr>
        <p:spPr>
          <a:xfrm>
            <a:off x="3205016" y="4024820"/>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x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E95994E-1AC9-4045-87D6-9295CD9A197C}"/>
              </a:ext>
            </a:extLst>
          </p:cNvPr>
          <p:cNvSpPr txBox="1"/>
          <p:nvPr/>
        </p:nvSpPr>
        <p:spPr>
          <a:xfrm>
            <a:off x="327886" y="4441082"/>
            <a:ext cx="3334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8. Changes Times and Laws</a:t>
            </a:r>
          </a:p>
        </p:txBody>
      </p:sp>
      <p:sp>
        <p:nvSpPr>
          <p:cNvPr id="20" name="TextBox 19">
            <a:extLst>
              <a:ext uri="{FF2B5EF4-FFF2-40B4-BE49-F238E27FC236}">
                <a16:creationId xmlns:a16="http://schemas.microsoft.com/office/drawing/2014/main" id="{D4C353B4-6FFB-484B-981F-1EF22D44C136}"/>
              </a:ext>
            </a:extLst>
          </p:cNvPr>
          <p:cNvSpPr txBox="1"/>
          <p:nvPr/>
        </p:nvSpPr>
        <p:spPr>
          <a:xfrm>
            <a:off x="3205016" y="4441082"/>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7746294-2DF6-4FC3-85B6-60D104798CCD}"/>
              </a:ext>
            </a:extLst>
          </p:cNvPr>
          <p:cNvSpPr txBox="1"/>
          <p:nvPr/>
        </p:nvSpPr>
        <p:spPr>
          <a:xfrm>
            <a:off x="327886" y="4845258"/>
            <a:ext cx="35487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9. Reigns for 1260 Years with Clear start and end times</a:t>
            </a:r>
          </a:p>
        </p:txBody>
      </p:sp>
      <p:sp>
        <p:nvSpPr>
          <p:cNvPr id="22" name="TextBox 21">
            <a:extLst>
              <a:ext uri="{FF2B5EF4-FFF2-40B4-BE49-F238E27FC236}">
                <a16:creationId xmlns:a16="http://schemas.microsoft.com/office/drawing/2014/main" id="{483038AD-33B0-48CC-A1B2-3A8B5899B414}"/>
              </a:ext>
            </a:extLst>
          </p:cNvPr>
          <p:cNvSpPr txBox="1"/>
          <p:nvPr/>
        </p:nvSpPr>
        <p:spPr>
          <a:xfrm>
            <a:off x="3205016" y="4912154"/>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6A28959-AD39-4CB9-ACB8-563AF5DB0857}"/>
              </a:ext>
            </a:extLst>
          </p:cNvPr>
          <p:cNvSpPr txBox="1"/>
          <p:nvPr/>
        </p:nvSpPr>
        <p:spPr>
          <a:xfrm>
            <a:off x="327886" y="5553144"/>
            <a:ext cx="39393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10. Rome and Little Horn are “Different” (fierce and </a:t>
            </a:r>
            <a:r>
              <a:rPr kumimoji="0" lang="en-US" sz="2000" b="0" i="0" u="none" strike="noStrike" kern="1200" cap="none" spc="0" normalizeH="0" baseline="0" noProof="0" dirty="0" err="1">
                <a:ln>
                  <a:noFill/>
                </a:ln>
                <a:solidFill>
                  <a:srgbClr val="002060"/>
                </a:solidFill>
                <a:effectLst/>
                <a:uLnTx/>
                <a:uFillTx/>
                <a:latin typeface="Calibri" panose="020F0502020204030204"/>
                <a:ea typeface="+mn-ea"/>
                <a:cs typeface="+mn-cs"/>
              </a:rPr>
              <a:t>religio</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-political) than other historical powers before them</a:t>
            </a:r>
          </a:p>
        </p:txBody>
      </p:sp>
      <p:sp>
        <p:nvSpPr>
          <p:cNvPr id="24" name="TextBox 23">
            <a:extLst>
              <a:ext uri="{FF2B5EF4-FFF2-40B4-BE49-F238E27FC236}">
                <a16:creationId xmlns:a16="http://schemas.microsoft.com/office/drawing/2014/main" id="{15033739-6F86-47AE-A5AA-F11B3BA5D21E}"/>
              </a:ext>
            </a:extLst>
          </p:cNvPr>
          <p:cNvSpPr txBox="1"/>
          <p:nvPr/>
        </p:nvSpPr>
        <p:spPr>
          <a:xfrm>
            <a:off x="3205016" y="5811486"/>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FCCAA684-6225-45DE-AFCD-325BC6855EFE}"/>
              </a:ext>
            </a:extLst>
          </p:cNvPr>
          <p:cNvCxnSpPr>
            <a:cxnSpLocks/>
          </p:cNvCxnSpPr>
          <p:nvPr/>
        </p:nvCxnSpPr>
        <p:spPr>
          <a:xfrm>
            <a:off x="4544291" y="775669"/>
            <a:ext cx="59666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EA749-FA54-443B-A8A0-3415BF032077}"/>
              </a:ext>
            </a:extLst>
          </p:cNvPr>
          <p:cNvCxnSpPr>
            <a:cxnSpLocks/>
          </p:cNvCxnSpPr>
          <p:nvPr/>
        </p:nvCxnSpPr>
        <p:spPr>
          <a:xfrm>
            <a:off x="2572322" y="775483"/>
            <a:ext cx="148244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7BDEA60-81C5-4E4B-9CBE-3DFA42F6F228}"/>
              </a:ext>
            </a:extLst>
          </p:cNvPr>
          <p:cNvCxnSpPr>
            <a:cxnSpLocks/>
          </p:cNvCxnSpPr>
          <p:nvPr/>
        </p:nvCxnSpPr>
        <p:spPr>
          <a:xfrm>
            <a:off x="2392218" y="1219014"/>
            <a:ext cx="810491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CE2F7A9-8569-4DB1-9FA2-352B9445E899}"/>
              </a:ext>
            </a:extLst>
          </p:cNvPr>
          <p:cNvCxnSpPr>
            <a:cxnSpLocks/>
          </p:cNvCxnSpPr>
          <p:nvPr/>
        </p:nvCxnSpPr>
        <p:spPr>
          <a:xfrm>
            <a:off x="2701632" y="1884032"/>
            <a:ext cx="779549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44195-D5BC-460C-8423-120F762B2009}"/>
              </a:ext>
            </a:extLst>
          </p:cNvPr>
          <p:cNvCxnSpPr>
            <a:cxnSpLocks/>
          </p:cNvCxnSpPr>
          <p:nvPr/>
        </p:nvCxnSpPr>
        <p:spPr>
          <a:xfrm>
            <a:off x="3662216" y="2696831"/>
            <a:ext cx="686724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A6D070-F6A2-48D9-9439-CC13DF4B579A}"/>
              </a:ext>
            </a:extLst>
          </p:cNvPr>
          <p:cNvCxnSpPr>
            <a:cxnSpLocks/>
          </p:cNvCxnSpPr>
          <p:nvPr/>
        </p:nvCxnSpPr>
        <p:spPr>
          <a:xfrm>
            <a:off x="8137236" y="3429000"/>
            <a:ext cx="239222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ADB4C6-A017-40A4-9D75-8A832855C044}"/>
              </a:ext>
            </a:extLst>
          </p:cNvPr>
          <p:cNvCxnSpPr>
            <a:cxnSpLocks/>
          </p:cNvCxnSpPr>
          <p:nvPr/>
        </p:nvCxnSpPr>
        <p:spPr>
          <a:xfrm>
            <a:off x="4461164" y="3429000"/>
            <a:ext cx="33250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ACBDBF6-2780-48A0-9F0C-DD4ECB8D5FE0}"/>
              </a:ext>
            </a:extLst>
          </p:cNvPr>
          <p:cNvCxnSpPr>
            <a:cxnSpLocks/>
          </p:cNvCxnSpPr>
          <p:nvPr/>
        </p:nvCxnSpPr>
        <p:spPr>
          <a:xfrm>
            <a:off x="3006434" y="3429000"/>
            <a:ext cx="10483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84CF4DF-EBE6-4926-BA7E-F9C3872FB5C1}"/>
              </a:ext>
            </a:extLst>
          </p:cNvPr>
          <p:cNvCxnSpPr>
            <a:cxnSpLocks/>
          </p:cNvCxnSpPr>
          <p:nvPr/>
        </p:nvCxnSpPr>
        <p:spPr>
          <a:xfrm>
            <a:off x="8137236" y="3897559"/>
            <a:ext cx="235989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286B4B-34D2-43C1-AFEC-06C51BA8940C}"/>
              </a:ext>
            </a:extLst>
          </p:cNvPr>
          <p:cNvCxnSpPr>
            <a:cxnSpLocks/>
          </p:cNvCxnSpPr>
          <p:nvPr/>
        </p:nvCxnSpPr>
        <p:spPr>
          <a:xfrm>
            <a:off x="4461164" y="3897559"/>
            <a:ext cx="33250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46DF62C-C9FC-48C8-BB4D-F3D41D3110C7}"/>
              </a:ext>
            </a:extLst>
          </p:cNvPr>
          <p:cNvCxnSpPr>
            <a:cxnSpLocks/>
          </p:cNvCxnSpPr>
          <p:nvPr/>
        </p:nvCxnSpPr>
        <p:spPr>
          <a:xfrm>
            <a:off x="2904832" y="3897559"/>
            <a:ext cx="122382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8AF049-BF33-4ADF-B391-3419A67557FC}"/>
              </a:ext>
            </a:extLst>
          </p:cNvPr>
          <p:cNvCxnSpPr>
            <a:cxnSpLocks/>
          </p:cNvCxnSpPr>
          <p:nvPr/>
        </p:nvCxnSpPr>
        <p:spPr>
          <a:xfrm>
            <a:off x="8137236" y="4276250"/>
            <a:ext cx="235989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1184A21-0F23-4C0F-9BE4-686777C12FED}"/>
              </a:ext>
            </a:extLst>
          </p:cNvPr>
          <p:cNvCxnSpPr>
            <a:cxnSpLocks/>
          </p:cNvCxnSpPr>
          <p:nvPr/>
        </p:nvCxnSpPr>
        <p:spPr>
          <a:xfrm>
            <a:off x="4461164" y="4276250"/>
            <a:ext cx="33250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AC3F6C1-2E64-4210-B48D-A44FFB998D7B}"/>
              </a:ext>
            </a:extLst>
          </p:cNvPr>
          <p:cNvCxnSpPr>
            <a:cxnSpLocks/>
          </p:cNvCxnSpPr>
          <p:nvPr/>
        </p:nvCxnSpPr>
        <p:spPr>
          <a:xfrm>
            <a:off x="2904832" y="4276250"/>
            <a:ext cx="122382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1C9F65-3D68-4BE6-AF50-99A1C00BE004}"/>
              </a:ext>
            </a:extLst>
          </p:cNvPr>
          <p:cNvCxnSpPr>
            <a:cxnSpLocks/>
          </p:cNvCxnSpPr>
          <p:nvPr/>
        </p:nvCxnSpPr>
        <p:spPr>
          <a:xfrm>
            <a:off x="4461164" y="4691887"/>
            <a:ext cx="606829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60CCE5D-939E-4BFB-B24C-713D10D20200}"/>
              </a:ext>
            </a:extLst>
          </p:cNvPr>
          <p:cNvCxnSpPr>
            <a:cxnSpLocks/>
          </p:cNvCxnSpPr>
          <p:nvPr/>
        </p:nvCxnSpPr>
        <p:spPr>
          <a:xfrm>
            <a:off x="3380509" y="4691887"/>
            <a:ext cx="74814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6F0EA68-D687-4AC1-B488-61C7BCE8D568}"/>
              </a:ext>
            </a:extLst>
          </p:cNvPr>
          <p:cNvCxnSpPr>
            <a:cxnSpLocks/>
          </p:cNvCxnSpPr>
          <p:nvPr/>
        </p:nvCxnSpPr>
        <p:spPr>
          <a:xfrm>
            <a:off x="3546764" y="5144468"/>
            <a:ext cx="698269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539C201-CC3C-4DAA-89C5-1BA83EA184BE}"/>
              </a:ext>
            </a:extLst>
          </p:cNvPr>
          <p:cNvCxnSpPr>
            <a:cxnSpLocks/>
          </p:cNvCxnSpPr>
          <p:nvPr/>
        </p:nvCxnSpPr>
        <p:spPr>
          <a:xfrm>
            <a:off x="3662216" y="6077341"/>
            <a:ext cx="686724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730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BD386-DBCF-4A41-842A-1BA5D87B3C19}"/>
              </a:ext>
            </a:extLst>
          </p:cNvPr>
          <p:cNvSpPr>
            <a:spLocks noGrp="1"/>
          </p:cNvSpPr>
          <p:nvPr>
            <p:ph type="title"/>
          </p:nvPr>
        </p:nvSpPr>
        <p:spPr>
          <a:xfrm>
            <a:off x="923544" y="-220091"/>
            <a:ext cx="10515600" cy="1325563"/>
          </a:xfrm>
        </p:spPr>
        <p:txBody>
          <a:bodyPr/>
          <a:lstStyle/>
          <a:p>
            <a:r>
              <a:rPr lang="en-US" b="1" u="sng" dirty="0">
                <a:solidFill>
                  <a:srgbClr val="002060"/>
                </a:solidFill>
              </a:rPr>
              <a:t>Daniel Continues the Pagan/Papal History</a:t>
            </a:r>
          </a:p>
        </p:txBody>
      </p:sp>
      <p:sp>
        <p:nvSpPr>
          <p:cNvPr id="4" name="TextBox 3">
            <a:extLst>
              <a:ext uri="{FF2B5EF4-FFF2-40B4-BE49-F238E27FC236}">
                <a16:creationId xmlns:a16="http://schemas.microsoft.com/office/drawing/2014/main" id="{990AF18E-ADCE-4EEC-A11B-372FA050BFB1}"/>
              </a:ext>
            </a:extLst>
          </p:cNvPr>
          <p:cNvSpPr txBox="1"/>
          <p:nvPr/>
        </p:nvSpPr>
        <p:spPr>
          <a:xfrm>
            <a:off x="438912" y="1628293"/>
            <a:ext cx="5425440" cy="3970318"/>
          </a:xfrm>
          <a:prstGeom prst="rect">
            <a:avLst/>
          </a:prstGeom>
          <a:noFill/>
        </p:spPr>
        <p:txBody>
          <a:bodyPr wrap="square">
            <a:spAutoFit/>
          </a:bodyPr>
          <a:lstStyle/>
          <a:p>
            <a:r>
              <a:rPr lang="en-US" sz="2800" dirty="0"/>
              <a:t>Daniel 11:33-34 “</a:t>
            </a:r>
            <a:r>
              <a:rPr lang="en-US" sz="2800" b="1" u="sng" dirty="0"/>
              <a:t>And they that understand among the people shall instruct many</a:t>
            </a:r>
            <a:r>
              <a:rPr lang="en-US" sz="2800" dirty="0"/>
              <a:t>: </a:t>
            </a:r>
            <a:r>
              <a:rPr lang="en-US" sz="2800" b="1" u="sng" dirty="0"/>
              <a:t>yet they shall fall by the sword, and by flame, by captivity, and by spoil, many days</a:t>
            </a:r>
            <a:r>
              <a:rPr lang="en-US" sz="2800" dirty="0"/>
              <a:t>. Now </a:t>
            </a:r>
            <a:r>
              <a:rPr lang="en-US" sz="2800" b="1" u="sng" dirty="0"/>
              <a:t>when they shall fall, they shall be holpen with a little help</a:t>
            </a:r>
            <a:r>
              <a:rPr lang="en-US" sz="2800" dirty="0"/>
              <a:t>: but </a:t>
            </a:r>
            <a:r>
              <a:rPr lang="en-US" sz="2800" b="1" u="sng" dirty="0"/>
              <a:t>many shall cleave to them with flatteries</a:t>
            </a:r>
            <a:r>
              <a:rPr lang="en-US" sz="2800" dirty="0"/>
              <a:t>.”</a:t>
            </a:r>
          </a:p>
        </p:txBody>
      </p:sp>
      <p:pic>
        <p:nvPicPr>
          <p:cNvPr id="5" name="Picture 4">
            <a:extLst>
              <a:ext uri="{FF2B5EF4-FFF2-40B4-BE49-F238E27FC236}">
                <a16:creationId xmlns:a16="http://schemas.microsoft.com/office/drawing/2014/main" id="{14672BBF-F7BA-400E-8EF2-56C46C8965D7}"/>
              </a:ext>
            </a:extLst>
          </p:cNvPr>
          <p:cNvPicPr>
            <a:picLocks noChangeAspect="1"/>
          </p:cNvPicPr>
          <p:nvPr/>
        </p:nvPicPr>
        <p:blipFill>
          <a:blip r:embed="rId2"/>
          <a:stretch>
            <a:fillRect/>
          </a:stretch>
        </p:blipFill>
        <p:spPr>
          <a:xfrm>
            <a:off x="6181344" y="1471385"/>
            <a:ext cx="5709643" cy="4284133"/>
          </a:xfrm>
          <a:prstGeom prst="rect">
            <a:avLst/>
          </a:prstGeom>
        </p:spPr>
      </p:pic>
    </p:spTree>
    <p:extLst>
      <p:ext uri="{BB962C8B-B14F-4D97-AF65-F5344CB8AC3E}">
        <p14:creationId xmlns:p14="http://schemas.microsoft.com/office/powerpoint/2010/main" val="1827399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0B3-05DF-430C-B04B-4015C682AD78}"/>
              </a:ext>
            </a:extLst>
          </p:cNvPr>
          <p:cNvSpPr>
            <a:spLocks noGrp="1"/>
          </p:cNvSpPr>
          <p:nvPr>
            <p:ph type="title"/>
          </p:nvPr>
        </p:nvSpPr>
        <p:spPr>
          <a:xfrm>
            <a:off x="2974106" y="-226622"/>
            <a:ext cx="12192000" cy="1325563"/>
          </a:xfrm>
        </p:spPr>
        <p:txBody>
          <a:bodyPr/>
          <a:lstStyle/>
          <a:p>
            <a:r>
              <a:rPr lang="en-US" dirty="0">
                <a:solidFill>
                  <a:srgbClr val="C00000"/>
                </a:solidFill>
              </a:rPr>
              <a:t>Nero/Antiochus		Islam		Papacy</a:t>
            </a:r>
          </a:p>
        </p:txBody>
      </p:sp>
      <p:sp>
        <p:nvSpPr>
          <p:cNvPr id="3" name="TextBox 2">
            <a:extLst>
              <a:ext uri="{FF2B5EF4-FFF2-40B4-BE49-F238E27FC236}">
                <a16:creationId xmlns:a16="http://schemas.microsoft.com/office/drawing/2014/main" id="{4612A56F-23D6-4AB5-B9A0-9353BEE4E41E}"/>
              </a:ext>
            </a:extLst>
          </p:cNvPr>
          <p:cNvSpPr txBox="1"/>
          <p:nvPr/>
        </p:nvSpPr>
        <p:spPr>
          <a:xfrm>
            <a:off x="332504" y="656962"/>
            <a:ext cx="2655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11. Comes out of Apostatized Christianity</a:t>
            </a:r>
          </a:p>
        </p:txBody>
      </p:sp>
      <p:sp>
        <p:nvSpPr>
          <p:cNvPr id="4" name="TextBox 3">
            <a:extLst>
              <a:ext uri="{FF2B5EF4-FFF2-40B4-BE49-F238E27FC236}">
                <a16:creationId xmlns:a16="http://schemas.microsoft.com/office/drawing/2014/main" id="{0C7E0284-BF5B-48C8-8909-DDBCF7CEF8A8}"/>
              </a:ext>
            </a:extLst>
          </p:cNvPr>
          <p:cNvSpPr txBox="1"/>
          <p:nvPr/>
        </p:nvSpPr>
        <p:spPr>
          <a:xfrm>
            <a:off x="3205016" y="836059"/>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a:t>
            </a:r>
          </a:p>
        </p:txBody>
      </p:sp>
      <p:sp>
        <p:nvSpPr>
          <p:cNvPr id="5" name="TextBox 4">
            <a:extLst>
              <a:ext uri="{FF2B5EF4-FFF2-40B4-BE49-F238E27FC236}">
                <a16:creationId xmlns:a16="http://schemas.microsoft.com/office/drawing/2014/main" id="{9EABAA3B-DF7B-40B9-A033-08B162F7B375}"/>
              </a:ext>
            </a:extLst>
          </p:cNvPr>
          <p:cNvSpPr txBox="1"/>
          <p:nvPr/>
        </p:nvSpPr>
        <p:spPr>
          <a:xfrm>
            <a:off x="332504" y="1263041"/>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12. Son of Perdition is like Judas, appears as friend of Christ</a:t>
            </a:r>
          </a:p>
        </p:txBody>
      </p:sp>
      <p:sp>
        <p:nvSpPr>
          <p:cNvPr id="6" name="TextBox 5">
            <a:extLst>
              <a:ext uri="{FF2B5EF4-FFF2-40B4-BE49-F238E27FC236}">
                <a16:creationId xmlns:a16="http://schemas.microsoft.com/office/drawing/2014/main" id="{951095A8-243E-46CC-AD09-D1B67BDFF1D7}"/>
              </a:ext>
            </a:extLst>
          </p:cNvPr>
          <p:cNvSpPr txBox="1"/>
          <p:nvPr/>
        </p:nvSpPr>
        <p:spPr>
          <a:xfrm>
            <a:off x="3205016" y="2681590"/>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a:t>
            </a:r>
          </a:p>
        </p:txBody>
      </p:sp>
      <p:sp>
        <p:nvSpPr>
          <p:cNvPr id="7" name="TextBox 6">
            <a:extLst>
              <a:ext uri="{FF2B5EF4-FFF2-40B4-BE49-F238E27FC236}">
                <a16:creationId xmlns:a16="http://schemas.microsoft.com/office/drawing/2014/main" id="{60A7FF94-3800-4B8C-9D3B-46F5AE2C90FA}"/>
              </a:ext>
            </a:extLst>
          </p:cNvPr>
          <p:cNvSpPr txBox="1"/>
          <p:nvPr/>
        </p:nvSpPr>
        <p:spPr>
          <a:xfrm>
            <a:off x="332504" y="1965298"/>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13. Exalts himself against God, His Government, His Law, etc.</a:t>
            </a:r>
          </a:p>
        </p:txBody>
      </p:sp>
      <p:sp>
        <p:nvSpPr>
          <p:cNvPr id="8" name="TextBox 7">
            <a:extLst>
              <a:ext uri="{FF2B5EF4-FFF2-40B4-BE49-F238E27FC236}">
                <a16:creationId xmlns:a16="http://schemas.microsoft.com/office/drawing/2014/main" id="{09FB010D-8602-44C8-94E7-3353EF5AD018}"/>
              </a:ext>
            </a:extLst>
          </p:cNvPr>
          <p:cNvSpPr txBox="1"/>
          <p:nvPr/>
        </p:nvSpPr>
        <p:spPr>
          <a:xfrm>
            <a:off x="3205016" y="1945891"/>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9" name="TextBox 8">
            <a:extLst>
              <a:ext uri="{FF2B5EF4-FFF2-40B4-BE49-F238E27FC236}">
                <a16:creationId xmlns:a16="http://schemas.microsoft.com/office/drawing/2014/main" id="{970E7FE2-E580-4D5B-AAD1-795A77F0A4E3}"/>
              </a:ext>
            </a:extLst>
          </p:cNvPr>
          <p:cNvSpPr txBox="1"/>
          <p:nvPr/>
        </p:nvSpPr>
        <p:spPr>
          <a:xfrm>
            <a:off x="332504" y="2689369"/>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14. Comes From, and is within the Church</a:t>
            </a:r>
          </a:p>
        </p:txBody>
      </p:sp>
      <p:sp>
        <p:nvSpPr>
          <p:cNvPr id="10" name="TextBox 9">
            <a:extLst>
              <a:ext uri="{FF2B5EF4-FFF2-40B4-BE49-F238E27FC236}">
                <a16:creationId xmlns:a16="http://schemas.microsoft.com/office/drawing/2014/main" id="{3EBF850A-2DE4-4A98-9A85-AE4BEF80470B}"/>
              </a:ext>
            </a:extLst>
          </p:cNvPr>
          <p:cNvSpPr txBox="1"/>
          <p:nvPr/>
        </p:nvSpPr>
        <p:spPr>
          <a:xfrm>
            <a:off x="332504" y="3438009"/>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15. Destroyed personally by the spirit of Christ’s mouth</a:t>
            </a:r>
          </a:p>
        </p:txBody>
      </p:sp>
      <p:sp>
        <p:nvSpPr>
          <p:cNvPr id="11" name="TextBox 10">
            <a:extLst>
              <a:ext uri="{FF2B5EF4-FFF2-40B4-BE49-F238E27FC236}">
                <a16:creationId xmlns:a16="http://schemas.microsoft.com/office/drawing/2014/main" id="{2B58ABE5-F55F-4FBB-9474-76258C32672E}"/>
              </a:ext>
            </a:extLst>
          </p:cNvPr>
          <p:cNvSpPr txBox="1"/>
          <p:nvPr/>
        </p:nvSpPr>
        <p:spPr>
          <a:xfrm>
            <a:off x="3205016" y="3530369"/>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12" name="TextBox 11">
            <a:extLst>
              <a:ext uri="{FF2B5EF4-FFF2-40B4-BE49-F238E27FC236}">
                <a16:creationId xmlns:a16="http://schemas.microsoft.com/office/drawing/2014/main" id="{904A3C9E-553A-4164-ABE4-8600DF6396F0}"/>
              </a:ext>
            </a:extLst>
          </p:cNvPr>
          <p:cNvSpPr txBox="1"/>
          <p:nvPr/>
        </p:nvSpPr>
        <p:spPr>
          <a:xfrm>
            <a:off x="3205016" y="1378006"/>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14" name="Straight Connector 13">
            <a:extLst>
              <a:ext uri="{FF2B5EF4-FFF2-40B4-BE49-F238E27FC236}">
                <a16:creationId xmlns:a16="http://schemas.microsoft.com/office/drawing/2014/main" id="{57828703-B1DB-4FA6-9A14-B3FFC05E6FDD}"/>
              </a:ext>
            </a:extLst>
          </p:cNvPr>
          <p:cNvCxnSpPr>
            <a:cxnSpLocks/>
          </p:cNvCxnSpPr>
          <p:nvPr/>
        </p:nvCxnSpPr>
        <p:spPr>
          <a:xfrm>
            <a:off x="2987959" y="1098941"/>
            <a:ext cx="752302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1DE679-90ED-4512-A184-E9073BB4B976}"/>
              </a:ext>
            </a:extLst>
          </p:cNvPr>
          <p:cNvCxnSpPr>
            <a:cxnSpLocks/>
          </p:cNvCxnSpPr>
          <p:nvPr/>
        </p:nvCxnSpPr>
        <p:spPr>
          <a:xfrm>
            <a:off x="3629886" y="1586206"/>
            <a:ext cx="688109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1BCD93-BEEF-47C8-AFB8-A67562E4CA5C}"/>
              </a:ext>
            </a:extLst>
          </p:cNvPr>
          <p:cNvCxnSpPr>
            <a:cxnSpLocks/>
          </p:cNvCxnSpPr>
          <p:nvPr/>
        </p:nvCxnSpPr>
        <p:spPr>
          <a:xfrm>
            <a:off x="4525818" y="2212545"/>
            <a:ext cx="591127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7ECCD6-782E-4F09-B524-9C8E1DEB0F11}"/>
              </a:ext>
            </a:extLst>
          </p:cNvPr>
          <p:cNvCxnSpPr>
            <a:cxnSpLocks/>
          </p:cNvCxnSpPr>
          <p:nvPr/>
        </p:nvCxnSpPr>
        <p:spPr>
          <a:xfrm>
            <a:off x="3722255" y="2212545"/>
            <a:ext cx="35098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F5D553-41DB-45A3-A7EA-9F4BADEB3C5B}"/>
              </a:ext>
            </a:extLst>
          </p:cNvPr>
          <p:cNvCxnSpPr>
            <a:cxnSpLocks/>
          </p:cNvCxnSpPr>
          <p:nvPr/>
        </p:nvCxnSpPr>
        <p:spPr>
          <a:xfrm>
            <a:off x="3805379" y="2912422"/>
            <a:ext cx="6705603" cy="3214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307FD8-0290-474D-A6B6-50B5A5BDBB78}"/>
              </a:ext>
            </a:extLst>
          </p:cNvPr>
          <p:cNvCxnSpPr>
            <a:cxnSpLocks/>
          </p:cNvCxnSpPr>
          <p:nvPr/>
        </p:nvCxnSpPr>
        <p:spPr>
          <a:xfrm>
            <a:off x="3445164" y="3791952"/>
            <a:ext cx="459970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FA30DAD-4550-4F6D-8FAE-DBB09E03D709}"/>
              </a:ext>
            </a:extLst>
          </p:cNvPr>
          <p:cNvCxnSpPr>
            <a:cxnSpLocks/>
          </p:cNvCxnSpPr>
          <p:nvPr/>
        </p:nvCxnSpPr>
        <p:spPr>
          <a:xfrm>
            <a:off x="8414327" y="3791952"/>
            <a:ext cx="209665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EAF91E5-F00F-4458-937F-E2BB7519F53F}"/>
              </a:ext>
            </a:extLst>
          </p:cNvPr>
          <p:cNvSpPr txBox="1"/>
          <p:nvPr/>
        </p:nvSpPr>
        <p:spPr>
          <a:xfrm>
            <a:off x="332504" y="4188497"/>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16. Performs Miracles to Deceive People</a:t>
            </a:r>
          </a:p>
        </p:txBody>
      </p:sp>
      <p:sp>
        <p:nvSpPr>
          <p:cNvPr id="22" name="TextBox 21">
            <a:extLst>
              <a:ext uri="{FF2B5EF4-FFF2-40B4-BE49-F238E27FC236}">
                <a16:creationId xmlns:a16="http://schemas.microsoft.com/office/drawing/2014/main" id="{F305D02E-EF40-45CE-A9F2-5F2177F000EA}"/>
              </a:ext>
            </a:extLst>
          </p:cNvPr>
          <p:cNvSpPr txBox="1"/>
          <p:nvPr/>
        </p:nvSpPr>
        <p:spPr>
          <a:xfrm>
            <a:off x="3205016" y="4266237"/>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23" name="Straight Connector 22">
            <a:extLst>
              <a:ext uri="{FF2B5EF4-FFF2-40B4-BE49-F238E27FC236}">
                <a16:creationId xmlns:a16="http://schemas.microsoft.com/office/drawing/2014/main" id="{73F5347D-E1E4-4A48-BBBD-681B847DD700}"/>
              </a:ext>
            </a:extLst>
          </p:cNvPr>
          <p:cNvCxnSpPr>
            <a:cxnSpLocks/>
          </p:cNvCxnSpPr>
          <p:nvPr/>
        </p:nvCxnSpPr>
        <p:spPr>
          <a:xfrm>
            <a:off x="3629886" y="4517431"/>
            <a:ext cx="686724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D3F7A70-6EA5-4BB7-AC7D-D7A16B01F1F0}"/>
              </a:ext>
            </a:extLst>
          </p:cNvPr>
          <p:cNvSpPr txBox="1"/>
          <p:nvPr/>
        </p:nvSpPr>
        <p:spPr>
          <a:xfrm>
            <a:off x="332504" y="4979096"/>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17. Represents a king (office, not a specific person) and a kingdom</a:t>
            </a:r>
          </a:p>
        </p:txBody>
      </p:sp>
      <p:sp>
        <p:nvSpPr>
          <p:cNvPr id="27" name="TextBox 26">
            <a:extLst>
              <a:ext uri="{FF2B5EF4-FFF2-40B4-BE49-F238E27FC236}">
                <a16:creationId xmlns:a16="http://schemas.microsoft.com/office/drawing/2014/main" id="{6734C02A-57A2-43C9-B6C6-394730E71A5C}"/>
              </a:ext>
            </a:extLst>
          </p:cNvPr>
          <p:cNvSpPr txBox="1"/>
          <p:nvPr/>
        </p:nvSpPr>
        <p:spPr>
          <a:xfrm>
            <a:off x="3205016" y="5099180"/>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28" name="Straight Connector 27">
            <a:extLst>
              <a:ext uri="{FF2B5EF4-FFF2-40B4-BE49-F238E27FC236}">
                <a16:creationId xmlns:a16="http://schemas.microsoft.com/office/drawing/2014/main" id="{60C58807-A9EA-481C-9F0B-D613E041A815}"/>
              </a:ext>
            </a:extLst>
          </p:cNvPr>
          <p:cNvCxnSpPr>
            <a:cxnSpLocks/>
          </p:cNvCxnSpPr>
          <p:nvPr/>
        </p:nvCxnSpPr>
        <p:spPr>
          <a:xfrm>
            <a:off x="3805379" y="5330012"/>
            <a:ext cx="670560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385B4C7-6565-4F7A-8948-4AED280E1074}"/>
              </a:ext>
            </a:extLst>
          </p:cNvPr>
          <p:cNvSpPr txBox="1"/>
          <p:nvPr/>
        </p:nvSpPr>
        <p:spPr>
          <a:xfrm>
            <a:off x="332504" y="5769695"/>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18. Comes from 4 Divisions of Greece</a:t>
            </a:r>
          </a:p>
        </p:txBody>
      </p:sp>
      <p:sp>
        <p:nvSpPr>
          <p:cNvPr id="37" name="TextBox 36">
            <a:extLst>
              <a:ext uri="{FF2B5EF4-FFF2-40B4-BE49-F238E27FC236}">
                <a16:creationId xmlns:a16="http://schemas.microsoft.com/office/drawing/2014/main" id="{C28E48CC-FD7A-4824-9FEC-65C6BCE4DD64}"/>
              </a:ext>
            </a:extLst>
          </p:cNvPr>
          <p:cNvSpPr txBox="1"/>
          <p:nvPr/>
        </p:nvSpPr>
        <p:spPr>
          <a:xfrm>
            <a:off x="3205016" y="5788194"/>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38" name="Straight Connector 37">
            <a:extLst>
              <a:ext uri="{FF2B5EF4-FFF2-40B4-BE49-F238E27FC236}">
                <a16:creationId xmlns:a16="http://schemas.microsoft.com/office/drawing/2014/main" id="{91B34109-DEFD-45E4-9712-0310334CF60F}"/>
              </a:ext>
            </a:extLst>
          </p:cNvPr>
          <p:cNvCxnSpPr>
            <a:cxnSpLocks/>
          </p:cNvCxnSpPr>
          <p:nvPr/>
        </p:nvCxnSpPr>
        <p:spPr>
          <a:xfrm>
            <a:off x="4525818" y="6054848"/>
            <a:ext cx="591127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E03524-A15F-41C6-8792-78AD7188CD55}"/>
              </a:ext>
            </a:extLst>
          </p:cNvPr>
          <p:cNvCxnSpPr>
            <a:cxnSpLocks/>
          </p:cNvCxnSpPr>
          <p:nvPr/>
        </p:nvCxnSpPr>
        <p:spPr>
          <a:xfrm>
            <a:off x="3362036" y="6054848"/>
            <a:ext cx="711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C62791B-EE55-44D7-9EA2-6AE946B8E0E9}"/>
              </a:ext>
            </a:extLst>
          </p:cNvPr>
          <p:cNvSpPr txBox="1"/>
          <p:nvPr/>
        </p:nvSpPr>
        <p:spPr>
          <a:xfrm>
            <a:off x="323263" y="6516513"/>
            <a:ext cx="3537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19. Took Away Daily</a:t>
            </a:r>
          </a:p>
        </p:txBody>
      </p:sp>
      <p:sp>
        <p:nvSpPr>
          <p:cNvPr id="32" name="TextBox 31">
            <a:extLst>
              <a:ext uri="{FF2B5EF4-FFF2-40B4-BE49-F238E27FC236}">
                <a16:creationId xmlns:a16="http://schemas.microsoft.com/office/drawing/2014/main" id="{BA3DB3F1-800B-4E41-A651-5B95FF327E8A}"/>
              </a:ext>
            </a:extLst>
          </p:cNvPr>
          <p:cNvSpPr txBox="1"/>
          <p:nvPr/>
        </p:nvSpPr>
        <p:spPr>
          <a:xfrm>
            <a:off x="3205016" y="6399396"/>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33" name="Straight Connector 32">
            <a:extLst>
              <a:ext uri="{FF2B5EF4-FFF2-40B4-BE49-F238E27FC236}">
                <a16:creationId xmlns:a16="http://schemas.microsoft.com/office/drawing/2014/main" id="{01519F04-A778-48A6-9A81-8207B2C74B39}"/>
              </a:ext>
            </a:extLst>
          </p:cNvPr>
          <p:cNvCxnSpPr>
            <a:cxnSpLocks/>
          </p:cNvCxnSpPr>
          <p:nvPr/>
        </p:nvCxnSpPr>
        <p:spPr>
          <a:xfrm>
            <a:off x="4525818" y="6666050"/>
            <a:ext cx="591127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37DF12C-8165-4459-B357-A36D88555FE4}"/>
              </a:ext>
            </a:extLst>
          </p:cNvPr>
          <p:cNvCxnSpPr>
            <a:cxnSpLocks/>
          </p:cNvCxnSpPr>
          <p:nvPr/>
        </p:nvCxnSpPr>
        <p:spPr>
          <a:xfrm>
            <a:off x="2364509" y="6666050"/>
            <a:ext cx="239602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65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0B3-05DF-430C-B04B-4015C682AD78}"/>
              </a:ext>
            </a:extLst>
          </p:cNvPr>
          <p:cNvSpPr>
            <a:spLocks noGrp="1"/>
          </p:cNvSpPr>
          <p:nvPr>
            <p:ph type="title"/>
          </p:nvPr>
        </p:nvSpPr>
        <p:spPr>
          <a:xfrm>
            <a:off x="2974106" y="-226622"/>
            <a:ext cx="12192000" cy="1325563"/>
          </a:xfrm>
        </p:spPr>
        <p:txBody>
          <a:bodyPr/>
          <a:lstStyle/>
          <a:p>
            <a:r>
              <a:rPr lang="en-US" dirty="0">
                <a:solidFill>
                  <a:srgbClr val="C00000"/>
                </a:solidFill>
              </a:rPr>
              <a:t>Nero/Antiochus		Islam		Papacy</a:t>
            </a:r>
          </a:p>
        </p:txBody>
      </p:sp>
      <p:sp>
        <p:nvSpPr>
          <p:cNvPr id="3" name="TextBox 2">
            <a:extLst>
              <a:ext uri="{FF2B5EF4-FFF2-40B4-BE49-F238E27FC236}">
                <a16:creationId xmlns:a16="http://schemas.microsoft.com/office/drawing/2014/main" id="{4612A56F-23D6-4AB5-B9A0-9353BEE4E41E}"/>
              </a:ext>
            </a:extLst>
          </p:cNvPr>
          <p:cNvSpPr txBox="1"/>
          <p:nvPr/>
        </p:nvSpPr>
        <p:spPr>
          <a:xfrm>
            <a:off x="332504" y="914194"/>
            <a:ext cx="26554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alibri" panose="020F0502020204030204"/>
              </a:rPr>
              <a:t>20</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Fierce </a:t>
            </a:r>
          </a:p>
        </p:txBody>
      </p:sp>
      <p:sp>
        <p:nvSpPr>
          <p:cNvPr id="4" name="TextBox 3">
            <a:extLst>
              <a:ext uri="{FF2B5EF4-FFF2-40B4-BE49-F238E27FC236}">
                <a16:creationId xmlns:a16="http://schemas.microsoft.com/office/drawing/2014/main" id="{0C7E0284-BF5B-48C8-8909-DDBCF7CEF8A8}"/>
              </a:ext>
            </a:extLst>
          </p:cNvPr>
          <p:cNvSpPr txBox="1"/>
          <p:nvPr/>
        </p:nvSpPr>
        <p:spPr>
          <a:xfrm>
            <a:off x="3205016" y="836059"/>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x			x</a:t>
            </a:r>
          </a:p>
        </p:txBody>
      </p:sp>
      <p:sp>
        <p:nvSpPr>
          <p:cNvPr id="5" name="TextBox 4">
            <a:extLst>
              <a:ext uri="{FF2B5EF4-FFF2-40B4-BE49-F238E27FC236}">
                <a16:creationId xmlns:a16="http://schemas.microsoft.com/office/drawing/2014/main" id="{9EABAA3B-DF7B-40B9-A033-08B162F7B375}"/>
              </a:ext>
            </a:extLst>
          </p:cNvPr>
          <p:cNvSpPr txBox="1"/>
          <p:nvPr/>
        </p:nvSpPr>
        <p:spPr>
          <a:xfrm>
            <a:off x="332504" y="1263041"/>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22. Uses others to inflict persecutions</a:t>
            </a:r>
          </a:p>
        </p:txBody>
      </p:sp>
      <p:sp>
        <p:nvSpPr>
          <p:cNvPr id="7" name="TextBox 6">
            <a:extLst>
              <a:ext uri="{FF2B5EF4-FFF2-40B4-BE49-F238E27FC236}">
                <a16:creationId xmlns:a16="http://schemas.microsoft.com/office/drawing/2014/main" id="{60A7FF94-3800-4B8C-9D3B-46F5AE2C90FA}"/>
              </a:ext>
            </a:extLst>
          </p:cNvPr>
          <p:cNvSpPr txBox="1"/>
          <p:nvPr/>
        </p:nvSpPr>
        <p:spPr>
          <a:xfrm>
            <a:off x="332504" y="2011478"/>
            <a:ext cx="3537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alibri" panose="020F0502020204030204"/>
              </a:rPr>
              <a:t>2</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3. Destroys wonderfully</a:t>
            </a:r>
          </a:p>
        </p:txBody>
      </p:sp>
      <p:sp>
        <p:nvSpPr>
          <p:cNvPr id="8" name="TextBox 7">
            <a:extLst>
              <a:ext uri="{FF2B5EF4-FFF2-40B4-BE49-F238E27FC236}">
                <a16:creationId xmlns:a16="http://schemas.microsoft.com/office/drawing/2014/main" id="{09FB010D-8602-44C8-94E7-3353EF5AD018}"/>
              </a:ext>
            </a:extLst>
          </p:cNvPr>
          <p:cNvSpPr txBox="1"/>
          <p:nvPr/>
        </p:nvSpPr>
        <p:spPr>
          <a:xfrm>
            <a:off x="3205016" y="1945891"/>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x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9" name="TextBox 8">
            <a:extLst>
              <a:ext uri="{FF2B5EF4-FFF2-40B4-BE49-F238E27FC236}">
                <a16:creationId xmlns:a16="http://schemas.microsoft.com/office/drawing/2014/main" id="{970E7FE2-E580-4D5B-AAD1-795A77F0A4E3}"/>
              </a:ext>
            </a:extLst>
          </p:cNvPr>
          <p:cNvSpPr txBox="1"/>
          <p:nvPr/>
        </p:nvSpPr>
        <p:spPr>
          <a:xfrm>
            <a:off x="332504" y="2577485"/>
            <a:ext cx="3537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alibri" panose="020F0502020204030204"/>
              </a:rPr>
              <a:t>2</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4. </a:t>
            </a:r>
            <a:r>
              <a:rPr lang="en-US" dirty="0">
                <a:solidFill>
                  <a:srgbClr val="002060"/>
                </a:solidFill>
                <a:latin typeface="Calibri" panose="020F0502020204030204"/>
              </a:rPr>
              <a:t>Magnifies himself</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BF850A-2DE4-4A98-9A85-AE4BEF80470B}"/>
              </a:ext>
            </a:extLst>
          </p:cNvPr>
          <p:cNvSpPr txBox="1"/>
          <p:nvPr/>
        </p:nvSpPr>
        <p:spPr>
          <a:xfrm>
            <a:off x="332504" y="3055967"/>
            <a:ext cx="3537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alibri" panose="020F0502020204030204"/>
              </a:rPr>
              <a:t>2</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5. Destroys by peaceful means through his false doctrines</a:t>
            </a:r>
          </a:p>
        </p:txBody>
      </p:sp>
      <p:sp>
        <p:nvSpPr>
          <p:cNvPr id="11" name="TextBox 10">
            <a:extLst>
              <a:ext uri="{FF2B5EF4-FFF2-40B4-BE49-F238E27FC236}">
                <a16:creationId xmlns:a16="http://schemas.microsoft.com/office/drawing/2014/main" id="{2B58ABE5-F55F-4FBB-9474-76258C32672E}"/>
              </a:ext>
            </a:extLst>
          </p:cNvPr>
          <p:cNvSpPr txBox="1"/>
          <p:nvPr/>
        </p:nvSpPr>
        <p:spPr>
          <a:xfrm>
            <a:off x="3205016" y="3148327"/>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b="1" dirty="0">
                <a:solidFill>
                  <a:prstClr val="black"/>
                </a:solidFill>
                <a:latin typeface="Calibri" panose="020F0502020204030204"/>
              </a:rPr>
              <a:t>X</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04A3C9E-553A-4164-ABE4-8600DF6396F0}"/>
              </a:ext>
            </a:extLst>
          </p:cNvPr>
          <p:cNvSpPr txBox="1"/>
          <p:nvPr/>
        </p:nvSpPr>
        <p:spPr>
          <a:xfrm>
            <a:off x="3205016" y="1378006"/>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14" name="Straight Connector 13">
            <a:extLst>
              <a:ext uri="{FF2B5EF4-FFF2-40B4-BE49-F238E27FC236}">
                <a16:creationId xmlns:a16="http://schemas.microsoft.com/office/drawing/2014/main" id="{57828703-B1DB-4FA6-9A14-B3FFC05E6FDD}"/>
              </a:ext>
            </a:extLst>
          </p:cNvPr>
          <p:cNvCxnSpPr>
            <a:cxnSpLocks/>
          </p:cNvCxnSpPr>
          <p:nvPr/>
        </p:nvCxnSpPr>
        <p:spPr>
          <a:xfrm flipV="1">
            <a:off x="8248073" y="1098941"/>
            <a:ext cx="2262909" cy="114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1DE679-90ED-4512-A184-E9073BB4B976}"/>
              </a:ext>
            </a:extLst>
          </p:cNvPr>
          <p:cNvCxnSpPr>
            <a:cxnSpLocks/>
          </p:cNvCxnSpPr>
          <p:nvPr/>
        </p:nvCxnSpPr>
        <p:spPr>
          <a:xfrm>
            <a:off x="2835564" y="1586206"/>
            <a:ext cx="767541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1BCD93-BEEF-47C8-AFB8-A67562E4CA5C}"/>
              </a:ext>
            </a:extLst>
          </p:cNvPr>
          <p:cNvCxnSpPr>
            <a:cxnSpLocks/>
          </p:cNvCxnSpPr>
          <p:nvPr/>
        </p:nvCxnSpPr>
        <p:spPr>
          <a:xfrm>
            <a:off x="4525818" y="2212545"/>
            <a:ext cx="351905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7ECCD6-782E-4F09-B524-9C8E1DEB0F11}"/>
              </a:ext>
            </a:extLst>
          </p:cNvPr>
          <p:cNvCxnSpPr>
            <a:cxnSpLocks/>
          </p:cNvCxnSpPr>
          <p:nvPr/>
        </p:nvCxnSpPr>
        <p:spPr>
          <a:xfrm>
            <a:off x="2829791" y="2212545"/>
            <a:ext cx="124344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307FD8-0290-474D-A6B6-50B5A5BDBB78}"/>
              </a:ext>
            </a:extLst>
          </p:cNvPr>
          <p:cNvCxnSpPr>
            <a:cxnSpLocks/>
          </p:cNvCxnSpPr>
          <p:nvPr/>
        </p:nvCxnSpPr>
        <p:spPr>
          <a:xfrm>
            <a:off x="3445164" y="3409910"/>
            <a:ext cx="544021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FA30DAD-4550-4F6D-8FAE-DBB09E03D709}"/>
              </a:ext>
            </a:extLst>
          </p:cNvPr>
          <p:cNvCxnSpPr>
            <a:cxnSpLocks/>
          </p:cNvCxnSpPr>
          <p:nvPr/>
        </p:nvCxnSpPr>
        <p:spPr>
          <a:xfrm>
            <a:off x="8414327" y="3409910"/>
            <a:ext cx="209665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EAF91E5-F00F-4458-937F-E2BB7519F53F}"/>
              </a:ext>
            </a:extLst>
          </p:cNvPr>
          <p:cNvSpPr txBox="1"/>
          <p:nvPr/>
        </p:nvSpPr>
        <p:spPr>
          <a:xfrm>
            <a:off x="332504" y="3818680"/>
            <a:ext cx="3537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26. Stands up against Jesus</a:t>
            </a:r>
          </a:p>
        </p:txBody>
      </p:sp>
      <p:cxnSp>
        <p:nvCxnSpPr>
          <p:cNvPr id="36" name="Straight Connector 35">
            <a:extLst>
              <a:ext uri="{FF2B5EF4-FFF2-40B4-BE49-F238E27FC236}">
                <a16:creationId xmlns:a16="http://schemas.microsoft.com/office/drawing/2014/main" id="{B0DD4586-990F-4637-84BA-78EA7C00B08E}"/>
              </a:ext>
            </a:extLst>
          </p:cNvPr>
          <p:cNvCxnSpPr>
            <a:cxnSpLocks/>
          </p:cNvCxnSpPr>
          <p:nvPr/>
        </p:nvCxnSpPr>
        <p:spPr>
          <a:xfrm>
            <a:off x="4426528" y="1102287"/>
            <a:ext cx="3565236" cy="14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87A254-4BB0-4266-9561-9F782E3B986C}"/>
              </a:ext>
            </a:extLst>
          </p:cNvPr>
          <p:cNvCxnSpPr>
            <a:cxnSpLocks/>
          </p:cNvCxnSpPr>
          <p:nvPr/>
        </p:nvCxnSpPr>
        <p:spPr>
          <a:xfrm flipV="1">
            <a:off x="1459345" y="1108074"/>
            <a:ext cx="2740893" cy="1791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F21F055-7362-4506-BB43-A8E85387F8B0}"/>
              </a:ext>
            </a:extLst>
          </p:cNvPr>
          <p:cNvCxnSpPr>
            <a:cxnSpLocks/>
          </p:cNvCxnSpPr>
          <p:nvPr/>
        </p:nvCxnSpPr>
        <p:spPr>
          <a:xfrm>
            <a:off x="8248073" y="2212545"/>
            <a:ext cx="226290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332F52D-FBDA-45D7-B640-64848F4280FE}"/>
              </a:ext>
            </a:extLst>
          </p:cNvPr>
          <p:cNvSpPr txBox="1"/>
          <p:nvPr/>
        </p:nvSpPr>
        <p:spPr>
          <a:xfrm>
            <a:off x="3209639" y="2512870"/>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x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51" name="Straight Connector 50">
            <a:extLst>
              <a:ext uri="{FF2B5EF4-FFF2-40B4-BE49-F238E27FC236}">
                <a16:creationId xmlns:a16="http://schemas.microsoft.com/office/drawing/2014/main" id="{29819366-2703-45F8-9552-444118284E05}"/>
              </a:ext>
            </a:extLst>
          </p:cNvPr>
          <p:cNvCxnSpPr>
            <a:cxnSpLocks/>
          </p:cNvCxnSpPr>
          <p:nvPr/>
        </p:nvCxnSpPr>
        <p:spPr>
          <a:xfrm>
            <a:off x="4530441" y="2779524"/>
            <a:ext cx="351905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E0DBF60-5FA0-4E7A-9295-ACF8B1FA4A23}"/>
              </a:ext>
            </a:extLst>
          </p:cNvPr>
          <p:cNvCxnSpPr>
            <a:cxnSpLocks/>
          </p:cNvCxnSpPr>
          <p:nvPr/>
        </p:nvCxnSpPr>
        <p:spPr>
          <a:xfrm>
            <a:off x="2484582" y="2779524"/>
            <a:ext cx="159327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17E4C4-D190-46AC-B340-0F0317387345}"/>
              </a:ext>
            </a:extLst>
          </p:cNvPr>
          <p:cNvCxnSpPr>
            <a:cxnSpLocks/>
          </p:cNvCxnSpPr>
          <p:nvPr/>
        </p:nvCxnSpPr>
        <p:spPr>
          <a:xfrm>
            <a:off x="8252696" y="2779524"/>
            <a:ext cx="226290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28EA81B-3FF0-4201-B6DC-19FE5B2AB6ED}"/>
              </a:ext>
            </a:extLst>
          </p:cNvPr>
          <p:cNvSpPr txBox="1"/>
          <p:nvPr/>
        </p:nvSpPr>
        <p:spPr>
          <a:xfrm>
            <a:off x="3265060" y="3720677"/>
            <a:ext cx="882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x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57" name="Straight Connector 56">
            <a:extLst>
              <a:ext uri="{FF2B5EF4-FFF2-40B4-BE49-F238E27FC236}">
                <a16:creationId xmlns:a16="http://schemas.microsoft.com/office/drawing/2014/main" id="{9737BDF1-DC60-42C0-A106-27D701A6B977}"/>
              </a:ext>
            </a:extLst>
          </p:cNvPr>
          <p:cNvCxnSpPr>
            <a:cxnSpLocks/>
          </p:cNvCxnSpPr>
          <p:nvPr/>
        </p:nvCxnSpPr>
        <p:spPr>
          <a:xfrm>
            <a:off x="4585862" y="3987331"/>
            <a:ext cx="351905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A02AEED-6851-4D89-A4FF-6A169850C0ED}"/>
              </a:ext>
            </a:extLst>
          </p:cNvPr>
          <p:cNvCxnSpPr>
            <a:cxnSpLocks/>
          </p:cNvCxnSpPr>
          <p:nvPr/>
        </p:nvCxnSpPr>
        <p:spPr>
          <a:xfrm flipV="1">
            <a:off x="2987959" y="3987331"/>
            <a:ext cx="1145321" cy="160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E80CF25-2BF8-4643-BF7B-397C6B2DC326}"/>
              </a:ext>
            </a:extLst>
          </p:cNvPr>
          <p:cNvCxnSpPr>
            <a:cxnSpLocks/>
          </p:cNvCxnSpPr>
          <p:nvPr/>
        </p:nvCxnSpPr>
        <p:spPr>
          <a:xfrm>
            <a:off x="8308117" y="3987331"/>
            <a:ext cx="226290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815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8EC536-A243-469F-AF97-EE873C84FBEE}"/>
              </a:ext>
            </a:extLst>
          </p:cNvPr>
          <p:cNvSpPr txBox="1"/>
          <p:nvPr/>
        </p:nvSpPr>
        <p:spPr>
          <a:xfrm>
            <a:off x="5882196" y="678272"/>
            <a:ext cx="609452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Clovis became by his conversion the object of hope and attachment to such a party [Catholic] in almost every country on the continent of Europe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He had the powerful support of the whole body of the Catholic clergy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whose hearts the interests of their church far out-weighed all other considerations. . . . He had, indeed, without the slightest provocation, deprived a noble and peaceable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neighbour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 his power and life. He had treacherously murdered his royal kindred, and deprived their children of their birthright. He had on all occasions shown himself the heartless ruffian, the greedy conqueror, the blood-thirsty tyrant;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but by his conversion he had led the way to the triumph of Catholicism ; he had saved the Roman Catholic Church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from the Scylla and Charybdis of heresy and PAGANISM,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planted it on a rock in the very </a:t>
            </a:r>
            <a:r>
              <a:rPr kumimoji="0" lang="en-US" sz="2000" b="1" i="0" u="sng" strike="noStrike" kern="1200" cap="none" spc="0" normalizeH="0" baseline="0" noProof="0" dirty="0" err="1">
                <a:ln>
                  <a:noFill/>
                </a:ln>
                <a:solidFill>
                  <a:prstClr val="black"/>
                </a:solidFill>
                <a:effectLst/>
                <a:uLnTx/>
                <a:uFillTx/>
                <a:latin typeface="Calibri" panose="020F0502020204030204"/>
                <a:ea typeface="+mn-ea"/>
                <a:cs typeface="+mn-cs"/>
              </a:rPr>
              <a:t>centre</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of Europe, and fixed its doctrines and traditions in the hearts of the conquerors of the West.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”—Historian’s History of the World, Vol. VII, p. 471, 477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A9694F-80F8-45E8-91B9-0CF6A27A0452}"/>
              </a:ext>
            </a:extLst>
          </p:cNvPr>
          <p:cNvPicPr>
            <a:picLocks noChangeAspect="1"/>
          </p:cNvPicPr>
          <p:nvPr/>
        </p:nvPicPr>
        <p:blipFill rotWithShape="1">
          <a:blip r:embed="rId2"/>
          <a:srcRect l="22929" r="16247"/>
          <a:stretch/>
        </p:blipFill>
        <p:spPr>
          <a:xfrm>
            <a:off x="215284" y="710213"/>
            <a:ext cx="5599590" cy="5972637"/>
          </a:xfrm>
          <a:prstGeom prst="rect">
            <a:avLst/>
          </a:prstGeom>
        </p:spPr>
      </p:pic>
      <p:sp>
        <p:nvSpPr>
          <p:cNvPr id="11" name="TextBox 10">
            <a:extLst>
              <a:ext uri="{FF2B5EF4-FFF2-40B4-BE49-F238E27FC236}">
                <a16:creationId xmlns:a16="http://schemas.microsoft.com/office/drawing/2014/main" id="{8F33C498-D420-4555-8BBF-E3551558D809}"/>
              </a:ext>
            </a:extLst>
          </p:cNvPr>
          <p:cNvSpPr txBox="1"/>
          <p:nvPr/>
        </p:nvSpPr>
        <p:spPr>
          <a:xfrm>
            <a:off x="88777" y="93497"/>
            <a:ext cx="71642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King Clovis (466-511): Rome’s Champion!</a:t>
            </a:r>
          </a:p>
        </p:txBody>
      </p:sp>
    </p:spTree>
    <p:extLst>
      <p:ext uri="{BB962C8B-B14F-4D97-AF65-F5344CB8AC3E}">
        <p14:creationId xmlns:p14="http://schemas.microsoft.com/office/powerpoint/2010/main" val="745722076"/>
      </p:ext>
    </p:extLst>
  </p:cSld>
  <p:clrMapOvr>
    <a:masterClrMapping/>
  </p:clrMapOvr>
  <mc:AlternateContent xmlns:mc="http://schemas.openxmlformats.org/markup-compatibility/2006" xmlns:p14="http://schemas.microsoft.com/office/powerpoint/2010/main">
    <mc:Choice Requires="p14">
      <p:transition spd="med" p14:dur="700" advClick="0" advTm="120000">
        <p:fade/>
      </p:transition>
    </mc:Choice>
    <mc:Fallback xmlns="">
      <p:transition spd="med" advClick="0" advTm="12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5ED6-0328-4755-BE9B-A461B04125E6}"/>
              </a:ext>
            </a:extLst>
          </p:cNvPr>
          <p:cNvSpPr>
            <a:spLocks noGrp="1"/>
          </p:cNvSpPr>
          <p:nvPr>
            <p:ph type="title"/>
          </p:nvPr>
        </p:nvSpPr>
        <p:spPr>
          <a:xfrm>
            <a:off x="838200" y="-140902"/>
            <a:ext cx="10515600" cy="1325563"/>
          </a:xfrm>
        </p:spPr>
        <p:txBody>
          <a:bodyPr/>
          <a:lstStyle/>
          <a:p>
            <a:r>
              <a:rPr lang="en-US" dirty="0"/>
              <a:t>By 508 Clovis Accomplished…</a:t>
            </a:r>
          </a:p>
        </p:txBody>
      </p:sp>
      <p:sp>
        <p:nvSpPr>
          <p:cNvPr id="4" name="TextBox 3">
            <a:extLst>
              <a:ext uri="{FF2B5EF4-FFF2-40B4-BE49-F238E27FC236}">
                <a16:creationId xmlns:a16="http://schemas.microsoft.com/office/drawing/2014/main" id="{76085B84-4C52-4897-B0D6-9A1C13CF3DC8}"/>
              </a:ext>
            </a:extLst>
          </p:cNvPr>
          <p:cNvSpPr txBox="1"/>
          <p:nvPr/>
        </p:nvSpPr>
        <p:spPr>
          <a:xfrm>
            <a:off x="71020" y="728566"/>
            <a:ext cx="7075504" cy="59093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United the Franks, Establishing Paris, and acknowledged as the ruler of Gaul (modern France) by the Byzantine Emperor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Anastasius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—Clovis then received 100 warships from Emperor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Anastasius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Fought and won the decisive Battle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Poiters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defeating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Alarac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—King of the Goths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Sent the treaty gifts offered by Emperor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Anastasius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including a golden crown, to the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Papal treasury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Greatly favored and enriched the Roman Catholic religion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Solidified the Papacy as a legitimate power in the west, and gaining the ascendency over Arianism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Modeled the role of the subservient temporal king (Clovis) towards his superior and spiritual lord (the Pope)—This model was followed by almost every monarch thereafter until the fall of the Papacy in 1798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a:t>
            </a:r>
            <a:r>
              <a:rPr lang="en-US" dirty="0"/>
              <a:t>Clovis eventually converted to Catholicism following the Battle of </a:t>
            </a:r>
            <a:r>
              <a:rPr lang="en-US" dirty="0" err="1"/>
              <a:t>Tolbiac</a:t>
            </a:r>
            <a:r>
              <a:rPr lang="en-US" dirty="0"/>
              <a:t> on Christmas Day 508”—Wikipedia, King Clovis 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69F038C-328A-40B9-BE8D-C0644DB7E02A}"/>
              </a:ext>
            </a:extLst>
          </p:cNvPr>
          <p:cNvPicPr>
            <a:picLocks noChangeAspect="1"/>
          </p:cNvPicPr>
          <p:nvPr/>
        </p:nvPicPr>
        <p:blipFill rotWithShape="1">
          <a:blip r:embed="rId2"/>
          <a:srcRect t="1" b="33231"/>
          <a:stretch/>
        </p:blipFill>
        <p:spPr>
          <a:xfrm>
            <a:off x="7047111" y="887581"/>
            <a:ext cx="4306689" cy="4473051"/>
          </a:xfrm>
          <a:prstGeom prst="rect">
            <a:avLst/>
          </a:prstGeom>
        </p:spPr>
      </p:pic>
    </p:spTree>
    <p:extLst>
      <p:ext uri="{BB962C8B-B14F-4D97-AF65-F5344CB8AC3E}">
        <p14:creationId xmlns:p14="http://schemas.microsoft.com/office/powerpoint/2010/main" val="92614915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1915-92D0-4C29-955C-85AE573ABF7A}"/>
              </a:ext>
            </a:extLst>
          </p:cNvPr>
          <p:cNvSpPr>
            <a:spLocks noGrp="1"/>
          </p:cNvSpPr>
          <p:nvPr>
            <p:ph type="title"/>
          </p:nvPr>
        </p:nvSpPr>
        <p:spPr>
          <a:xfrm>
            <a:off x="838200" y="-146939"/>
            <a:ext cx="10515600" cy="1325563"/>
          </a:xfrm>
        </p:spPr>
        <p:txBody>
          <a:bodyPr/>
          <a:lstStyle/>
          <a:p>
            <a:r>
              <a:rPr lang="en-US" b="1" dirty="0">
                <a:solidFill>
                  <a:srgbClr val="FF0000"/>
                </a:solidFill>
              </a:rPr>
              <a:t>They That Understand Shall Instruct Many…</a:t>
            </a:r>
          </a:p>
        </p:txBody>
      </p:sp>
      <p:sp>
        <p:nvSpPr>
          <p:cNvPr id="3" name="TextBox 2">
            <a:extLst>
              <a:ext uri="{FF2B5EF4-FFF2-40B4-BE49-F238E27FC236}">
                <a16:creationId xmlns:a16="http://schemas.microsoft.com/office/drawing/2014/main" id="{B25989BC-2BB3-46E6-A7E0-D65222F2880B}"/>
              </a:ext>
            </a:extLst>
          </p:cNvPr>
          <p:cNvSpPr txBox="1"/>
          <p:nvPr/>
        </p:nvSpPr>
        <p:spPr>
          <a:xfrm>
            <a:off x="134112" y="837248"/>
            <a:ext cx="7668768" cy="6001643"/>
          </a:xfrm>
          <a:prstGeom prst="rect">
            <a:avLst/>
          </a:prstGeom>
          <a:noFill/>
        </p:spPr>
        <p:txBody>
          <a:bodyPr wrap="square" rtlCol="0">
            <a:spAutoFit/>
          </a:bodyPr>
          <a:lstStyle/>
          <a:p>
            <a:r>
              <a:rPr lang="en-US" sz="2400" dirty="0"/>
              <a:t>They that understand and shall instruct many are the great Christian leaders throughout the Pagan then Papal Empires. People like the Apostle Paul, who sacrificed every pleasure and every commodity to share the Gospel with the Gentiles. People like James, John, Peter, and the other disciples who lived for Christ and died as martyrs, and after them during the great persecutions. Other great heroes of the faith later on are John Wycliffe, John Huss, Jerome of Prague, General Ziska, Martin Luther, William Tyndale, John Wesley, Gaspard de Coligny, Oliver Cromwell, Roger Williams, and much more. Yet, many of the these fell by the sword (Apostle Paul was beheaded, Coligny was killed by the sword in the St. Bartholomew’s Day Massacre), by flame (Christians at Nero’s parties, in the Colosseum, John Huss), and by spoil (all Christians during Pagan Rome persecutions, the Albigenses and Waldenses later)</a:t>
            </a:r>
          </a:p>
        </p:txBody>
      </p:sp>
      <p:pic>
        <p:nvPicPr>
          <p:cNvPr id="4" name="Picture 3">
            <a:extLst>
              <a:ext uri="{FF2B5EF4-FFF2-40B4-BE49-F238E27FC236}">
                <a16:creationId xmlns:a16="http://schemas.microsoft.com/office/drawing/2014/main" id="{00BF344B-2031-4BB8-A137-E8B163414FD7}"/>
              </a:ext>
            </a:extLst>
          </p:cNvPr>
          <p:cNvPicPr>
            <a:picLocks noChangeAspect="1"/>
          </p:cNvPicPr>
          <p:nvPr/>
        </p:nvPicPr>
        <p:blipFill>
          <a:blip r:embed="rId2"/>
          <a:stretch>
            <a:fillRect/>
          </a:stretch>
        </p:blipFill>
        <p:spPr>
          <a:xfrm>
            <a:off x="7802880" y="893701"/>
            <a:ext cx="2316389" cy="2944368"/>
          </a:xfrm>
          <a:prstGeom prst="rect">
            <a:avLst/>
          </a:prstGeom>
        </p:spPr>
      </p:pic>
      <p:pic>
        <p:nvPicPr>
          <p:cNvPr id="5" name="Picture 4">
            <a:extLst>
              <a:ext uri="{FF2B5EF4-FFF2-40B4-BE49-F238E27FC236}">
                <a16:creationId xmlns:a16="http://schemas.microsoft.com/office/drawing/2014/main" id="{2C968660-E026-47D5-8984-89E1C2A037EC}"/>
              </a:ext>
            </a:extLst>
          </p:cNvPr>
          <p:cNvPicPr>
            <a:picLocks noChangeAspect="1"/>
          </p:cNvPicPr>
          <p:nvPr/>
        </p:nvPicPr>
        <p:blipFill>
          <a:blip r:embed="rId3"/>
          <a:stretch>
            <a:fillRect/>
          </a:stretch>
        </p:blipFill>
        <p:spPr>
          <a:xfrm>
            <a:off x="9263888" y="3481709"/>
            <a:ext cx="2794000" cy="2794000"/>
          </a:xfrm>
          <a:prstGeom prst="rect">
            <a:avLst/>
          </a:prstGeom>
        </p:spPr>
      </p:pic>
    </p:spTree>
    <p:extLst>
      <p:ext uri="{BB962C8B-B14F-4D97-AF65-F5344CB8AC3E}">
        <p14:creationId xmlns:p14="http://schemas.microsoft.com/office/powerpoint/2010/main" val="160356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7428-4F39-4A7F-A89C-59D1735698BE}"/>
              </a:ext>
            </a:extLst>
          </p:cNvPr>
          <p:cNvSpPr>
            <a:spLocks noGrp="1"/>
          </p:cNvSpPr>
          <p:nvPr>
            <p:ph type="title"/>
          </p:nvPr>
        </p:nvSpPr>
        <p:spPr>
          <a:xfrm>
            <a:off x="838200" y="-171323"/>
            <a:ext cx="10515600" cy="1325563"/>
          </a:xfrm>
        </p:spPr>
        <p:txBody>
          <a:bodyPr/>
          <a:lstStyle/>
          <a:p>
            <a:r>
              <a:rPr lang="en-US" b="1" i="1" dirty="0">
                <a:solidFill>
                  <a:srgbClr val="00B050"/>
                </a:solidFill>
                <a:effectLst>
                  <a:outerShdw blurRad="38100" dist="38100" dir="2700000" algn="tl">
                    <a:srgbClr val="000000">
                      <a:alpha val="43137"/>
                    </a:srgbClr>
                  </a:outerShdw>
                </a:effectLst>
              </a:rPr>
              <a:t>In Paul’s Day…</a:t>
            </a:r>
          </a:p>
        </p:txBody>
      </p:sp>
      <p:sp>
        <p:nvSpPr>
          <p:cNvPr id="4" name="TextBox 3">
            <a:extLst>
              <a:ext uri="{FF2B5EF4-FFF2-40B4-BE49-F238E27FC236}">
                <a16:creationId xmlns:a16="http://schemas.microsoft.com/office/drawing/2014/main" id="{E3223745-740B-4E7F-8566-273F37D52001}"/>
              </a:ext>
            </a:extLst>
          </p:cNvPr>
          <p:cNvSpPr txBox="1"/>
          <p:nvPr/>
        </p:nvSpPr>
        <p:spPr>
          <a:xfrm>
            <a:off x="4315968" y="797510"/>
            <a:ext cx="7729728" cy="5693866"/>
          </a:xfrm>
          <a:prstGeom prst="rect">
            <a:avLst/>
          </a:prstGeom>
          <a:noFill/>
        </p:spPr>
        <p:txBody>
          <a:bodyPr wrap="square">
            <a:spAutoFit/>
          </a:bodyPr>
          <a:lstStyle/>
          <a:p>
            <a:r>
              <a:rPr lang="en-US" sz="2800" dirty="0"/>
              <a:t>2 Cor. 11:24-28 “</a:t>
            </a:r>
            <a:r>
              <a:rPr lang="en-US" sz="2800" b="1" dirty="0"/>
              <a:t>Of the Jews five times received I forty stripes save one. Thrice was I beaten with rods, once was I stoned, thrice I suffered shipwreck, a night and a day I have been in the deep; In journeyings often, in perils of waters, in perils of robbers, in perils by mine own countrymen, in perils by the heathen, in perils in the city, in perils in the wilderness, in perils in the sea, in perils among false brethren</a:t>
            </a:r>
            <a:r>
              <a:rPr lang="en-US" sz="2800" dirty="0"/>
              <a:t>; In weariness and painfulness, in </a:t>
            </a:r>
            <a:r>
              <a:rPr lang="en-US" sz="2800" dirty="0" err="1"/>
              <a:t>watchings</a:t>
            </a:r>
            <a:r>
              <a:rPr lang="en-US" sz="2800" dirty="0"/>
              <a:t> often, </a:t>
            </a:r>
            <a:r>
              <a:rPr lang="en-US" sz="2800" b="1" dirty="0"/>
              <a:t>in hunger and thirst, in </a:t>
            </a:r>
            <a:r>
              <a:rPr lang="en-US" sz="2800" b="1" dirty="0" err="1"/>
              <a:t>fastings</a:t>
            </a:r>
            <a:r>
              <a:rPr lang="en-US" sz="2800" b="1" dirty="0"/>
              <a:t> often, in cold and nakedness</a:t>
            </a:r>
            <a:r>
              <a:rPr lang="en-US" sz="2800" dirty="0"/>
              <a:t>. Beside those things that are without, that which cometh upon me daily, the care of all the churches.”</a:t>
            </a:r>
          </a:p>
        </p:txBody>
      </p:sp>
      <p:pic>
        <p:nvPicPr>
          <p:cNvPr id="5" name="Picture 4">
            <a:extLst>
              <a:ext uri="{FF2B5EF4-FFF2-40B4-BE49-F238E27FC236}">
                <a16:creationId xmlns:a16="http://schemas.microsoft.com/office/drawing/2014/main" id="{9BD38A94-95B8-4BD8-8497-DB917F5128B7}"/>
              </a:ext>
            </a:extLst>
          </p:cNvPr>
          <p:cNvPicPr>
            <a:picLocks noChangeAspect="1"/>
          </p:cNvPicPr>
          <p:nvPr/>
        </p:nvPicPr>
        <p:blipFill>
          <a:blip r:embed="rId2"/>
          <a:stretch>
            <a:fillRect/>
          </a:stretch>
        </p:blipFill>
        <p:spPr>
          <a:xfrm>
            <a:off x="236410" y="914399"/>
            <a:ext cx="3834566" cy="5300133"/>
          </a:xfrm>
          <a:prstGeom prst="rect">
            <a:avLst/>
          </a:prstGeom>
        </p:spPr>
      </p:pic>
    </p:spTree>
    <p:extLst>
      <p:ext uri="{BB962C8B-B14F-4D97-AF65-F5344CB8AC3E}">
        <p14:creationId xmlns:p14="http://schemas.microsoft.com/office/powerpoint/2010/main" val="1634436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6B0D1-AE0A-47B1-AF0B-FF434E68A87B}"/>
              </a:ext>
            </a:extLst>
          </p:cNvPr>
          <p:cNvSpPr>
            <a:spLocks noGrp="1"/>
          </p:cNvSpPr>
          <p:nvPr>
            <p:ph type="title"/>
          </p:nvPr>
        </p:nvSpPr>
        <p:spPr>
          <a:xfrm>
            <a:off x="316992" y="-243840"/>
            <a:ext cx="12192000" cy="1987296"/>
          </a:xfrm>
        </p:spPr>
        <p:txBody>
          <a:bodyPr>
            <a:normAutofit/>
          </a:bodyPr>
          <a:lstStyle/>
          <a:p>
            <a:r>
              <a:rPr lang="en-US" sz="4800" dirty="0">
                <a:solidFill>
                  <a:srgbClr val="FF0000"/>
                </a:solidFill>
              </a:rPr>
              <a:t>They Shall be Holpen With a Little Help… But many shall cleave unto them with flatteries…</a:t>
            </a:r>
          </a:p>
        </p:txBody>
      </p:sp>
      <p:sp>
        <p:nvSpPr>
          <p:cNvPr id="3" name="TextBox 2">
            <a:extLst>
              <a:ext uri="{FF2B5EF4-FFF2-40B4-BE49-F238E27FC236}">
                <a16:creationId xmlns:a16="http://schemas.microsoft.com/office/drawing/2014/main" id="{28D4F8FB-31D0-4CB8-9F7F-EC2A77F05B1D}"/>
              </a:ext>
            </a:extLst>
          </p:cNvPr>
          <p:cNvSpPr txBox="1"/>
          <p:nvPr/>
        </p:nvSpPr>
        <p:spPr>
          <a:xfrm>
            <a:off x="146304" y="1377696"/>
            <a:ext cx="7071360" cy="5262979"/>
          </a:xfrm>
          <a:prstGeom prst="rect">
            <a:avLst/>
          </a:prstGeom>
          <a:noFill/>
        </p:spPr>
        <p:txBody>
          <a:bodyPr wrap="square" rtlCol="0">
            <a:spAutoFit/>
          </a:bodyPr>
          <a:lstStyle/>
          <a:p>
            <a:r>
              <a:rPr lang="en-US" sz="2800" dirty="0"/>
              <a:t>Even though both Pagan and Papal Rome tried to stomp out true Christianity, they were unable to do so. The true Christians were always helped by God and the message ALWAYS went forth! However, there were also another class. Wolves in sheep’s clothing, who clave unto Christianity by flatteries, the false conversions of men like King Clovis, Constantine, Augustine, Eusebius, Origen, Jerome, all the false and wicked men who have helped to degrade and destroy true Christianity throughout the centuries are here displayed.</a:t>
            </a:r>
          </a:p>
        </p:txBody>
      </p:sp>
      <p:pic>
        <p:nvPicPr>
          <p:cNvPr id="4" name="Picture 3">
            <a:extLst>
              <a:ext uri="{FF2B5EF4-FFF2-40B4-BE49-F238E27FC236}">
                <a16:creationId xmlns:a16="http://schemas.microsoft.com/office/drawing/2014/main" id="{84EC3812-6138-403C-8D20-3175C08600CB}"/>
              </a:ext>
            </a:extLst>
          </p:cNvPr>
          <p:cNvPicPr>
            <a:picLocks noChangeAspect="1"/>
          </p:cNvPicPr>
          <p:nvPr/>
        </p:nvPicPr>
        <p:blipFill rotWithShape="1">
          <a:blip r:embed="rId2"/>
          <a:srcRect t="1798" r="8848" b="9652"/>
          <a:stretch/>
        </p:blipFill>
        <p:spPr>
          <a:xfrm>
            <a:off x="7296405" y="2107233"/>
            <a:ext cx="4749291" cy="3196287"/>
          </a:xfrm>
          <a:prstGeom prst="rect">
            <a:avLst/>
          </a:prstGeom>
        </p:spPr>
      </p:pic>
    </p:spTree>
    <p:extLst>
      <p:ext uri="{BB962C8B-B14F-4D97-AF65-F5344CB8AC3E}">
        <p14:creationId xmlns:p14="http://schemas.microsoft.com/office/powerpoint/2010/main" val="157511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83C4-58C6-4424-9155-0AAA4C5EFCA8}"/>
              </a:ext>
            </a:extLst>
          </p:cNvPr>
          <p:cNvSpPr>
            <a:spLocks noGrp="1"/>
          </p:cNvSpPr>
          <p:nvPr>
            <p:ph type="title"/>
          </p:nvPr>
        </p:nvSpPr>
        <p:spPr>
          <a:xfrm>
            <a:off x="838200" y="-256667"/>
            <a:ext cx="10515600" cy="1325563"/>
          </a:xfrm>
        </p:spPr>
        <p:txBody>
          <a:bodyPr/>
          <a:lstStyle/>
          <a:p>
            <a:pPr algn="ctr"/>
            <a:r>
              <a:rPr lang="en-US" b="1" i="1" dirty="0">
                <a:solidFill>
                  <a:srgbClr val="002060"/>
                </a:solidFill>
              </a:rPr>
              <a:t>Ellen White Explains Pagan Rome…</a:t>
            </a:r>
          </a:p>
        </p:txBody>
      </p:sp>
      <p:sp>
        <p:nvSpPr>
          <p:cNvPr id="4" name="TextBox 3">
            <a:extLst>
              <a:ext uri="{FF2B5EF4-FFF2-40B4-BE49-F238E27FC236}">
                <a16:creationId xmlns:a16="http://schemas.microsoft.com/office/drawing/2014/main" id="{B31208B1-44A2-4CF0-B338-7EFB07F09CD6}"/>
              </a:ext>
            </a:extLst>
          </p:cNvPr>
          <p:cNvSpPr txBox="1"/>
          <p:nvPr/>
        </p:nvSpPr>
        <p:spPr>
          <a:xfrm>
            <a:off x="0" y="717584"/>
            <a:ext cx="12192000" cy="6001643"/>
          </a:xfrm>
          <a:prstGeom prst="rect">
            <a:avLst/>
          </a:prstGeom>
          <a:noFill/>
        </p:spPr>
        <p:txBody>
          <a:bodyPr wrap="square">
            <a:spAutoFit/>
          </a:bodyPr>
          <a:lstStyle/>
          <a:p>
            <a:r>
              <a:rPr lang="en-US" sz="2400" dirty="0"/>
              <a:t>“</a:t>
            </a:r>
            <a:r>
              <a:rPr lang="en-US" sz="2400" b="1" dirty="0"/>
              <a:t>In vain were Satan's efforts to destroy the church of Christ by violence</a:t>
            </a:r>
            <a:r>
              <a:rPr lang="en-US" sz="2400" dirty="0"/>
              <a:t>. The great controversy in which the disciples of Jesus yielded up their lives did not cease when these faithful standard-bearers fell at their post. By defeat they conquered. </a:t>
            </a:r>
            <a:r>
              <a:rPr lang="en-US" sz="2400" b="1" u="sng" dirty="0"/>
              <a:t>God's workmen were slain, but His work went steadily forward</a:t>
            </a:r>
            <a:r>
              <a:rPr lang="en-US" sz="2400" dirty="0"/>
              <a:t>. The gospel continued to spread and the number of its adherents to increase. </a:t>
            </a:r>
            <a:r>
              <a:rPr lang="en-US" sz="2400" b="1" u="sng" dirty="0"/>
              <a:t>It penetrated into regions that were inaccessible even to the eagles of Rome</a:t>
            </a:r>
            <a:r>
              <a:rPr lang="en-US" sz="2400" dirty="0"/>
              <a:t>. Said a Christian, expostulating with the heathen rulers who were urging forward the persecution: You may "kill us, torture us, condemn us. . . . Your injustice is the proof that we are innocent . . . . Nor does your cruelty . . . avail you." It was but a stronger invitation to bring others to their persuasion. ‘</a:t>
            </a:r>
            <a:r>
              <a:rPr lang="en-US" sz="2400" b="1" u="sng" dirty="0"/>
              <a:t>The oftener we are mown down by you, the more in number we grow; the blood of Christians is seed</a:t>
            </a:r>
            <a:r>
              <a:rPr lang="en-US" sz="2400" dirty="0"/>
              <a:t>.’—Tertullian, Apology, paragraph 50. </a:t>
            </a:r>
            <a:r>
              <a:rPr lang="en-US" sz="2400" b="1" dirty="0"/>
              <a:t>Thousands were imprisoned and slain, but others sprang up to fill their places. And those who were martyred for their faith were secured to Christ and accounted of Him as conquerors</a:t>
            </a:r>
            <a:r>
              <a:rPr lang="en-US" sz="2400" dirty="0"/>
              <a:t>. They had fought the good fight, and they were to receive the crown of glory when Christ should come. The sufferings which they endured brought Christians nearer to one another and to their Redeemer. Their living example and dying testimony were a constant witness for the truth; </a:t>
            </a:r>
            <a:r>
              <a:rPr lang="en-US" sz="2400" b="1" dirty="0"/>
              <a:t>and where least expected, the subjects of Satan were leaving his service and enlisting under the banner of Christ</a:t>
            </a:r>
            <a:r>
              <a:rPr lang="en-US" sz="2400" dirty="0"/>
              <a:t>.”—GC, 41-42</a:t>
            </a:r>
          </a:p>
        </p:txBody>
      </p:sp>
    </p:spTree>
    <p:extLst>
      <p:ext uri="{BB962C8B-B14F-4D97-AF65-F5344CB8AC3E}">
        <p14:creationId xmlns:p14="http://schemas.microsoft.com/office/powerpoint/2010/main" val="1340420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B23BE-DE89-4363-9493-7534E75E44F5}"/>
              </a:ext>
            </a:extLst>
          </p:cNvPr>
          <p:cNvSpPr>
            <a:spLocks noGrp="1"/>
          </p:cNvSpPr>
          <p:nvPr>
            <p:ph type="title"/>
          </p:nvPr>
        </p:nvSpPr>
        <p:spPr>
          <a:xfrm>
            <a:off x="838200" y="-207899"/>
            <a:ext cx="10515600" cy="1325563"/>
          </a:xfrm>
        </p:spPr>
        <p:txBody>
          <a:bodyPr/>
          <a:lstStyle/>
          <a:p>
            <a:r>
              <a:rPr lang="en-US" b="1" dirty="0">
                <a:solidFill>
                  <a:srgbClr val="002060"/>
                </a:solidFill>
                <a:effectLst>
                  <a:outerShdw blurRad="38100" dist="38100" dir="2700000" algn="tl">
                    <a:srgbClr val="000000">
                      <a:alpha val="43137"/>
                    </a:srgbClr>
                  </a:outerShdw>
                </a:effectLst>
              </a:rPr>
              <a:t>And the Wolves Came Marching In…</a:t>
            </a:r>
          </a:p>
        </p:txBody>
      </p:sp>
      <p:sp>
        <p:nvSpPr>
          <p:cNvPr id="4" name="TextBox 3">
            <a:extLst>
              <a:ext uri="{FF2B5EF4-FFF2-40B4-BE49-F238E27FC236}">
                <a16:creationId xmlns:a16="http://schemas.microsoft.com/office/drawing/2014/main" id="{E27850BD-3887-4723-AE3E-03B695EDF11B}"/>
              </a:ext>
            </a:extLst>
          </p:cNvPr>
          <p:cNvSpPr txBox="1"/>
          <p:nvPr/>
        </p:nvSpPr>
        <p:spPr>
          <a:xfrm>
            <a:off x="5498592" y="843677"/>
            <a:ext cx="6571488" cy="5693866"/>
          </a:xfrm>
          <a:prstGeom prst="rect">
            <a:avLst/>
          </a:prstGeom>
          <a:noFill/>
        </p:spPr>
        <p:txBody>
          <a:bodyPr wrap="square">
            <a:spAutoFit/>
          </a:bodyPr>
          <a:lstStyle/>
          <a:p>
            <a:r>
              <a:rPr lang="en-US" sz="2800" dirty="0"/>
              <a:t>Acts 20:28-31 “Take heed therefore unto yourselves, and to all the flock, over the which the Holy Ghost hath made you overseers, to feed the church of God, which he hath purchased with his own blood. </a:t>
            </a:r>
            <a:r>
              <a:rPr lang="en-US" sz="2800" b="1" u="sng" dirty="0"/>
              <a:t>For I know this, that after my departing shall grievous wolves enter in among you, not sparing the flock</a:t>
            </a:r>
            <a:r>
              <a:rPr lang="en-US" sz="2800" dirty="0"/>
              <a:t>. </a:t>
            </a:r>
            <a:r>
              <a:rPr lang="en-US" sz="2800" b="1" u="sng" dirty="0"/>
              <a:t>Also of your own selves shall men arise, speaking perverse things, to draw away disciples after them</a:t>
            </a:r>
            <a:r>
              <a:rPr lang="en-US" sz="2800" dirty="0"/>
              <a:t>. Therefore watch, and remember, that by the space of three years I ceased not to warn every one night and day with tears.”</a:t>
            </a:r>
          </a:p>
        </p:txBody>
      </p:sp>
      <p:pic>
        <p:nvPicPr>
          <p:cNvPr id="5" name="Picture 4">
            <a:extLst>
              <a:ext uri="{FF2B5EF4-FFF2-40B4-BE49-F238E27FC236}">
                <a16:creationId xmlns:a16="http://schemas.microsoft.com/office/drawing/2014/main" id="{D34CE53A-3312-41A3-AC63-F5BCC469A436}"/>
              </a:ext>
            </a:extLst>
          </p:cNvPr>
          <p:cNvPicPr>
            <a:picLocks noChangeAspect="1"/>
          </p:cNvPicPr>
          <p:nvPr/>
        </p:nvPicPr>
        <p:blipFill>
          <a:blip r:embed="rId2"/>
          <a:stretch>
            <a:fillRect/>
          </a:stretch>
        </p:blipFill>
        <p:spPr>
          <a:xfrm>
            <a:off x="278044" y="1308279"/>
            <a:ext cx="5064407" cy="4241441"/>
          </a:xfrm>
          <a:prstGeom prst="rect">
            <a:avLst/>
          </a:prstGeom>
        </p:spPr>
      </p:pic>
    </p:spTree>
    <p:extLst>
      <p:ext uri="{BB962C8B-B14F-4D97-AF65-F5344CB8AC3E}">
        <p14:creationId xmlns:p14="http://schemas.microsoft.com/office/powerpoint/2010/main" val="5750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F887-6149-4094-8D6D-CDF496C85A7E}"/>
              </a:ext>
            </a:extLst>
          </p:cNvPr>
          <p:cNvSpPr>
            <a:spLocks noGrp="1"/>
          </p:cNvSpPr>
          <p:nvPr>
            <p:ph type="title"/>
          </p:nvPr>
        </p:nvSpPr>
        <p:spPr>
          <a:xfrm>
            <a:off x="4312920" y="-159131"/>
            <a:ext cx="10515600" cy="1325563"/>
          </a:xfrm>
        </p:spPr>
        <p:txBody>
          <a:bodyPr/>
          <a:lstStyle/>
          <a:p>
            <a:r>
              <a:rPr lang="en-US" b="1" i="1" dirty="0">
                <a:solidFill>
                  <a:srgbClr val="7030A0"/>
                </a:solidFill>
              </a:rPr>
              <a:t>Another Warning…</a:t>
            </a:r>
          </a:p>
        </p:txBody>
      </p:sp>
      <p:sp>
        <p:nvSpPr>
          <p:cNvPr id="4" name="TextBox 3">
            <a:extLst>
              <a:ext uri="{FF2B5EF4-FFF2-40B4-BE49-F238E27FC236}">
                <a16:creationId xmlns:a16="http://schemas.microsoft.com/office/drawing/2014/main" id="{E3C886A8-9125-4BC3-8D95-A7769B9B4FD7}"/>
              </a:ext>
            </a:extLst>
          </p:cNvPr>
          <p:cNvSpPr txBox="1"/>
          <p:nvPr/>
        </p:nvSpPr>
        <p:spPr>
          <a:xfrm>
            <a:off x="4261103" y="739712"/>
            <a:ext cx="7930897" cy="6555641"/>
          </a:xfrm>
          <a:prstGeom prst="rect">
            <a:avLst/>
          </a:prstGeom>
          <a:noFill/>
        </p:spPr>
        <p:txBody>
          <a:bodyPr wrap="square">
            <a:spAutoFit/>
          </a:bodyPr>
          <a:lstStyle/>
          <a:p>
            <a:r>
              <a:rPr lang="en-US" sz="2800" dirty="0"/>
              <a:t>Gal. 3:1 “O foolish Galatians, </a:t>
            </a:r>
            <a:r>
              <a:rPr lang="en-US" sz="2800" b="1" u="sng" dirty="0"/>
              <a:t>who hath bewitched you, that ye should not obey the truth</a:t>
            </a:r>
            <a:r>
              <a:rPr lang="en-US" sz="2800" dirty="0"/>
              <a:t>, before whose eyes Jesus Christ hath been evidently set forth, crucified among you?”</a:t>
            </a:r>
          </a:p>
          <a:p>
            <a:endParaRPr lang="en-US" sz="2800" dirty="0"/>
          </a:p>
          <a:p>
            <a:r>
              <a:rPr lang="en-US" sz="2800" dirty="0"/>
              <a:t>2 Tim. 3:12-15 “Yea, and all that will live godly in Christ Jesus shall suffer persecution.</a:t>
            </a:r>
            <a:r>
              <a:rPr lang="en-US" sz="2800" baseline="30000" dirty="0"/>
              <a:t> </a:t>
            </a:r>
            <a:r>
              <a:rPr lang="en-US" sz="2800" b="1" u="sng" dirty="0"/>
              <a:t>But evil men and seducers shall wax worse and worse, deceiving, and being deceived</a:t>
            </a:r>
            <a:r>
              <a:rPr lang="en-US" sz="2800" dirty="0"/>
              <a:t>.</a:t>
            </a:r>
            <a:r>
              <a:rPr lang="en-US" sz="2800" b="1" baseline="30000" dirty="0"/>
              <a:t> </a:t>
            </a:r>
            <a:r>
              <a:rPr lang="en-US" sz="2800" b="1" dirty="0"/>
              <a:t>But continue thou in the things which thou hast learned and hast been assured of, knowing of whom thou hast learned them;</a:t>
            </a:r>
            <a:r>
              <a:rPr lang="en-US" sz="2800" b="1" baseline="30000" dirty="0"/>
              <a:t> </a:t>
            </a:r>
            <a:r>
              <a:rPr lang="en-US" sz="2800" b="1" dirty="0"/>
              <a:t>And that from a child thou hast known the holy scriptures, which are able to make thee wise unto salvation through faith which is in Christ Jesus</a:t>
            </a:r>
            <a:r>
              <a:rPr lang="en-US" sz="2800" dirty="0"/>
              <a:t>.”</a:t>
            </a:r>
          </a:p>
          <a:p>
            <a:endParaRPr lang="en-US" sz="2800" dirty="0"/>
          </a:p>
        </p:txBody>
      </p:sp>
      <p:pic>
        <p:nvPicPr>
          <p:cNvPr id="5" name="Picture 4">
            <a:extLst>
              <a:ext uri="{FF2B5EF4-FFF2-40B4-BE49-F238E27FC236}">
                <a16:creationId xmlns:a16="http://schemas.microsoft.com/office/drawing/2014/main" id="{A5E33F77-E0BA-44A7-B622-B06435AACC43}"/>
              </a:ext>
            </a:extLst>
          </p:cNvPr>
          <p:cNvPicPr>
            <a:picLocks noChangeAspect="1"/>
          </p:cNvPicPr>
          <p:nvPr/>
        </p:nvPicPr>
        <p:blipFill>
          <a:blip r:embed="rId2"/>
          <a:stretch>
            <a:fillRect/>
          </a:stretch>
        </p:blipFill>
        <p:spPr>
          <a:xfrm>
            <a:off x="0" y="1298448"/>
            <a:ext cx="4261103" cy="4261103"/>
          </a:xfrm>
          <a:prstGeom prst="rect">
            <a:avLst/>
          </a:prstGeom>
        </p:spPr>
      </p:pic>
    </p:spTree>
    <p:extLst>
      <p:ext uri="{BB962C8B-B14F-4D97-AF65-F5344CB8AC3E}">
        <p14:creationId xmlns:p14="http://schemas.microsoft.com/office/powerpoint/2010/main" val="28146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86C3-E607-406E-B7F5-6772B5E62B6C}"/>
              </a:ext>
            </a:extLst>
          </p:cNvPr>
          <p:cNvSpPr>
            <a:spLocks noGrp="1"/>
          </p:cNvSpPr>
          <p:nvPr>
            <p:ph type="title"/>
          </p:nvPr>
        </p:nvSpPr>
        <p:spPr>
          <a:xfrm>
            <a:off x="740664" y="-195707"/>
            <a:ext cx="10515600" cy="1325563"/>
          </a:xfrm>
        </p:spPr>
        <p:txBody>
          <a:bodyPr/>
          <a:lstStyle/>
          <a:p>
            <a:pPr algn="ctr"/>
            <a:r>
              <a:rPr lang="en-US" b="1" u="sng" dirty="0">
                <a:solidFill>
                  <a:srgbClr val="C00000"/>
                </a:solidFill>
                <a:effectLst>
                  <a:outerShdw blurRad="38100" dist="38100" dir="2700000" algn="tl">
                    <a:srgbClr val="000000">
                      <a:alpha val="43137"/>
                    </a:srgbClr>
                  </a:outerShdw>
                </a:effectLst>
              </a:rPr>
              <a:t>An Ancient Problem</a:t>
            </a:r>
          </a:p>
        </p:txBody>
      </p:sp>
      <p:sp>
        <p:nvSpPr>
          <p:cNvPr id="4" name="TextBox 3">
            <a:extLst>
              <a:ext uri="{FF2B5EF4-FFF2-40B4-BE49-F238E27FC236}">
                <a16:creationId xmlns:a16="http://schemas.microsoft.com/office/drawing/2014/main" id="{2E957867-FED9-49F0-93C7-49E7E5712C7E}"/>
              </a:ext>
            </a:extLst>
          </p:cNvPr>
          <p:cNvSpPr txBox="1"/>
          <p:nvPr/>
        </p:nvSpPr>
        <p:spPr>
          <a:xfrm>
            <a:off x="0" y="1012954"/>
            <a:ext cx="12192000" cy="4832092"/>
          </a:xfrm>
          <a:prstGeom prst="rect">
            <a:avLst/>
          </a:prstGeom>
          <a:noFill/>
        </p:spPr>
        <p:txBody>
          <a:bodyPr wrap="square">
            <a:spAutoFit/>
          </a:bodyPr>
          <a:lstStyle/>
          <a:p>
            <a:r>
              <a:rPr lang="en-US" sz="2800" dirty="0"/>
              <a:t>Jer. 6:13-17 “For from the least of them even unto the greatest of them every one is given to covetousness; and from the prophet even unto the priest every one </a:t>
            </a:r>
            <a:r>
              <a:rPr lang="en-US" sz="2800" dirty="0" err="1"/>
              <a:t>dealeth</a:t>
            </a:r>
            <a:r>
              <a:rPr lang="en-US" sz="2800" dirty="0"/>
              <a:t> falsely. They have healed also the hurt of the daughter of my people slightly, </a:t>
            </a:r>
            <a:r>
              <a:rPr lang="en-US" sz="2800" b="1" u="sng" dirty="0"/>
              <a:t>saying, Peace, peace; when there is no peace</a:t>
            </a:r>
            <a:r>
              <a:rPr lang="en-US" sz="2800" dirty="0"/>
              <a:t>. Were they ashamed when they had committed abomination? </a:t>
            </a:r>
            <a:r>
              <a:rPr lang="en-US" sz="2800" b="1" u="sng" dirty="0"/>
              <a:t>nay, they were not at all ashamed, neither could they blush: therefore they shall fall among them that fall</a:t>
            </a:r>
            <a:r>
              <a:rPr lang="en-US" sz="2800" dirty="0"/>
              <a:t>: at the time that I visit them they shall be cast down, saith the Lord. Thus saith the Lord, </a:t>
            </a:r>
            <a:r>
              <a:rPr lang="en-US" sz="2800" b="1" u="sng" dirty="0"/>
              <a:t>Stand ye in the ways, and see, and ask for the old paths, where is the good way, and walk therein, and ye shall find rest for your souls. But they said, We will not walk therein</a:t>
            </a:r>
            <a:r>
              <a:rPr lang="en-US" sz="2800" dirty="0"/>
              <a:t>. Also I set watchmen over you, saying, </a:t>
            </a:r>
            <a:r>
              <a:rPr lang="en-US" sz="2800" b="1" u="sng" dirty="0"/>
              <a:t>Hearken to the sound of the trumpet. But they said, We will not hearken</a:t>
            </a:r>
            <a:r>
              <a:rPr lang="en-US" sz="2800" dirty="0"/>
              <a:t>.”</a:t>
            </a:r>
          </a:p>
        </p:txBody>
      </p:sp>
    </p:spTree>
    <p:extLst>
      <p:ext uri="{BB962C8B-B14F-4D97-AF65-F5344CB8AC3E}">
        <p14:creationId xmlns:p14="http://schemas.microsoft.com/office/powerpoint/2010/main" val="3436330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3594</Words>
  <Application>Microsoft Office PowerPoint</Application>
  <PresentationFormat>Widescreen</PresentationFormat>
  <Paragraphs>111</Paragraphs>
  <Slides>23</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Calibri Light</vt:lpstr>
      <vt:lpstr>Office Theme</vt:lpstr>
      <vt:lpstr>1_Office Theme</vt:lpstr>
      <vt:lpstr>The Antichrist Showdown! pt 19: The Gospel Marches On!</vt:lpstr>
      <vt:lpstr>Daniel Continues the Pagan/Papal History</vt:lpstr>
      <vt:lpstr>They That Understand Shall Instruct Many…</vt:lpstr>
      <vt:lpstr>In Paul’s Day…</vt:lpstr>
      <vt:lpstr>They Shall be Holpen With a Little Help… But many shall cleave unto them with flatteries…</vt:lpstr>
      <vt:lpstr>Ellen White Explains Pagan Rome…</vt:lpstr>
      <vt:lpstr>And the Wolves Came Marching In…</vt:lpstr>
      <vt:lpstr>Another Warning…</vt:lpstr>
      <vt:lpstr>An Ancient Problem</vt:lpstr>
      <vt:lpstr>Warning after Warning!</vt:lpstr>
      <vt:lpstr>Augustine… One Example</vt:lpstr>
      <vt:lpstr>Holpen with a Little Help (Papal Rome)</vt:lpstr>
      <vt:lpstr>Daniel Continues…</vt:lpstr>
      <vt:lpstr>The Victims Were Victors </vt:lpstr>
      <vt:lpstr>Don’t Be a Tare, Who Will Say:</vt:lpstr>
      <vt:lpstr>Marvelous Words Against God!</vt:lpstr>
      <vt:lpstr>Both blasphemies shown in the priesthood</vt:lpstr>
      <vt:lpstr>The Pope Seeks to Correct God</vt:lpstr>
      <vt:lpstr>Nero/Antiochus  Islam  Papacy</vt:lpstr>
      <vt:lpstr>Nero/Antiochus  Islam  Papacy</vt:lpstr>
      <vt:lpstr>Nero/Antiochus  Islam  Papacy</vt:lpstr>
      <vt:lpstr>PowerPoint Presentation</vt:lpstr>
      <vt:lpstr>By 508 Clovis Accomplished…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Antichrist Showdown! pt 15: The Holy Covenant</dc:title>
  <dc:creator>Kody Morey</dc:creator>
  <cp:lastModifiedBy>Kody Morey</cp:lastModifiedBy>
  <cp:revision>83</cp:revision>
  <dcterms:created xsi:type="dcterms:W3CDTF">2020-11-14T01:06:52Z</dcterms:created>
  <dcterms:modified xsi:type="dcterms:W3CDTF">2020-12-25T22:24:08Z</dcterms:modified>
</cp:coreProperties>
</file>