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2" r:id="rId7"/>
    <p:sldId id="263" r:id="rId8"/>
    <p:sldId id="264" r:id="rId9"/>
    <p:sldId id="266" r:id="rId10"/>
    <p:sldId id="268" r:id="rId11"/>
    <p:sldId id="274" r:id="rId12"/>
    <p:sldId id="276" r:id="rId13"/>
    <p:sldId id="269" r:id="rId14"/>
    <p:sldId id="270" r:id="rId15"/>
    <p:sldId id="271" r:id="rId16"/>
    <p:sldId id="272"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41" d="100"/>
          <a:sy n="41" d="100"/>
        </p:scale>
        <p:origin x="-744" y="-11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12B3166-CD73-4B6C-A984-C8FC06A048EB}" type="datetimeFigureOut">
              <a:rPr lang="en-US" smtClean="0"/>
              <a:pPr/>
              <a:t>12/11/2012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D9C71A-685E-4878-9B9F-F69CA8BA936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2B3166-CD73-4B6C-A984-C8FC06A048EB}" type="datetimeFigureOut">
              <a:rPr lang="en-US" smtClean="0"/>
              <a:pPr/>
              <a:t>12/11/2012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D9C71A-685E-4878-9B9F-F69CA8BA936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2B3166-CD73-4B6C-A984-C8FC06A048EB}" type="datetimeFigureOut">
              <a:rPr lang="en-US" smtClean="0"/>
              <a:pPr/>
              <a:t>12/11/2012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D9C71A-685E-4878-9B9F-F69CA8BA936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2B3166-CD73-4B6C-A984-C8FC06A048EB}" type="datetimeFigureOut">
              <a:rPr lang="en-US" smtClean="0"/>
              <a:pPr/>
              <a:t>12/11/2012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D9C71A-685E-4878-9B9F-F69CA8BA936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12B3166-CD73-4B6C-A984-C8FC06A048EB}" type="datetimeFigureOut">
              <a:rPr lang="en-US" smtClean="0"/>
              <a:pPr/>
              <a:t>12/11/2012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D9C71A-685E-4878-9B9F-F69CA8BA936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12B3166-CD73-4B6C-A984-C8FC06A048EB}" type="datetimeFigureOut">
              <a:rPr lang="en-US" smtClean="0"/>
              <a:pPr/>
              <a:t>12/11/2012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D9C71A-685E-4878-9B9F-F69CA8BA936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12B3166-CD73-4B6C-A984-C8FC06A048EB}" type="datetimeFigureOut">
              <a:rPr lang="en-US" smtClean="0"/>
              <a:pPr/>
              <a:t>12/11/2012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D9C71A-685E-4878-9B9F-F69CA8BA936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12B3166-CD73-4B6C-A984-C8FC06A048EB}" type="datetimeFigureOut">
              <a:rPr lang="en-US" smtClean="0"/>
              <a:pPr/>
              <a:t>12/11/2012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D9C71A-685E-4878-9B9F-F69CA8BA936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2B3166-CD73-4B6C-A984-C8FC06A048EB}" type="datetimeFigureOut">
              <a:rPr lang="en-US" smtClean="0"/>
              <a:pPr/>
              <a:t>12/11/2012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D9C71A-685E-4878-9B9F-F69CA8BA936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2B3166-CD73-4B6C-A984-C8FC06A048EB}" type="datetimeFigureOut">
              <a:rPr lang="en-US" smtClean="0"/>
              <a:pPr/>
              <a:t>12/11/2012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D9C71A-685E-4878-9B9F-F69CA8BA936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2B3166-CD73-4B6C-A984-C8FC06A048EB}" type="datetimeFigureOut">
              <a:rPr lang="en-US" smtClean="0"/>
              <a:pPr/>
              <a:t>12/11/2012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D9C71A-685E-4878-9B9F-F69CA8BA936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2B3166-CD73-4B6C-A984-C8FC06A048EB}" type="datetimeFigureOut">
              <a:rPr lang="en-US" smtClean="0"/>
              <a:pPr/>
              <a:t>12/11/2012</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D9C71A-685E-4878-9B9F-F69CA8BA936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u="sng" dirty="0" smtClean="0">
                <a:solidFill>
                  <a:srgbClr val="0070C0"/>
                </a:solidFill>
              </a:rPr>
              <a:t>Trouble in Galatia</a:t>
            </a:r>
            <a:endParaRPr lang="en-US" u="sng" dirty="0">
              <a:solidFill>
                <a:srgbClr val="0070C0"/>
              </a:solidFill>
            </a:endParaRPr>
          </a:p>
        </p:txBody>
      </p:sp>
      <p:sp>
        <p:nvSpPr>
          <p:cNvPr id="3" name="Subtitle 2"/>
          <p:cNvSpPr>
            <a:spLocks noGrp="1"/>
          </p:cNvSpPr>
          <p:nvPr>
            <p:ph type="subTitle" idx="1"/>
          </p:nvPr>
        </p:nvSpPr>
        <p:spPr/>
        <p:txBody>
          <a:bodyPr/>
          <a:lstStyle/>
          <a:p>
            <a:r>
              <a:rPr lang="en-US" u="sng" dirty="0" smtClean="0">
                <a:solidFill>
                  <a:srgbClr val="FF0000"/>
                </a:solidFill>
                <a:latin typeface="Algerian" pitchFamily="82" charset="0"/>
              </a:rPr>
              <a:t>A Perverted Gospel</a:t>
            </a:r>
            <a:endParaRPr lang="en-US" u="sng" dirty="0">
              <a:solidFill>
                <a:srgbClr val="FF0000"/>
              </a:solidFill>
              <a:latin typeface="Algerian" pitchFamily="82"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2"/>
          </p:nvPr>
        </p:nvPicPr>
        <p:blipFill>
          <a:blip r:embed="rId2" cstate="print"/>
          <a:srcRect/>
          <a:stretch>
            <a:fillRect/>
          </a:stretch>
        </p:blipFill>
        <p:spPr bwMode="auto">
          <a:xfrm>
            <a:off x="0" y="1143000"/>
            <a:ext cx="4876800" cy="5715000"/>
          </a:xfrm>
          <a:prstGeom prst="rect">
            <a:avLst/>
          </a:prstGeom>
          <a:noFill/>
          <a:ln w="9525">
            <a:noFill/>
            <a:miter lim="800000"/>
            <a:headEnd/>
            <a:tailEnd/>
          </a:ln>
        </p:spPr>
      </p:pic>
      <p:sp>
        <p:nvSpPr>
          <p:cNvPr id="2" name="Title 1"/>
          <p:cNvSpPr>
            <a:spLocks noGrp="1"/>
          </p:cNvSpPr>
          <p:nvPr>
            <p:ph type="title"/>
          </p:nvPr>
        </p:nvSpPr>
        <p:spPr>
          <a:xfrm>
            <a:off x="457200" y="0"/>
            <a:ext cx="8229600" cy="914400"/>
          </a:xfrm>
        </p:spPr>
        <p:txBody>
          <a:bodyPr>
            <a:normAutofit fontScale="90000"/>
          </a:bodyPr>
          <a:lstStyle/>
          <a:p>
            <a:r>
              <a:rPr lang="en-US" u="sng" dirty="0" smtClean="0">
                <a:solidFill>
                  <a:srgbClr val="C00000"/>
                </a:solidFill>
                <a:latin typeface="Algerian" pitchFamily="82" charset="0"/>
              </a:rPr>
              <a:t>The Other Side of Spiritualism</a:t>
            </a:r>
            <a:endParaRPr lang="en-US" u="sng" dirty="0">
              <a:solidFill>
                <a:srgbClr val="C00000"/>
              </a:solidFill>
              <a:latin typeface="Algerian" pitchFamily="82" charset="0"/>
            </a:endParaRPr>
          </a:p>
        </p:txBody>
      </p:sp>
      <p:sp>
        <p:nvSpPr>
          <p:cNvPr id="3" name="Content Placeholder 2"/>
          <p:cNvSpPr>
            <a:spLocks noGrp="1"/>
          </p:cNvSpPr>
          <p:nvPr>
            <p:ph sz="half" idx="1"/>
          </p:nvPr>
        </p:nvSpPr>
        <p:spPr>
          <a:xfrm>
            <a:off x="4572000" y="609600"/>
            <a:ext cx="4572000" cy="6248400"/>
          </a:xfrm>
        </p:spPr>
        <p:txBody>
          <a:bodyPr>
            <a:noAutofit/>
          </a:bodyPr>
          <a:lstStyle/>
          <a:p>
            <a:r>
              <a:rPr lang="en-US" sz="2200" dirty="0" smtClean="0">
                <a:solidFill>
                  <a:srgbClr val="002060"/>
                </a:solidFill>
              </a:rPr>
              <a:t>“It is true that spiritualism is now changing its form and, veiling some of its more objectionable features, is assuming a Christian guise….While it formerly denounced Christ and the Bible, it now professes to accept both..</a:t>
            </a:r>
            <a:r>
              <a:rPr lang="en-US" sz="2200" u="sng" dirty="0" smtClean="0">
                <a:solidFill>
                  <a:srgbClr val="002060"/>
                </a:solidFill>
              </a:rPr>
              <a:t>. Love is dwelt upon as the chief attribute of God, but it is degraded to a weak sentimentalism, making little distinction between good and evil. God's justice, His denunciations of sin, the requirements of His holy law, are all kept out of sight.</a:t>
            </a:r>
            <a:r>
              <a:rPr lang="en-US" sz="2200" dirty="0" smtClean="0">
                <a:solidFill>
                  <a:srgbClr val="002060"/>
                </a:solidFill>
              </a:rPr>
              <a:t> ”  GC. Pg. 557,558 </a:t>
            </a:r>
          </a:p>
          <a:p>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sz="half" idx="2"/>
          </p:nvPr>
        </p:nvPicPr>
        <p:blipFill>
          <a:blip r:embed="rId2" cstate="print"/>
          <a:srcRect/>
          <a:stretch>
            <a:fillRect/>
          </a:stretch>
        </p:blipFill>
        <p:spPr bwMode="auto">
          <a:xfrm>
            <a:off x="152400" y="1219200"/>
            <a:ext cx="8991600" cy="56388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chemeClr val="accent6">
                    <a:lumMod val="75000"/>
                  </a:schemeClr>
                </a:solidFill>
              </a:rPr>
              <a:t>Oh Jerusalem, Jerusalem!!!</a:t>
            </a:r>
            <a:endParaRPr lang="en-US" u="sng" dirty="0">
              <a:solidFill>
                <a:schemeClr val="accent6">
                  <a:lumMod val="75000"/>
                </a:schemeClr>
              </a:solidFill>
            </a:endParaRPr>
          </a:p>
        </p:txBody>
      </p:sp>
      <p:sp>
        <p:nvSpPr>
          <p:cNvPr id="3" name="Content Placeholder 2"/>
          <p:cNvSpPr>
            <a:spLocks noGrp="1"/>
          </p:cNvSpPr>
          <p:nvPr>
            <p:ph sz="half" idx="1"/>
          </p:nvPr>
        </p:nvSpPr>
        <p:spPr/>
        <p:txBody>
          <a:bodyPr>
            <a:normAutofit fontScale="92500"/>
          </a:bodyPr>
          <a:lstStyle/>
          <a:p>
            <a:r>
              <a:rPr lang="en-US" dirty="0" smtClean="0">
                <a:solidFill>
                  <a:srgbClr val="FFFF00"/>
                </a:solidFill>
              </a:rPr>
              <a:t>The people of Galatia and Jerusalem had embraced an idea to save them; they had rejected Christ!  They were under the charms of Satan and were under the old covenant.  How many of us today are in the same position; without Christ, and as lost as the heathen!</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smtClean="0">
                <a:solidFill>
                  <a:srgbClr val="FF0000"/>
                </a:solidFill>
                <a:latin typeface="Aharoni" pitchFamily="2" charset="-79"/>
                <a:cs typeface="Aharoni" pitchFamily="2" charset="-79"/>
              </a:rPr>
              <a:t>Rejection of the Gospel </a:t>
            </a:r>
            <a:r>
              <a:rPr lang="en-US" dirty="0" smtClean="0">
                <a:solidFill>
                  <a:srgbClr val="FF0000"/>
                </a:solidFill>
                <a:latin typeface="Aharoni" pitchFamily="2" charset="-79"/>
                <a:cs typeface="Aharoni" pitchFamily="2" charset="-79"/>
              </a:rPr>
              <a:t>……………</a:t>
            </a:r>
            <a:r>
              <a:rPr lang="en-US" u="sng" dirty="0" smtClean="0">
                <a:solidFill>
                  <a:srgbClr val="FF0000"/>
                </a:solidFill>
                <a:latin typeface="Aharoni" pitchFamily="2" charset="-79"/>
                <a:cs typeface="Aharoni" pitchFamily="2" charset="-79"/>
              </a:rPr>
              <a:t> Religiously</a:t>
            </a:r>
            <a:endParaRPr lang="en-US" u="sng" dirty="0">
              <a:solidFill>
                <a:srgbClr val="FF0000"/>
              </a:solidFill>
              <a:latin typeface="Aharoni" pitchFamily="2" charset="-79"/>
              <a:cs typeface="Aharoni" pitchFamily="2" charset="-79"/>
            </a:endParaRPr>
          </a:p>
        </p:txBody>
      </p:sp>
      <p:sp>
        <p:nvSpPr>
          <p:cNvPr id="3" name="Content Placeholder 2"/>
          <p:cNvSpPr>
            <a:spLocks noGrp="1"/>
          </p:cNvSpPr>
          <p:nvPr>
            <p:ph idx="1"/>
          </p:nvPr>
        </p:nvSpPr>
        <p:spPr>
          <a:xfrm>
            <a:off x="0" y="1600200"/>
            <a:ext cx="9144000" cy="5257800"/>
          </a:xfrm>
        </p:spPr>
        <p:txBody>
          <a:bodyPr>
            <a:normAutofit fontScale="70000" lnSpcReduction="20000"/>
          </a:bodyPr>
          <a:lstStyle/>
          <a:p>
            <a:r>
              <a:rPr lang="en-US" dirty="0" smtClean="0"/>
              <a:t>“The apostle urged the Galatians to leave the false guides by whom they had been misled, and to return to the faith that had been accompanied by unmistakable evidences of divine approval. The men who had attempted to lead them from their belief in the gospel were hypocrites, unholy in heart and corrupt in life. Their religion was made up of a round of ceremonies, through the performance of which they expected to gain the favor of God. They had no desire for a gospel that called for obedience to the word, "Except a man be born again, he cannot see the kingdom of God." John 3:3. They felt that a religion based on such a doctrine, required too great a sacrifice, and they clung to their errors, deceiving themselves and others. To substitute external forms of religion for holiness of heart and life is still as pleasing to the unrenewed nature as it was in the days of these Jewish teachers. Today, as then, there are false spiritual guides, to whose doctrines many listen eagerly. It is Satan's studied effort to divert minds from the hope of salvation through faith in Christ and obedience to the law of God. In every age the archenemy adapts his temptations to the prejudices or inclinations of those whom he is seeking to deceive.”  AA, pg. 386,387</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2"/>
          </p:nvPr>
        </p:nvPicPr>
        <p:blipFill>
          <a:blip r:embed="rId2" cstate="print"/>
          <a:srcRect/>
          <a:stretch>
            <a:fillRect/>
          </a:stretch>
        </p:blipFill>
        <p:spPr bwMode="auto">
          <a:xfrm>
            <a:off x="0" y="1219200"/>
            <a:ext cx="9144000" cy="56388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0070C0"/>
                </a:solidFill>
              </a:rPr>
              <a:t>The Old Covenant Too</a:t>
            </a:r>
            <a:endParaRPr lang="en-US" u="sng" dirty="0">
              <a:solidFill>
                <a:srgbClr val="0070C0"/>
              </a:solidFill>
            </a:endParaRPr>
          </a:p>
        </p:txBody>
      </p:sp>
      <p:sp>
        <p:nvSpPr>
          <p:cNvPr id="3" name="Content Placeholder 2"/>
          <p:cNvSpPr>
            <a:spLocks noGrp="1"/>
          </p:cNvSpPr>
          <p:nvPr>
            <p:ph sz="half" idx="1"/>
          </p:nvPr>
        </p:nvSpPr>
        <p:spPr>
          <a:xfrm>
            <a:off x="457200" y="2438400"/>
            <a:ext cx="8686800" cy="3687763"/>
          </a:xfrm>
        </p:spPr>
        <p:txBody>
          <a:bodyPr>
            <a:normAutofit/>
          </a:bodyPr>
          <a:lstStyle/>
          <a:p>
            <a:r>
              <a:rPr lang="en-US" u="sng" dirty="0" smtClean="0">
                <a:solidFill>
                  <a:schemeClr val="tx1">
                    <a:lumMod val="95000"/>
                    <a:lumOff val="5000"/>
                  </a:schemeClr>
                </a:solidFill>
              </a:rPr>
              <a:t>Adventism of old was being overwhelmed by Spiritualism as WE are TODAY  </a:t>
            </a:r>
            <a:r>
              <a:rPr lang="en-US" dirty="0" smtClean="0">
                <a:solidFill>
                  <a:schemeClr val="tx1">
                    <a:lumMod val="95000"/>
                    <a:lumOff val="5000"/>
                  </a:schemeClr>
                </a:solidFill>
              </a:rPr>
              <a:t>and was under the old covenant!  When we turn from submission to Christ and embrace </a:t>
            </a:r>
            <a:r>
              <a:rPr lang="en-US" u="sng" dirty="0" smtClean="0">
                <a:solidFill>
                  <a:schemeClr val="tx1">
                    <a:lumMod val="95000"/>
                    <a:lumOff val="5000"/>
                  </a:schemeClr>
                </a:solidFill>
              </a:rPr>
              <a:t>an issue as salvational</a:t>
            </a:r>
            <a:r>
              <a:rPr lang="en-US" dirty="0" smtClean="0">
                <a:solidFill>
                  <a:schemeClr val="tx1">
                    <a:lumMod val="95000"/>
                    <a:lumOff val="5000"/>
                  </a:schemeClr>
                </a:solidFill>
              </a:rPr>
              <a:t>, we have fallen under Satan’s spell and are as verily lost as were the Jews!</a:t>
            </a:r>
            <a:endParaRPr lang="en-US" u="sng" dirty="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half" idx="2"/>
          </p:nvPr>
        </p:nvPicPr>
        <p:blipFill>
          <a:blip r:embed="rId2" cstate="print"/>
          <a:srcRect/>
          <a:stretch>
            <a:fillRect/>
          </a:stretch>
        </p:blipFill>
        <p:spPr bwMode="auto">
          <a:xfrm flipH="1">
            <a:off x="9143999" y="1447800"/>
            <a:ext cx="45719" cy="5410199"/>
          </a:xfrm>
          <a:prstGeom prst="rect">
            <a:avLst/>
          </a:prstGeom>
          <a:noFill/>
          <a:ln w="9525">
            <a:noFill/>
            <a:miter lim="800000"/>
            <a:headEnd/>
            <a:tailEnd/>
          </a:ln>
        </p:spPr>
      </p:pic>
      <p:sp>
        <p:nvSpPr>
          <p:cNvPr id="2" name="Title 1"/>
          <p:cNvSpPr>
            <a:spLocks noGrp="1"/>
          </p:cNvSpPr>
          <p:nvPr>
            <p:ph type="title"/>
          </p:nvPr>
        </p:nvSpPr>
        <p:spPr/>
        <p:txBody>
          <a:bodyPr>
            <a:normAutofit fontScale="90000"/>
          </a:bodyPr>
          <a:lstStyle/>
          <a:p>
            <a:r>
              <a:rPr lang="en-US" u="sng" dirty="0" smtClean="0">
                <a:solidFill>
                  <a:srgbClr val="FF0000"/>
                </a:solidFill>
                <a:latin typeface="Arial Rounded MT Bold" pitchFamily="34" charset="0"/>
              </a:rPr>
              <a:t>Salvational Issues and Love, Love, Love</a:t>
            </a:r>
            <a:endParaRPr lang="en-US" u="sng" dirty="0">
              <a:solidFill>
                <a:srgbClr val="FF0000"/>
              </a:solidFill>
              <a:latin typeface="Arial Rounded MT Bold" pitchFamily="34" charset="0"/>
            </a:endParaRPr>
          </a:p>
        </p:txBody>
      </p:sp>
      <p:sp>
        <p:nvSpPr>
          <p:cNvPr id="3" name="Content Placeholder 2"/>
          <p:cNvSpPr>
            <a:spLocks noGrp="1"/>
          </p:cNvSpPr>
          <p:nvPr>
            <p:ph sz="half" idx="1"/>
          </p:nvPr>
        </p:nvSpPr>
        <p:spPr>
          <a:xfrm>
            <a:off x="457200" y="1295400"/>
            <a:ext cx="8686800" cy="5562600"/>
          </a:xfrm>
        </p:spPr>
        <p:txBody>
          <a:bodyPr>
            <a:normAutofit/>
          </a:bodyPr>
          <a:lstStyle/>
          <a:p>
            <a:r>
              <a:rPr lang="en-US" sz="3200" dirty="0" smtClean="0"/>
              <a:t>We’ve all heard the sentimental love gospel that puts us in heaven without surrendering our lives to Christ.  What about the salvational issues that are proposed without which, we are told, we will be lost?</a:t>
            </a:r>
          </a:p>
          <a:p>
            <a:r>
              <a:rPr lang="en-US" sz="3200" dirty="0" smtClean="0"/>
              <a:t>How about:</a:t>
            </a:r>
          </a:p>
          <a:p>
            <a:r>
              <a:rPr lang="en-US" sz="3200" dirty="0" smtClean="0"/>
              <a:t>                    1. salvation in the feast days?</a:t>
            </a:r>
          </a:p>
          <a:p>
            <a:r>
              <a:rPr lang="en-US" sz="3200" dirty="0" smtClean="0"/>
              <a:t>                    2. salvation in the sacred name of God?</a:t>
            </a:r>
          </a:p>
          <a:p>
            <a:r>
              <a:rPr lang="en-US" sz="3200" dirty="0" smtClean="0"/>
              <a:t>                     </a:t>
            </a:r>
            <a:endParaRPr 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Grp="1" noChangeAspect="1" noChangeArrowheads="1"/>
          </p:cNvPicPr>
          <p:nvPr>
            <p:ph sz="half" idx="2"/>
          </p:nvPr>
        </p:nvPicPr>
        <p:blipFill>
          <a:blip r:embed="rId2" cstate="print"/>
          <a:srcRect/>
          <a:stretch>
            <a:fillRect/>
          </a:stretch>
        </p:blipFill>
        <p:spPr bwMode="auto">
          <a:xfrm>
            <a:off x="9144000" y="1143000"/>
            <a:ext cx="152400" cy="5715000"/>
          </a:xfrm>
          <a:prstGeom prst="rect">
            <a:avLst/>
          </a:prstGeom>
          <a:noFill/>
          <a:ln w="9525">
            <a:noFill/>
            <a:miter lim="800000"/>
            <a:headEnd/>
            <a:tailEnd/>
          </a:ln>
        </p:spPr>
      </p:pic>
      <p:sp>
        <p:nvSpPr>
          <p:cNvPr id="2" name="Title 1"/>
          <p:cNvSpPr>
            <a:spLocks noGrp="1"/>
          </p:cNvSpPr>
          <p:nvPr>
            <p:ph type="title"/>
          </p:nvPr>
        </p:nvSpPr>
        <p:spPr/>
        <p:txBody>
          <a:bodyPr/>
          <a:lstStyle/>
          <a:p>
            <a:r>
              <a:rPr lang="en-US" u="sng" dirty="0" smtClean="0">
                <a:solidFill>
                  <a:srgbClr val="002060"/>
                </a:solidFill>
                <a:latin typeface="Algerian" pitchFamily="82" charset="0"/>
              </a:rPr>
              <a:t>One String on the Violin!</a:t>
            </a:r>
            <a:endParaRPr lang="en-US" u="sng" dirty="0">
              <a:solidFill>
                <a:srgbClr val="002060"/>
              </a:solidFill>
              <a:latin typeface="Algerian" pitchFamily="82" charset="0"/>
            </a:endParaRPr>
          </a:p>
        </p:txBody>
      </p:sp>
      <p:sp>
        <p:nvSpPr>
          <p:cNvPr id="3" name="Content Placeholder 2"/>
          <p:cNvSpPr>
            <a:spLocks noGrp="1"/>
          </p:cNvSpPr>
          <p:nvPr>
            <p:ph sz="half" idx="1"/>
          </p:nvPr>
        </p:nvSpPr>
        <p:spPr>
          <a:xfrm>
            <a:off x="457200" y="1143000"/>
            <a:ext cx="8686800" cy="5715000"/>
          </a:xfrm>
        </p:spPr>
        <p:txBody>
          <a:bodyPr>
            <a:normAutofit/>
          </a:bodyPr>
          <a:lstStyle/>
          <a:p>
            <a:r>
              <a:rPr lang="en-US" sz="3200" dirty="0" smtClean="0"/>
              <a:t>3. salvation in the rejection of the Godhead:  Christ was created/the Holy Spirit a presence.</a:t>
            </a:r>
          </a:p>
          <a:p>
            <a:r>
              <a:rPr lang="en-US" sz="3200" dirty="0" smtClean="0"/>
              <a:t>4. salvation in the Wednesday crucifixion</a:t>
            </a:r>
          </a:p>
          <a:p>
            <a:r>
              <a:rPr lang="en-US" sz="3200" dirty="0" smtClean="0"/>
              <a:t>5. salvation in the doctrine ‘God doesn’t kill’.</a:t>
            </a:r>
          </a:p>
          <a:p>
            <a:r>
              <a:rPr lang="en-US" sz="3200" dirty="0" smtClean="0"/>
              <a:t>6. salvation in extremes in diet or dress reform.</a:t>
            </a:r>
          </a:p>
          <a:p>
            <a:r>
              <a:rPr lang="en-US" sz="3200" dirty="0" smtClean="0"/>
              <a:t>7. salvation in only the original writings of E.G. White.</a:t>
            </a:r>
          </a:p>
          <a:p>
            <a:r>
              <a:rPr lang="en-US" sz="3200" dirty="0" smtClean="0"/>
              <a:t>8. salvation in the church is Babylon.</a:t>
            </a:r>
          </a:p>
          <a:p>
            <a:r>
              <a:rPr lang="en-US" sz="3200" dirty="0" smtClean="0"/>
              <a:t>9. salvation  only outside the church.</a:t>
            </a:r>
          </a:p>
          <a:p>
            <a:pPr>
              <a:buNone/>
            </a:pPr>
            <a:r>
              <a:rPr lang="en-US" dirty="0" smtClean="0"/>
              <a:t>    10. salvation in the 2520.</a:t>
            </a: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sz="half" idx="2"/>
          </p:nvPr>
        </p:nvPicPr>
        <p:blipFill>
          <a:blip r:embed="rId2" cstate="print"/>
          <a:srcRect/>
          <a:stretch>
            <a:fillRect/>
          </a:stretch>
        </p:blipFill>
        <p:spPr bwMode="auto">
          <a:xfrm>
            <a:off x="0" y="609600"/>
            <a:ext cx="4572000" cy="6248400"/>
          </a:xfrm>
          <a:prstGeom prst="rect">
            <a:avLst/>
          </a:prstGeom>
          <a:noFill/>
          <a:ln w="9525">
            <a:noFill/>
            <a:miter lim="800000"/>
            <a:headEnd/>
            <a:tailEnd/>
          </a:ln>
        </p:spPr>
      </p:pic>
      <p:sp>
        <p:nvSpPr>
          <p:cNvPr id="2" name="Title 1"/>
          <p:cNvSpPr>
            <a:spLocks noGrp="1"/>
          </p:cNvSpPr>
          <p:nvPr>
            <p:ph type="title"/>
          </p:nvPr>
        </p:nvSpPr>
        <p:spPr>
          <a:xfrm>
            <a:off x="457200" y="0"/>
            <a:ext cx="4114800" cy="685800"/>
          </a:xfrm>
        </p:spPr>
        <p:txBody>
          <a:bodyPr>
            <a:normAutofit fontScale="90000"/>
          </a:bodyPr>
          <a:lstStyle/>
          <a:p>
            <a:r>
              <a:rPr lang="en-US" u="sng" dirty="0" smtClean="0">
                <a:solidFill>
                  <a:srgbClr val="0070C0"/>
                </a:solidFill>
              </a:rPr>
              <a:t>Christ or Issues?</a:t>
            </a:r>
            <a:endParaRPr lang="en-US" u="sng" dirty="0">
              <a:solidFill>
                <a:srgbClr val="0070C0"/>
              </a:solidFill>
            </a:endParaRPr>
          </a:p>
        </p:txBody>
      </p:sp>
      <p:sp>
        <p:nvSpPr>
          <p:cNvPr id="3" name="Content Placeholder 2"/>
          <p:cNvSpPr>
            <a:spLocks noGrp="1"/>
          </p:cNvSpPr>
          <p:nvPr>
            <p:ph sz="half" idx="1"/>
          </p:nvPr>
        </p:nvSpPr>
        <p:spPr>
          <a:xfrm>
            <a:off x="4572000" y="0"/>
            <a:ext cx="4572000" cy="7086600"/>
          </a:xfrm>
        </p:spPr>
        <p:txBody>
          <a:bodyPr>
            <a:noAutofit/>
          </a:bodyPr>
          <a:lstStyle/>
          <a:p>
            <a:pPr>
              <a:buNone/>
            </a:pPr>
            <a:r>
              <a:rPr lang="en-US" sz="1800" dirty="0" smtClean="0">
                <a:solidFill>
                  <a:srgbClr val="0070C0"/>
                </a:solidFill>
              </a:rPr>
              <a:t>“</a:t>
            </a:r>
            <a:r>
              <a:rPr lang="en-US" sz="2200" dirty="0" smtClean="0">
                <a:solidFill>
                  <a:srgbClr val="0070C0"/>
                </a:solidFill>
              </a:rPr>
              <a:t>For we through the Spirit wait for the hope of righteousness by faith.”Galatians 5:6 </a:t>
            </a:r>
          </a:p>
          <a:p>
            <a:pPr>
              <a:buNone/>
            </a:pPr>
            <a:r>
              <a:rPr lang="en-US" sz="2200" dirty="0" smtClean="0">
                <a:solidFill>
                  <a:srgbClr val="0070C0"/>
                </a:solidFill>
              </a:rPr>
              <a:t>“This I say then, Walk in the Spirit, and ye shall not fulfill the lust of the flesh.”  Galatians 5:16</a:t>
            </a:r>
          </a:p>
          <a:p>
            <a:pPr>
              <a:buNone/>
            </a:pPr>
            <a:r>
              <a:rPr lang="en-US" sz="2200" dirty="0" smtClean="0">
                <a:solidFill>
                  <a:srgbClr val="0070C0"/>
                </a:solidFill>
              </a:rPr>
              <a:t>“And they that are Christ's have crucified the flesh with the affections and lusts.”  Galatians 5:24</a:t>
            </a:r>
          </a:p>
          <a:p>
            <a:pPr>
              <a:buNone/>
            </a:pPr>
            <a:r>
              <a:rPr lang="en-US" sz="2200" dirty="0" smtClean="0">
                <a:solidFill>
                  <a:srgbClr val="0070C0"/>
                </a:solidFill>
              </a:rPr>
              <a:t>“I am crucified with Christ: nevertheless I live; yet not I, but Christ liveth in me: and the life which I now live in the flesh I live by the faith of the Son of God, who loved me, and gave himself for me.  I do not frustrate the grace of God: for if righteousness come by the law, then Christ is dead in vain.”  Galatians 2:20,21 </a:t>
            </a:r>
            <a:endParaRPr lang="en-US" sz="2200" dirty="0">
              <a:solidFill>
                <a:srgbClr val="0070C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sz="half" idx="2"/>
          </p:nvPr>
        </p:nvPicPr>
        <p:blipFill>
          <a:blip r:embed="rId2" cstate="print"/>
          <a:srcRect/>
          <a:stretch>
            <a:fillRect/>
          </a:stretch>
        </p:blipFill>
        <p:spPr bwMode="auto">
          <a:xfrm flipH="1">
            <a:off x="9143999" y="1143000"/>
            <a:ext cx="45719" cy="5715000"/>
          </a:xfrm>
          <a:prstGeom prst="rect">
            <a:avLst/>
          </a:prstGeom>
          <a:noFill/>
          <a:ln w="9525">
            <a:noFill/>
            <a:miter lim="800000"/>
            <a:headEnd/>
            <a:tailEnd/>
          </a:ln>
        </p:spPr>
      </p:pic>
      <p:sp>
        <p:nvSpPr>
          <p:cNvPr id="2" name="Title 1"/>
          <p:cNvSpPr>
            <a:spLocks noGrp="1"/>
          </p:cNvSpPr>
          <p:nvPr>
            <p:ph type="title"/>
          </p:nvPr>
        </p:nvSpPr>
        <p:spPr>
          <a:xfrm>
            <a:off x="0" y="0"/>
            <a:ext cx="9144000" cy="914400"/>
          </a:xfrm>
        </p:spPr>
        <p:txBody>
          <a:bodyPr>
            <a:normAutofit/>
          </a:bodyPr>
          <a:lstStyle/>
          <a:p>
            <a:r>
              <a:rPr lang="en-US" u="sng" dirty="0" smtClean="0">
                <a:solidFill>
                  <a:schemeClr val="accent6">
                    <a:lumMod val="75000"/>
                  </a:schemeClr>
                </a:solidFill>
              </a:rPr>
              <a:t>Peace with God</a:t>
            </a:r>
            <a:endParaRPr lang="en-US" u="sng" dirty="0">
              <a:solidFill>
                <a:schemeClr val="accent6">
                  <a:lumMod val="75000"/>
                </a:schemeClr>
              </a:solidFill>
            </a:endParaRPr>
          </a:p>
        </p:txBody>
      </p:sp>
      <p:sp>
        <p:nvSpPr>
          <p:cNvPr id="3" name="Content Placeholder 2"/>
          <p:cNvSpPr>
            <a:spLocks noGrp="1"/>
          </p:cNvSpPr>
          <p:nvPr>
            <p:ph sz="half" idx="1"/>
          </p:nvPr>
        </p:nvSpPr>
        <p:spPr>
          <a:xfrm>
            <a:off x="457200" y="762000"/>
            <a:ext cx="8686800" cy="6096000"/>
          </a:xfrm>
        </p:spPr>
        <p:txBody>
          <a:bodyPr>
            <a:noAutofit/>
          </a:bodyPr>
          <a:lstStyle/>
          <a:p>
            <a:r>
              <a:rPr lang="en-US" sz="2600" dirty="0" smtClean="0">
                <a:solidFill>
                  <a:schemeClr val="tx2">
                    <a:lumMod val="50000"/>
                  </a:schemeClr>
                </a:solidFill>
              </a:rPr>
              <a:t>“Therefore being justified by faith, we have peace with God through our Lord Jesus Christ:  By whom also we have access by faith into this grace wherein we stand, and rejoice in hope of the glory of God. And not only so, but we glory in tribulations also: knowing that tribulation worketh patience;  And patience, experience; and experience, hope: And hope maketh not ashamed; because the love of God is shed abroad in our hearts by the Holy Ghost which is given unto us.”  Rom. 5:1-4   “Howbeit when he, the Spirit of truth, is come, he will guide you into all truth: for he      shall not speak of himself; but whatsoever he shall hear, that shall he speak: and he will shew you things to come.  He shall glorify me: for he shall receive of mine, and shall shew it unto you.”  John 16:13,14</a:t>
            </a:r>
            <a:endParaRPr lang="en-US" sz="2600" dirty="0">
              <a:solidFill>
                <a:schemeClr val="tx2">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u="sng" dirty="0" smtClean="0">
                <a:solidFill>
                  <a:srgbClr val="002060"/>
                </a:solidFill>
              </a:rPr>
              <a:t>Paul’s Challenge</a:t>
            </a:r>
            <a:endParaRPr lang="en-US" u="sng" dirty="0">
              <a:solidFill>
                <a:srgbClr val="002060"/>
              </a:solidFill>
            </a:endParaRPr>
          </a:p>
        </p:txBody>
      </p:sp>
      <p:sp>
        <p:nvSpPr>
          <p:cNvPr id="3" name="Content Placeholder 2"/>
          <p:cNvSpPr>
            <a:spLocks noGrp="1"/>
          </p:cNvSpPr>
          <p:nvPr>
            <p:ph idx="1"/>
          </p:nvPr>
        </p:nvSpPr>
        <p:spPr>
          <a:xfrm>
            <a:off x="0" y="762000"/>
            <a:ext cx="9144000" cy="6096000"/>
          </a:xfrm>
        </p:spPr>
        <p:txBody>
          <a:bodyPr>
            <a:noAutofit/>
          </a:bodyPr>
          <a:lstStyle/>
          <a:p>
            <a:r>
              <a:rPr lang="en-US" dirty="0" smtClean="0"/>
              <a:t>“I marvel that ye are so soon removed from him that called you into the grace of Christ unto another gospel: </a:t>
            </a:r>
            <a:br>
              <a:rPr lang="en-US" dirty="0" smtClean="0"/>
            </a:br>
            <a:r>
              <a:rPr lang="en-US" dirty="0" smtClean="0"/>
              <a:t> Which is not another; but there be some that trouble you, and would pervert the gospel of Christ. </a:t>
            </a:r>
            <a:br>
              <a:rPr lang="en-US" dirty="0" smtClean="0"/>
            </a:br>
            <a:r>
              <a:rPr lang="en-US" dirty="0" smtClean="0"/>
              <a:t> But though we, or an angel from heaven, preach any other gospel unto you than that which we have preached unto you, let him be accursed.  As we said before, so say I now again, If any man preach any other gospel unto you than that ye have received, let him be accursed.”  Galatians 1:7-9</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sz="half" idx="2"/>
          </p:nvPr>
        </p:nvPicPr>
        <p:blipFill>
          <a:blip r:embed="rId2" cstate="print"/>
          <a:srcRect/>
          <a:stretch>
            <a:fillRect/>
          </a:stretch>
        </p:blipFill>
        <p:spPr bwMode="auto">
          <a:xfrm>
            <a:off x="0" y="685800"/>
            <a:ext cx="9144000" cy="6172200"/>
          </a:xfrm>
          <a:prstGeom prst="rect">
            <a:avLst/>
          </a:prstGeom>
          <a:noFill/>
          <a:ln w="9525">
            <a:noFill/>
            <a:miter lim="800000"/>
            <a:headEnd/>
            <a:tailEnd/>
          </a:ln>
        </p:spPr>
      </p:pic>
      <p:sp>
        <p:nvSpPr>
          <p:cNvPr id="2" name="Title 1"/>
          <p:cNvSpPr>
            <a:spLocks noGrp="1"/>
          </p:cNvSpPr>
          <p:nvPr>
            <p:ph type="title"/>
          </p:nvPr>
        </p:nvSpPr>
        <p:spPr>
          <a:xfrm>
            <a:off x="457200" y="0"/>
            <a:ext cx="8229600" cy="762000"/>
          </a:xfrm>
        </p:spPr>
        <p:txBody>
          <a:bodyPr>
            <a:normAutofit/>
          </a:bodyPr>
          <a:lstStyle/>
          <a:p>
            <a:r>
              <a:rPr lang="en-US" u="sng" dirty="0" smtClean="0">
                <a:solidFill>
                  <a:schemeClr val="accent6">
                    <a:lumMod val="75000"/>
                  </a:schemeClr>
                </a:solidFill>
              </a:rPr>
              <a:t>The Struggle</a:t>
            </a:r>
            <a:endParaRPr lang="en-US" u="sng" dirty="0">
              <a:solidFill>
                <a:schemeClr val="accent6">
                  <a:lumMod val="75000"/>
                </a:schemeClr>
              </a:solidFill>
            </a:endParaRPr>
          </a:p>
        </p:txBody>
      </p:sp>
      <p:sp>
        <p:nvSpPr>
          <p:cNvPr id="3" name="Content Placeholder 2"/>
          <p:cNvSpPr>
            <a:spLocks noGrp="1"/>
          </p:cNvSpPr>
          <p:nvPr>
            <p:ph sz="half" idx="1"/>
          </p:nvPr>
        </p:nvSpPr>
        <p:spPr>
          <a:xfrm>
            <a:off x="0" y="685801"/>
            <a:ext cx="9144000" cy="6172199"/>
          </a:xfrm>
        </p:spPr>
        <p:txBody>
          <a:bodyPr>
            <a:normAutofit/>
          </a:bodyPr>
          <a:lstStyle/>
          <a:p>
            <a:r>
              <a:rPr lang="en-US" dirty="0" smtClean="0">
                <a:solidFill>
                  <a:srgbClr val="002060"/>
                </a:solidFill>
              </a:rPr>
              <a:t>Paul preached the gospel of Jesus Christ.  “For I am not ashamed of the gospel of Christ: for it is the power of God unto salvation to every one that believeth; to the Jew first, and also to the Greek.  For therein is the righteousness of God revealed from faith to faith: as it is written, The just shall live by faith.”  Romans 1:16,17 </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half" idx="2"/>
          </p:nvPr>
        </p:nvPicPr>
        <p:blipFill>
          <a:blip r:embed="rId2" cstate="print"/>
          <a:srcRect/>
          <a:stretch>
            <a:fillRect/>
          </a:stretch>
        </p:blipFill>
        <p:spPr bwMode="auto">
          <a:xfrm>
            <a:off x="0" y="533400"/>
            <a:ext cx="9144000" cy="6324600"/>
          </a:xfrm>
          <a:prstGeom prst="rect">
            <a:avLst/>
          </a:prstGeom>
          <a:noFill/>
          <a:ln w="9525">
            <a:noFill/>
            <a:miter lim="800000"/>
            <a:headEnd/>
            <a:tailEnd/>
          </a:ln>
        </p:spPr>
      </p:pic>
      <p:sp>
        <p:nvSpPr>
          <p:cNvPr id="2" name="Title 1"/>
          <p:cNvSpPr>
            <a:spLocks noGrp="1"/>
          </p:cNvSpPr>
          <p:nvPr>
            <p:ph type="title"/>
          </p:nvPr>
        </p:nvSpPr>
        <p:spPr>
          <a:xfrm>
            <a:off x="457200" y="0"/>
            <a:ext cx="8229600" cy="685800"/>
          </a:xfrm>
        </p:spPr>
        <p:txBody>
          <a:bodyPr>
            <a:normAutofit fontScale="90000"/>
          </a:bodyPr>
          <a:lstStyle/>
          <a:p>
            <a:r>
              <a:rPr lang="en-US" u="sng" dirty="0" smtClean="0">
                <a:solidFill>
                  <a:srgbClr val="C00000"/>
                </a:solidFill>
              </a:rPr>
              <a:t>Perverts in Galatia</a:t>
            </a:r>
            <a:endParaRPr lang="en-US" u="sng" dirty="0">
              <a:solidFill>
                <a:srgbClr val="C00000"/>
              </a:solidFill>
            </a:endParaRPr>
          </a:p>
        </p:txBody>
      </p:sp>
      <p:sp>
        <p:nvSpPr>
          <p:cNvPr id="3" name="Content Placeholder 2"/>
          <p:cNvSpPr>
            <a:spLocks noGrp="1"/>
          </p:cNvSpPr>
          <p:nvPr>
            <p:ph sz="half" idx="1"/>
          </p:nvPr>
        </p:nvSpPr>
        <p:spPr>
          <a:xfrm>
            <a:off x="457200" y="1143001"/>
            <a:ext cx="8686800" cy="2286000"/>
          </a:xfrm>
        </p:spPr>
        <p:txBody>
          <a:bodyPr>
            <a:normAutofit fontScale="92500"/>
          </a:bodyPr>
          <a:lstStyle/>
          <a:p>
            <a:r>
              <a:rPr lang="en-US" dirty="0" smtClean="0">
                <a:solidFill>
                  <a:schemeClr val="bg1"/>
                </a:solidFill>
              </a:rPr>
              <a:t>After Paul preached the gospel, others came in preaching another gospel.  They said that salvation came through some other means other than faith in Jesus Christ which leads to obedience to all of God’s commandments.  They made salvation dependent on some other issue.</a:t>
            </a: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endParaRPr lang="en-US" dirty="0">
              <a:solidFill>
                <a:schemeClr val="bg1"/>
              </a:solidFill>
            </a:endParaRPr>
          </a:p>
          <a:p>
            <a:endParaRPr lang="en-US" dirty="0" smtClean="0">
              <a:solidFill>
                <a:schemeClr val="bg1"/>
              </a:solidFill>
            </a:endParaRPr>
          </a:p>
          <a:p>
            <a:pPr>
              <a:buNone/>
            </a:pPr>
            <a:endParaRPr lang="en-US" dirty="0">
              <a:solidFill>
                <a:schemeClr val="bg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u="sng" dirty="0" smtClean="0">
                <a:solidFill>
                  <a:schemeClr val="accent6">
                    <a:lumMod val="50000"/>
                  </a:schemeClr>
                </a:solidFill>
              </a:rPr>
              <a:t>Salvation in……………………..</a:t>
            </a:r>
            <a:endParaRPr lang="en-US" dirty="0"/>
          </a:p>
        </p:txBody>
      </p:sp>
      <p:sp>
        <p:nvSpPr>
          <p:cNvPr id="3" name="Content Placeholder 2"/>
          <p:cNvSpPr>
            <a:spLocks noGrp="1"/>
          </p:cNvSpPr>
          <p:nvPr>
            <p:ph idx="1"/>
          </p:nvPr>
        </p:nvSpPr>
        <p:spPr>
          <a:xfrm>
            <a:off x="0" y="685800"/>
            <a:ext cx="9144000" cy="6172200"/>
          </a:xfrm>
        </p:spPr>
        <p:txBody>
          <a:bodyPr>
            <a:noAutofit/>
          </a:bodyPr>
          <a:lstStyle/>
          <a:p>
            <a:r>
              <a:rPr lang="en-US" sz="2600" dirty="0" smtClean="0"/>
              <a:t>But contrariwise, when they saw that the gospel of the </a:t>
            </a:r>
            <a:r>
              <a:rPr lang="en-US" sz="2600" u="sng" dirty="0" smtClean="0"/>
              <a:t>uncircumcision</a:t>
            </a:r>
            <a:r>
              <a:rPr lang="en-US" sz="2600" dirty="0" smtClean="0"/>
              <a:t> was committed unto me, as the gospel of the </a:t>
            </a:r>
            <a:r>
              <a:rPr lang="en-US" sz="2600" u="sng" dirty="0" smtClean="0"/>
              <a:t>circumcision</a:t>
            </a:r>
            <a:r>
              <a:rPr lang="en-US" sz="2600" dirty="0" smtClean="0"/>
              <a:t> was unto Peter;   (For he that wrought effectually in Peter to the apostleship of the circumcision, the same was mighty in me toward the Gentiles:)  And when James, Cephas, and John, who seemed to be pillars, perceived the grace that was given unto me, they gave to me and Barnabas the right hands of fellowship; that we should go unto the heathen, and they unto the </a:t>
            </a:r>
            <a:r>
              <a:rPr lang="en-US" sz="2600" u="sng" dirty="0" smtClean="0"/>
              <a:t>circumcision.</a:t>
            </a:r>
            <a:r>
              <a:rPr lang="en-US" sz="2600" dirty="0" smtClean="0"/>
              <a:t>”  Galatians 2:6-9</a:t>
            </a:r>
          </a:p>
          <a:p>
            <a:r>
              <a:rPr lang="en-US" sz="2600" dirty="0" smtClean="0"/>
              <a:t>“But now, after that ye have known God, or rather are known of God, how turn ye again to the weak and beggarly elements, whereunto ye desire again to be in bondage? </a:t>
            </a:r>
            <a:r>
              <a:rPr lang="en-US" sz="2600" dirty="0"/>
              <a:t> </a:t>
            </a:r>
            <a:r>
              <a:rPr lang="en-US" sz="2600" dirty="0" smtClean="0"/>
              <a:t> </a:t>
            </a:r>
            <a:r>
              <a:rPr lang="en-US" sz="2600" u="sng" dirty="0" smtClean="0"/>
              <a:t>Ye observe days, and months, and times, and years.”  </a:t>
            </a:r>
            <a:r>
              <a:rPr lang="en-US" sz="2600" dirty="0" smtClean="0"/>
              <a:t>Galatians 4:9,10</a:t>
            </a:r>
          </a:p>
          <a:p>
            <a:endParaRPr lang="en-US" sz="18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sz="half" idx="2"/>
          </p:nvPr>
        </p:nvPicPr>
        <p:blipFill>
          <a:blip r:embed="rId2" cstate="print"/>
          <a:srcRect/>
          <a:stretch>
            <a:fillRect/>
          </a:stretch>
        </p:blipFill>
        <p:spPr bwMode="auto">
          <a:xfrm>
            <a:off x="4572000" y="1524000"/>
            <a:ext cx="4572000" cy="5334000"/>
          </a:xfrm>
          <a:prstGeom prst="rect">
            <a:avLst/>
          </a:prstGeom>
          <a:noFill/>
          <a:ln w="9525">
            <a:noFill/>
            <a:miter lim="800000"/>
            <a:headEnd/>
            <a:tailEnd/>
          </a:ln>
        </p:spPr>
      </p:pic>
      <p:sp>
        <p:nvSpPr>
          <p:cNvPr id="2" name="Title 1"/>
          <p:cNvSpPr>
            <a:spLocks noGrp="1"/>
          </p:cNvSpPr>
          <p:nvPr>
            <p:ph type="title"/>
          </p:nvPr>
        </p:nvSpPr>
        <p:spPr>
          <a:xfrm>
            <a:off x="4572000" y="274638"/>
            <a:ext cx="4114800" cy="792162"/>
          </a:xfrm>
        </p:spPr>
        <p:txBody>
          <a:bodyPr>
            <a:normAutofit fontScale="90000"/>
          </a:bodyPr>
          <a:lstStyle/>
          <a:p>
            <a:r>
              <a:rPr lang="en-US" u="sng" dirty="0" smtClean="0">
                <a:solidFill>
                  <a:srgbClr val="FF0000"/>
                </a:solidFill>
                <a:latin typeface="Algerian" pitchFamily="82" charset="0"/>
              </a:rPr>
              <a:t>Circumcision and the Feast Days</a:t>
            </a:r>
            <a:endParaRPr lang="en-US" u="sng" dirty="0">
              <a:solidFill>
                <a:srgbClr val="FF0000"/>
              </a:solidFill>
              <a:latin typeface="Algerian" pitchFamily="82" charset="0"/>
            </a:endParaRPr>
          </a:p>
        </p:txBody>
      </p:sp>
      <p:sp>
        <p:nvSpPr>
          <p:cNvPr id="3" name="Content Placeholder 2"/>
          <p:cNvSpPr>
            <a:spLocks noGrp="1"/>
          </p:cNvSpPr>
          <p:nvPr>
            <p:ph sz="half" idx="1"/>
          </p:nvPr>
        </p:nvSpPr>
        <p:spPr>
          <a:xfrm>
            <a:off x="0" y="0"/>
            <a:ext cx="4572000" cy="6858000"/>
          </a:xfrm>
        </p:spPr>
        <p:txBody>
          <a:bodyPr>
            <a:normAutofit fontScale="92500" lnSpcReduction="10000"/>
          </a:bodyPr>
          <a:lstStyle/>
          <a:p>
            <a:r>
              <a:rPr lang="en-US" dirty="0" smtClean="0"/>
              <a:t>If you want to be saved, then you must be circumcised and keep the feast days.  These were salvational issues. This was what the perverted ones were saying in Galatia.  Do we have this same thing among us today?  Right here in Australia?  In Adventism?  “And certain men which came down from Judaea taught the brethren, and said, Except ye be circumcised after the manner of Moses, ye cannot be saved.”  Acts 15:1</a:t>
            </a:r>
          </a:p>
          <a:p>
            <a:r>
              <a:rPr lang="en-US" dirty="0" smtClean="0"/>
              <a:t>If you want to be saved, then you have to………………………WHAT?</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sz="half" idx="2"/>
          </p:nvPr>
        </p:nvPicPr>
        <p:blipFill>
          <a:blip r:embed="rId2" cstate="print"/>
          <a:srcRect/>
          <a:stretch>
            <a:fillRect/>
          </a:stretch>
        </p:blipFill>
        <p:spPr bwMode="auto">
          <a:xfrm>
            <a:off x="0" y="1143000"/>
            <a:ext cx="9144000" cy="5715000"/>
          </a:xfrm>
          <a:prstGeom prst="rect">
            <a:avLst/>
          </a:prstGeom>
          <a:noFill/>
          <a:ln w="9525">
            <a:noFill/>
            <a:miter lim="800000"/>
            <a:headEnd/>
            <a:tailEnd/>
          </a:ln>
        </p:spPr>
      </p:pic>
      <p:sp>
        <p:nvSpPr>
          <p:cNvPr id="2" name="Title 1"/>
          <p:cNvSpPr>
            <a:spLocks noGrp="1"/>
          </p:cNvSpPr>
          <p:nvPr>
            <p:ph type="title"/>
          </p:nvPr>
        </p:nvSpPr>
        <p:spPr>
          <a:xfrm>
            <a:off x="0" y="0"/>
            <a:ext cx="9144000" cy="914400"/>
          </a:xfrm>
        </p:spPr>
        <p:txBody>
          <a:bodyPr/>
          <a:lstStyle/>
          <a:p>
            <a:r>
              <a:rPr lang="en-US" u="sng" dirty="0" smtClean="0">
                <a:solidFill>
                  <a:srgbClr val="FF0000"/>
                </a:solidFill>
              </a:rPr>
              <a:t>Scary Stuff</a:t>
            </a:r>
            <a:endParaRPr lang="en-US" u="sng" dirty="0">
              <a:solidFill>
                <a:srgbClr val="FF0000"/>
              </a:solidFill>
            </a:endParaRPr>
          </a:p>
        </p:txBody>
      </p:sp>
      <p:sp>
        <p:nvSpPr>
          <p:cNvPr id="3" name="Content Placeholder 2"/>
          <p:cNvSpPr>
            <a:spLocks noGrp="1"/>
          </p:cNvSpPr>
          <p:nvPr>
            <p:ph sz="half" idx="1"/>
          </p:nvPr>
        </p:nvSpPr>
        <p:spPr>
          <a:xfrm>
            <a:off x="457200" y="1143001"/>
            <a:ext cx="8382000" cy="3048000"/>
          </a:xfrm>
        </p:spPr>
        <p:txBody>
          <a:bodyPr>
            <a:normAutofit fontScale="92500"/>
          </a:bodyPr>
          <a:lstStyle/>
          <a:p>
            <a:r>
              <a:rPr lang="en-US" dirty="0" smtClean="0">
                <a:solidFill>
                  <a:schemeClr val="bg1"/>
                </a:solidFill>
              </a:rPr>
              <a:t>“</a:t>
            </a:r>
            <a:r>
              <a:rPr lang="en-US" u="sng" dirty="0" smtClean="0">
                <a:solidFill>
                  <a:schemeClr val="bg1"/>
                </a:solidFill>
              </a:rPr>
              <a:t>O foolish Galatians, who hath bewitched you, </a:t>
            </a:r>
            <a:r>
              <a:rPr lang="en-US" dirty="0" smtClean="0">
                <a:solidFill>
                  <a:schemeClr val="bg1"/>
                </a:solidFill>
              </a:rPr>
              <a:t>that ye should not obey the truth, before whose eyes Jesus Christ hath been evidently set forth, crucified among you? </a:t>
            </a:r>
            <a:r>
              <a:rPr lang="en-US" dirty="0">
                <a:solidFill>
                  <a:schemeClr val="bg1"/>
                </a:solidFill>
              </a:rPr>
              <a:t> </a:t>
            </a:r>
            <a:r>
              <a:rPr lang="en-US" dirty="0" smtClean="0">
                <a:solidFill>
                  <a:schemeClr val="bg1"/>
                </a:solidFill>
              </a:rPr>
              <a:t>This only would I learn of you, Received ye the Spirit by the works of the law, or by the hearing of faith?  Are ye so foolish? having begun in the Spirit, are ye now made perfect by the flesh?”  Galatians 3:1-3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sz="half" idx="2"/>
          </p:nvPr>
        </p:nvPicPr>
        <p:blipFill>
          <a:blip r:embed="rId2" cstate="print"/>
          <a:srcRect/>
          <a:stretch>
            <a:fillRect/>
          </a:stretch>
        </p:blipFill>
        <p:spPr bwMode="auto">
          <a:xfrm>
            <a:off x="4572000" y="762000"/>
            <a:ext cx="4572000" cy="6096000"/>
          </a:xfrm>
          <a:prstGeom prst="rect">
            <a:avLst/>
          </a:prstGeom>
          <a:noFill/>
          <a:ln w="9525">
            <a:noFill/>
            <a:miter lim="800000"/>
            <a:headEnd/>
            <a:tailEnd/>
          </a:ln>
        </p:spPr>
      </p:pic>
      <p:sp>
        <p:nvSpPr>
          <p:cNvPr id="2" name="Title 1"/>
          <p:cNvSpPr>
            <a:spLocks noGrp="1"/>
          </p:cNvSpPr>
          <p:nvPr>
            <p:ph type="title"/>
          </p:nvPr>
        </p:nvSpPr>
        <p:spPr>
          <a:xfrm>
            <a:off x="4572000" y="0"/>
            <a:ext cx="4572000" cy="990600"/>
          </a:xfrm>
        </p:spPr>
        <p:txBody>
          <a:bodyPr/>
          <a:lstStyle/>
          <a:p>
            <a:r>
              <a:rPr lang="en-US" u="sng" dirty="0" smtClean="0">
                <a:solidFill>
                  <a:schemeClr val="accent6">
                    <a:lumMod val="50000"/>
                  </a:schemeClr>
                </a:solidFill>
              </a:rPr>
              <a:t>Bewitched!?!</a:t>
            </a:r>
            <a:endParaRPr lang="en-US" u="sng" dirty="0">
              <a:solidFill>
                <a:schemeClr val="accent6">
                  <a:lumMod val="50000"/>
                </a:schemeClr>
              </a:solidFill>
            </a:endParaRPr>
          </a:p>
        </p:txBody>
      </p:sp>
      <p:sp>
        <p:nvSpPr>
          <p:cNvPr id="3" name="Content Placeholder 2"/>
          <p:cNvSpPr>
            <a:spLocks noGrp="1"/>
          </p:cNvSpPr>
          <p:nvPr>
            <p:ph sz="half" idx="1"/>
          </p:nvPr>
        </p:nvSpPr>
        <p:spPr>
          <a:xfrm>
            <a:off x="0" y="0"/>
            <a:ext cx="4572000" cy="6858000"/>
          </a:xfrm>
        </p:spPr>
        <p:txBody>
          <a:bodyPr>
            <a:noAutofit/>
          </a:bodyPr>
          <a:lstStyle/>
          <a:p>
            <a:r>
              <a:rPr lang="en-US" sz="2400" dirty="0" smtClean="0">
                <a:solidFill>
                  <a:srgbClr val="002060"/>
                </a:solidFill>
              </a:rPr>
              <a:t>The Galatians were charmed into believing a lie.  Bewitching, sorcery, spiritualism; all go together.  Because these ones in Galatia had rejected Christ, they were holding communion with someone who should be dead- even the old man of sin!  When we embrace an idea and say salvation depends on one accepting it, like circumcision or the feast days, or………….then we are under the control of an evil spirit as well because we too have rejected Christ.  It is happening today in Adventism</a:t>
            </a:r>
            <a:r>
              <a:rPr lang="en-US" sz="2000" dirty="0" smtClean="0">
                <a:solidFill>
                  <a:srgbClr val="002060"/>
                </a:solidFill>
              </a:rPr>
              <a:t>!</a:t>
            </a:r>
            <a:endParaRPr lang="en-US" sz="2000" dirty="0">
              <a:solidFill>
                <a:srgbClr val="00206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a:bodyPr>
          <a:lstStyle/>
          <a:p>
            <a:r>
              <a:rPr lang="en-US" u="sng" dirty="0" smtClean="0">
                <a:solidFill>
                  <a:srgbClr val="FF0000"/>
                </a:solidFill>
                <a:latin typeface="Algerian" pitchFamily="82" charset="0"/>
              </a:rPr>
              <a:t> the Masterpiece</a:t>
            </a:r>
            <a:endParaRPr lang="en-US" u="sng" dirty="0">
              <a:solidFill>
                <a:srgbClr val="FF0000"/>
              </a:solidFill>
              <a:latin typeface="Algerian" pitchFamily="82" charset="0"/>
            </a:endParaRPr>
          </a:p>
        </p:txBody>
      </p:sp>
      <p:sp>
        <p:nvSpPr>
          <p:cNvPr id="3" name="Content Placeholder 2"/>
          <p:cNvSpPr>
            <a:spLocks noGrp="1"/>
          </p:cNvSpPr>
          <p:nvPr>
            <p:ph idx="1"/>
          </p:nvPr>
        </p:nvSpPr>
        <p:spPr>
          <a:xfrm>
            <a:off x="0" y="685800"/>
            <a:ext cx="9144000" cy="6172200"/>
          </a:xfrm>
        </p:spPr>
        <p:txBody>
          <a:bodyPr>
            <a:normAutofit fontScale="25000" lnSpcReduction="20000"/>
          </a:bodyPr>
          <a:lstStyle/>
          <a:p>
            <a:r>
              <a:rPr lang="en-US" sz="9600" dirty="0" smtClean="0"/>
              <a:t>“Many will be confronted by the spirits of devils personating beloved relatives or friends and declaring the most dangerous heresies. These visitants will appeal to our tenderest sympathies and will work miracles to sustain their pretensions. We must be prepared to withstand them with the Bible truth that the dead know not anything and that they who thus appear are the spirits of devils. </a:t>
            </a:r>
          </a:p>
          <a:p>
            <a:r>
              <a:rPr lang="en-US" sz="9600" dirty="0" smtClean="0"/>
              <a:t>Just before us is "the hour of temptation, which shall come upon all the world, to try them that dwell upon the earth." Revelation 3:10. </a:t>
            </a:r>
            <a:r>
              <a:rPr lang="en-US" sz="9600" u="sng" dirty="0" smtClean="0"/>
              <a:t>All whose faith is not firmly established upon the word of God will be deceived and overcome. Satan "works with all deceivableness of unrighteousness" to gain control of the children of men, and his deceptions will continually increase. But he can gain his object only as men voluntarily yield to his temptations. </a:t>
            </a:r>
            <a:r>
              <a:rPr lang="en-US" sz="9600" u="sng" dirty="0" smtClean="0">
                <a:solidFill>
                  <a:srgbClr val="FF0000"/>
                </a:solidFill>
              </a:rPr>
              <a:t>Those who are earnestly seeking a knowledge of the truth and are striving to purify their souls through obedience</a:t>
            </a:r>
            <a:r>
              <a:rPr lang="en-US" sz="9600" u="sng" dirty="0" smtClean="0"/>
              <a:t>, thus doing what they can to prepare for the conflict, will find, in the God of truth, a sure defense</a:t>
            </a:r>
            <a:r>
              <a:rPr lang="en-US" sz="9600" dirty="0" smtClean="0"/>
              <a:t>. "Because thou hast kept the word of My patience, I also will keep thee" (verse 10), is the Saviour's promise. He would sooner send every angel out of heaven to protect His people than leave one soul that trusts in Him to be overcome by Satan.”  GC, pg. 560 </a:t>
            </a:r>
          </a:p>
          <a:p>
            <a:endParaRPr lang="en-US"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1632</TotalTime>
  <Words>1808</Words>
  <Application>Microsoft Office PowerPoint</Application>
  <PresentationFormat>On-screen Show (4:3)</PresentationFormat>
  <Paragraphs>60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Trouble in Galatia</vt:lpstr>
      <vt:lpstr>Paul’s Challenge</vt:lpstr>
      <vt:lpstr>The Struggle</vt:lpstr>
      <vt:lpstr>Perverts in Galatia</vt:lpstr>
      <vt:lpstr>Salvation in……………………..</vt:lpstr>
      <vt:lpstr>Circumcision and the Feast Days</vt:lpstr>
      <vt:lpstr>Scary Stuff</vt:lpstr>
      <vt:lpstr>Bewitched!?!</vt:lpstr>
      <vt:lpstr> the Masterpiece</vt:lpstr>
      <vt:lpstr>The Other Side of Spiritualism</vt:lpstr>
      <vt:lpstr>Oh Jerusalem, Jerusalem!!!</vt:lpstr>
      <vt:lpstr>Rejection of the Gospel …………… Religiously</vt:lpstr>
      <vt:lpstr>The Old Covenant Too</vt:lpstr>
      <vt:lpstr>Salvational Issues and Love, Love, Love</vt:lpstr>
      <vt:lpstr>One String on the Violin!</vt:lpstr>
      <vt:lpstr>Christ or Issues?</vt:lpstr>
      <vt:lpstr>Peace with God</vt:lpstr>
    </vt:vector>
  </TitlesOfParts>
  <Company>Southern Adventist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Trouble in Galatia</dc:title>
  <dc:creator>Dad</dc:creator>
  <cp:lastModifiedBy>Dad</cp:lastModifiedBy>
  <cp:revision>14</cp:revision>
  <dcterms:created xsi:type="dcterms:W3CDTF">2009-08-28T08:24:32Z</dcterms:created>
  <dcterms:modified xsi:type="dcterms:W3CDTF">2012-12-12T13:13:39Z</dcterms:modified>
</cp:coreProperties>
</file>