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0" r:id="rId5"/>
    <p:sldId id="271" r:id="rId6"/>
    <p:sldId id="259" r:id="rId7"/>
    <p:sldId id="260" r:id="rId8"/>
    <p:sldId id="262" r:id="rId9"/>
    <p:sldId id="263" r:id="rId10"/>
    <p:sldId id="264" r:id="rId11"/>
    <p:sldId id="266" r:id="rId12"/>
    <p:sldId id="275" r:id="rId13"/>
    <p:sldId id="267" r:id="rId14"/>
    <p:sldId id="265" r:id="rId15"/>
    <p:sldId id="268" r:id="rId16"/>
    <p:sldId id="269" r:id="rId17"/>
    <p:sldId id="272" r:id="rId18"/>
    <p:sldId id="273" r:id="rId19"/>
    <p:sldId id="276" r:id="rId20"/>
    <p:sldId id="27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10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4F6B33-F2AB-4702-8AA0-2301DF1AE23E}"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2308941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F6B33-F2AB-4702-8AA0-2301DF1AE23E}"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1983987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F6B33-F2AB-4702-8AA0-2301DF1AE23E}"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412098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4F6B33-F2AB-4702-8AA0-2301DF1AE23E}"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3205806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14F6B33-F2AB-4702-8AA0-2301DF1AE23E}" type="datetimeFigureOut">
              <a:rPr lang="en-US" smtClean="0"/>
              <a:t>8/17/2018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149973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4F6B33-F2AB-4702-8AA0-2301DF1AE23E}" type="datetimeFigureOut">
              <a:rPr lang="en-US" smtClean="0"/>
              <a:t>8/17/2018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3087620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4F6B33-F2AB-4702-8AA0-2301DF1AE23E}" type="datetimeFigureOut">
              <a:rPr lang="en-US" smtClean="0"/>
              <a:t>8/17/2018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1463013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4F6B33-F2AB-4702-8AA0-2301DF1AE23E}" type="datetimeFigureOut">
              <a:rPr lang="en-US" smtClean="0"/>
              <a:t>8/17/2018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2125012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4F6B33-F2AB-4702-8AA0-2301DF1AE23E}" type="datetimeFigureOut">
              <a:rPr lang="en-US" smtClean="0"/>
              <a:t>8/17/2018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356097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4F6B33-F2AB-4702-8AA0-2301DF1AE23E}" type="datetimeFigureOut">
              <a:rPr lang="en-US" smtClean="0"/>
              <a:t>8/17/2018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1426828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14F6B33-F2AB-4702-8AA0-2301DF1AE23E}" type="datetimeFigureOut">
              <a:rPr lang="en-US" smtClean="0"/>
              <a:t>8/17/2018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E1F0CF-3926-4BFF-9285-BED2039970D4}" type="slidenum">
              <a:rPr lang="en-US" smtClean="0"/>
              <a:t>‹#›</a:t>
            </a:fld>
            <a:endParaRPr lang="en-US"/>
          </a:p>
        </p:txBody>
      </p:sp>
    </p:spTree>
    <p:extLst>
      <p:ext uri="{BB962C8B-B14F-4D97-AF65-F5344CB8AC3E}">
        <p14:creationId xmlns:p14="http://schemas.microsoft.com/office/powerpoint/2010/main" val="3754402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F6B33-F2AB-4702-8AA0-2301DF1AE23E}" type="datetimeFigureOut">
              <a:rPr lang="en-US" smtClean="0"/>
              <a:t>8/17/2018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1F0CF-3926-4BFF-9285-BED2039970D4}" type="slidenum">
              <a:rPr lang="en-US" smtClean="0"/>
              <a:t>‹#›</a:t>
            </a:fld>
            <a:endParaRPr lang="en-US"/>
          </a:p>
        </p:txBody>
      </p:sp>
    </p:spTree>
    <p:extLst>
      <p:ext uri="{BB962C8B-B14F-4D97-AF65-F5344CB8AC3E}">
        <p14:creationId xmlns:p14="http://schemas.microsoft.com/office/powerpoint/2010/main" val="694546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444501"/>
            <a:ext cx="12192000" cy="1015999"/>
          </a:xfrm>
        </p:spPr>
        <p:txBody>
          <a:bodyPr/>
          <a:lstStyle/>
          <a:p>
            <a:r>
              <a:rPr lang="en-US" b="1" i="1" u="sng" dirty="0" smtClean="0">
                <a:solidFill>
                  <a:srgbClr val="FF0000"/>
                </a:solidFill>
                <a:latin typeface="Algerian" panose="04020705040A02060702" pitchFamily="82" charset="0"/>
              </a:rPr>
              <a:t>Dr. John Harvey Kellogg</a:t>
            </a:r>
            <a:endParaRPr lang="en-US" b="1" i="1" u="sng" dirty="0">
              <a:solidFill>
                <a:srgbClr val="FF0000"/>
              </a:solidFill>
              <a:latin typeface="Algerian" panose="04020705040A02060702" pitchFamily="82"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99908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028700"/>
          </a:xfrm>
        </p:spPr>
        <p:txBody>
          <a:bodyPr>
            <a:normAutofit/>
          </a:bodyPr>
          <a:lstStyle/>
          <a:p>
            <a:r>
              <a:rPr lang="en-US" dirty="0" smtClean="0"/>
              <a:t>                 </a:t>
            </a:r>
            <a:r>
              <a:rPr lang="en-US" b="1" i="1" u="sng" dirty="0" smtClean="0">
                <a:solidFill>
                  <a:srgbClr val="FF0000"/>
                </a:solidFill>
                <a:latin typeface="Algerian" panose="04020705040A02060702" pitchFamily="82" charset="0"/>
              </a:rPr>
              <a:t>Begs ‘An Adopted Son’</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749300"/>
            <a:ext cx="12192000" cy="6108699"/>
          </a:xfrm>
        </p:spPr>
        <p:txBody>
          <a:bodyPr>
            <a:normAutofit lnSpcReduction="10000"/>
          </a:bodyPr>
          <a:lstStyle/>
          <a:p>
            <a:r>
              <a:rPr lang="en-US" dirty="0" smtClean="0"/>
              <a:t>AS Ellen White watches the medical work being divorced from the denomination, funds being misapplied thus crippling the work, and a heresy coming that could annihilate God’s people, she warns parents to keep their children away from Battle Creek lest they be leavened by these false teachings.  She writes in earnest to John Kellogg</a:t>
            </a:r>
            <a:r>
              <a:rPr lang="en-US" dirty="0"/>
              <a:t>, “I write to you as a mother would write to her son. I would help you if I could. I would go to see you if I could feel it my duty to leave the work here in Australia, but I dare not do this. You have built up hopes and nurtured plans without due consideration of how the tower is to be completed. As one who knows, as one who has been permitted to see the results of the work that you have taken upon you, I call upon you to stop and consider. God knows your frame. He knows that you are but dust. You will certainly need the counsel, not only of those who have encouraged you to go on in the work which you deem so important, but the counsel of men who, at the present time, are able to see more clearly than you do the results that will follow certain </a:t>
            </a:r>
            <a:r>
              <a:rPr lang="en-US" dirty="0" smtClean="0"/>
              <a:t>undertakings. Cast </a:t>
            </a:r>
            <a:r>
              <a:rPr lang="en-US" dirty="0"/>
              <a:t>not behind you as of no consequence the warnings that as yet you do not understand. If you receive the messages of warning sent you, you will be saved from great trial</a:t>
            </a:r>
            <a:r>
              <a:rPr lang="en-US" dirty="0" smtClean="0"/>
              <a:t>.”  8 Testimonies, pgs. 190,191</a:t>
            </a:r>
            <a:endParaRPr lang="en-US" dirty="0"/>
          </a:p>
        </p:txBody>
      </p:sp>
    </p:spTree>
    <p:extLst>
      <p:ext uri="{BB962C8B-B14F-4D97-AF65-F5344CB8AC3E}">
        <p14:creationId xmlns:p14="http://schemas.microsoft.com/office/powerpoint/2010/main" val="1194904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1"/>
            <a:ext cx="6019800" cy="927099"/>
          </a:xfrm>
        </p:spPr>
        <p:txBody>
          <a:bodyPr/>
          <a:lstStyle/>
          <a:p>
            <a:r>
              <a:rPr lang="en-US" b="1" i="1" u="sng" dirty="0" smtClean="0">
                <a:solidFill>
                  <a:srgbClr val="00B050"/>
                </a:solidFill>
              </a:rPr>
              <a:t>Sanitarium Burns Down</a:t>
            </a:r>
            <a:endParaRPr lang="en-US" b="1" i="1" u="sng" dirty="0">
              <a:solidFill>
                <a:srgbClr val="00B050"/>
              </a:solidFill>
            </a:endParaRPr>
          </a:p>
        </p:txBody>
      </p:sp>
      <p:pic>
        <p:nvPicPr>
          <p:cNvPr id="5" name="Content Placeholder 4"/>
          <p:cNvPicPr>
            <a:picLocks noGrp="1" noChangeAspect="1"/>
          </p:cNvPicPr>
          <p:nvPr>
            <p:ph sz="half" idx="1"/>
          </p:nvPr>
        </p:nvPicPr>
        <p:blipFill>
          <a:blip r:embed="rId2"/>
          <a:stretch>
            <a:fillRect/>
          </a:stretch>
        </p:blipFill>
        <p:spPr>
          <a:xfrm>
            <a:off x="0" y="0"/>
            <a:ext cx="6172200" cy="6858000"/>
          </a:xfrm>
          <a:prstGeom prst="rect">
            <a:avLst/>
          </a:prstGeom>
        </p:spPr>
      </p:pic>
      <p:sp>
        <p:nvSpPr>
          <p:cNvPr id="7" name="Content Placeholder 6"/>
          <p:cNvSpPr>
            <a:spLocks noGrp="1"/>
          </p:cNvSpPr>
          <p:nvPr>
            <p:ph sz="half" idx="2"/>
          </p:nvPr>
        </p:nvSpPr>
        <p:spPr>
          <a:xfrm>
            <a:off x="6172200" y="749300"/>
            <a:ext cx="6019800" cy="6108700"/>
          </a:xfrm>
        </p:spPr>
        <p:txBody>
          <a:bodyPr>
            <a:noAutofit/>
          </a:bodyPr>
          <a:lstStyle/>
          <a:p>
            <a:r>
              <a:rPr lang="en-US" sz="3200" dirty="0" smtClean="0"/>
              <a:t>The Battle Creek Sanitarium burned to the ground February 18,1902.  While the basic health principles being applied were solid, the Lord could not bless the efforts of Kellogg to break the sanitarium from church control, nor could the Lord bless the continual plans for larger and larger additions to the sanitarium.  The Lord wanted multiple sanitariums in many places, not just one in Battle Creek. </a:t>
            </a:r>
            <a:endParaRPr lang="en-US" sz="3200" dirty="0"/>
          </a:p>
        </p:txBody>
      </p:sp>
    </p:spTree>
    <p:extLst>
      <p:ext uri="{BB962C8B-B14F-4D97-AF65-F5344CB8AC3E}">
        <p14:creationId xmlns:p14="http://schemas.microsoft.com/office/powerpoint/2010/main" val="1997139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0900"/>
          </a:xfrm>
        </p:spPr>
        <p:txBody>
          <a:bodyPr>
            <a:normAutofit/>
          </a:bodyPr>
          <a:lstStyle/>
          <a:p>
            <a:r>
              <a:rPr lang="en-US" dirty="0" smtClean="0"/>
              <a:t>                   </a:t>
            </a:r>
            <a:r>
              <a:rPr lang="en-US" b="1" i="1" u="sng" dirty="0" smtClean="0">
                <a:solidFill>
                  <a:srgbClr val="FF0000"/>
                </a:solidFill>
              </a:rPr>
              <a:t>Control, Power, Dominance</a:t>
            </a:r>
            <a:endParaRPr lang="en-US" b="1" i="1" u="sng" dirty="0">
              <a:solidFill>
                <a:srgbClr val="FF0000"/>
              </a:solidFill>
            </a:endParaRPr>
          </a:p>
        </p:txBody>
      </p:sp>
      <p:sp>
        <p:nvSpPr>
          <p:cNvPr id="3" name="Content Placeholder 2"/>
          <p:cNvSpPr>
            <a:spLocks noGrp="1"/>
          </p:cNvSpPr>
          <p:nvPr>
            <p:ph idx="1"/>
          </p:nvPr>
        </p:nvSpPr>
        <p:spPr>
          <a:xfrm>
            <a:off x="0" y="673100"/>
            <a:ext cx="12192000" cy="6184899"/>
          </a:xfrm>
        </p:spPr>
        <p:txBody>
          <a:bodyPr>
            <a:normAutofit lnSpcReduction="10000"/>
          </a:bodyPr>
          <a:lstStyle/>
          <a:p>
            <a:r>
              <a:rPr lang="en-US" dirty="0"/>
              <a:t>The leaders in our medical work at Battle Creek have endeavored to bind our medical institutions fast, in accordance with their plans. Notwithstanding the many warnings given them that this should not be done, they have desired to bind up these institutions in some way so that all our medical work shall be under their control. </a:t>
            </a:r>
            <a:r>
              <a:rPr lang="en-US" dirty="0" smtClean="0"/>
              <a:t>In </a:t>
            </a:r>
            <a:r>
              <a:rPr lang="en-US" dirty="0"/>
              <a:t>the past I have written much upon this subject, and I must now repeat the admonitions given, for it seems difficult for my brethren to understand their perilous position. </a:t>
            </a:r>
            <a:r>
              <a:rPr lang="en-US" dirty="0" smtClean="0"/>
              <a:t>The </a:t>
            </a:r>
            <a:r>
              <a:rPr lang="en-US" dirty="0"/>
              <a:t>Lord forbids that every sanitarium and bathhouse established should be brought under one control—bound up with the medical institution at Battle Creek. The managers of the Battle Creek Sanitarium have their hands full now. They should devote their strength to the work of making this sanitarium what it should be. </a:t>
            </a:r>
            <a:r>
              <a:rPr lang="en-US" dirty="0" smtClean="0"/>
              <a:t>One </a:t>
            </a:r>
            <a:r>
              <a:rPr lang="en-US" dirty="0"/>
              <a:t>man is not to think that he can be conscience for all the medical workers. Human beings are to look to the Lord God of heaven alone for wisdom and </a:t>
            </a:r>
            <a:r>
              <a:rPr lang="en-US" dirty="0" smtClean="0"/>
              <a:t>guidance. In </a:t>
            </a:r>
            <a:r>
              <a:rPr lang="en-US" dirty="0"/>
              <a:t>establishing and developing medical institutions, our brethren must not be asked to work in accordance with the plans of a kingly, ruling power. A change must be brought about. The plan to fasten every medical institution to the central organization at Battle Creek must be relinquished. This plan God forbids</a:t>
            </a:r>
            <a:r>
              <a:rPr lang="en-US" dirty="0" smtClean="0"/>
              <a:t>.”  8 T. pg. 232 </a:t>
            </a:r>
            <a:endParaRPr lang="en-US" dirty="0"/>
          </a:p>
        </p:txBody>
      </p:sp>
    </p:spTree>
    <p:extLst>
      <p:ext uri="{BB962C8B-B14F-4D97-AF65-F5344CB8AC3E}">
        <p14:creationId xmlns:p14="http://schemas.microsoft.com/office/powerpoint/2010/main" val="2994314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77900"/>
          </a:xfrm>
        </p:spPr>
        <p:txBody>
          <a:bodyPr>
            <a:normAutofit/>
          </a:bodyPr>
          <a:lstStyle/>
          <a:p>
            <a:r>
              <a:rPr lang="en-US" dirty="0" smtClean="0"/>
              <a:t>                       </a:t>
            </a:r>
            <a:endParaRPr lang="en-US" dirty="0"/>
          </a:p>
        </p:txBody>
      </p:sp>
      <p:sp>
        <p:nvSpPr>
          <p:cNvPr id="3" name="Content Placeholder 2"/>
          <p:cNvSpPr>
            <a:spLocks noGrp="1"/>
          </p:cNvSpPr>
          <p:nvPr>
            <p:ph idx="1"/>
          </p:nvPr>
        </p:nvSpPr>
        <p:spPr>
          <a:xfrm>
            <a:off x="0" y="2"/>
            <a:ext cx="12192000" cy="6857998"/>
          </a:xfrm>
        </p:spPr>
        <p:txBody>
          <a:bodyPr>
            <a:normAutofit/>
          </a:bodyPr>
          <a:lstStyle/>
          <a:p>
            <a:r>
              <a:rPr lang="en-US" dirty="0" smtClean="0"/>
              <a:t>“As </a:t>
            </a:r>
            <a:r>
              <a:rPr lang="en-US" dirty="0"/>
              <a:t>I consider the state of things in Battle Creek, I tremble for our youth who go there. The light given me by the Lord, that our youth should not collect in Battle Creek to receive their education, has in no particular changed. The fact that the sanitarium has been rebuilt does not change the light. That which in the past has made Battle Creek a place unsuitable for the education of our youth makes it unsuitable today so far as influence is concerned. </a:t>
            </a:r>
            <a:r>
              <a:rPr lang="en-US" dirty="0" smtClean="0"/>
              <a:t>When </a:t>
            </a:r>
            <a:r>
              <a:rPr lang="en-US" dirty="0"/>
              <a:t>the call came to move out of Battle Creek, the plea was: “We are here, and all settled. It would be an impossibility to move without enormous expense.” </a:t>
            </a:r>
            <a:r>
              <a:rPr lang="en-US" dirty="0" smtClean="0"/>
              <a:t>The </a:t>
            </a:r>
            <a:r>
              <a:rPr lang="en-US" dirty="0"/>
              <a:t>Lord permitted fire to consume the principal buildings of the Review and Herald and the sanitarium, and thus removed the greatest objection urged against moving out of Battle Creek. It was His design that instead of rebuilding the one large sanitarium, our people should make plants in several places. These smaller sanitariums should have been established where land could be secured for agricultural purposes. It is God's plan that agriculture shall be connected with the work of our sanitariums and schools. Our youth need the education to be gained from this line of work. It is well, and more than well,—it is essential,—that efforts be made to carry out the Lord's plan in this respect</a:t>
            </a:r>
            <a:r>
              <a:rPr lang="en-US" dirty="0" smtClean="0"/>
              <a:t>.”  8 Testimonies, pg.  227</a:t>
            </a:r>
            <a:endParaRPr lang="en-US" dirty="0"/>
          </a:p>
        </p:txBody>
      </p:sp>
    </p:spTree>
    <p:extLst>
      <p:ext uri="{BB962C8B-B14F-4D97-AF65-F5344CB8AC3E}">
        <p14:creationId xmlns:p14="http://schemas.microsoft.com/office/powerpoint/2010/main" val="983116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0899"/>
          </a:xfrm>
        </p:spPr>
        <p:txBody>
          <a:bodyPr/>
          <a:lstStyle/>
          <a:p>
            <a:r>
              <a:rPr lang="en-US" dirty="0" smtClean="0"/>
              <a:t>                            </a:t>
            </a:r>
            <a:r>
              <a:rPr lang="en-US" b="1" i="1" u="sng" dirty="0" smtClean="0">
                <a:solidFill>
                  <a:srgbClr val="00B050"/>
                </a:solidFill>
                <a:latin typeface="Algerian" panose="04020705040A02060702" pitchFamily="82" charset="0"/>
              </a:rPr>
              <a:t>Glorifying Self!</a:t>
            </a:r>
            <a:endParaRPr lang="en-US" b="1" i="1" u="sng" dirty="0">
              <a:solidFill>
                <a:srgbClr val="00B05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a:stretch>
            <a:fillRect/>
          </a:stretch>
        </p:blipFill>
        <p:spPr>
          <a:xfrm>
            <a:off x="1" y="711200"/>
            <a:ext cx="6426200" cy="6146799"/>
          </a:xfrm>
          <a:prstGeom prst="rect">
            <a:avLst/>
          </a:prstGeom>
        </p:spPr>
      </p:pic>
      <p:sp>
        <p:nvSpPr>
          <p:cNvPr id="4" name="Content Placeholder 3"/>
          <p:cNvSpPr>
            <a:spLocks noGrp="1"/>
          </p:cNvSpPr>
          <p:nvPr>
            <p:ph sz="half" idx="2"/>
          </p:nvPr>
        </p:nvSpPr>
        <p:spPr>
          <a:xfrm>
            <a:off x="6426200" y="711200"/>
            <a:ext cx="4927599" cy="6146799"/>
          </a:xfrm>
        </p:spPr>
        <p:txBody>
          <a:bodyPr>
            <a:normAutofit fontScale="85000" lnSpcReduction="20000"/>
          </a:bodyPr>
          <a:lstStyle/>
          <a:p>
            <a:r>
              <a:rPr lang="en-US" dirty="0" smtClean="0"/>
              <a:t>“Today </a:t>
            </a:r>
            <a:r>
              <a:rPr lang="en-US" dirty="0"/>
              <a:t>I received a letter from Elder </a:t>
            </a:r>
            <a:r>
              <a:rPr lang="en-US" dirty="0" smtClean="0"/>
              <a:t>Daniels </a:t>
            </a:r>
            <a:r>
              <a:rPr lang="en-US" dirty="0"/>
              <a:t>regarding the destruction of the Review office by fire. I feel very sad as I consider the great loss to the cause. I know that this must be a very trying time for the brethren in charge of the work and for the employees of the office. I am afflicted with all who are afflicted. But I was not surprised by the sad news, for in the visions of the night I have seen an angel standing with a sword as of fire stretched over Battle Creek. Once, in the daytime, while my pen was in my hand, I lost consciousness, and it seemed as if this sword of flame were turning first in one direction and then in another. Disaster seemed to follow disaster </a:t>
            </a:r>
            <a:r>
              <a:rPr lang="en-US" b="1" i="1" u="sng" dirty="0"/>
              <a:t>because God was dishonored by the devising of men to exalt and glorify themselves</a:t>
            </a:r>
            <a:r>
              <a:rPr lang="en-US" b="1" i="1" u="sng" dirty="0" smtClean="0"/>
              <a:t>.”  </a:t>
            </a:r>
            <a:r>
              <a:rPr lang="en-US" dirty="0" smtClean="0"/>
              <a:t>8T. Pg. 97</a:t>
            </a:r>
            <a:endParaRPr lang="en-US" dirty="0"/>
          </a:p>
        </p:txBody>
      </p:sp>
    </p:spTree>
    <p:extLst>
      <p:ext uri="{BB962C8B-B14F-4D97-AF65-F5344CB8AC3E}">
        <p14:creationId xmlns:p14="http://schemas.microsoft.com/office/powerpoint/2010/main" val="1550719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38199"/>
          </a:xfrm>
        </p:spPr>
        <p:txBody>
          <a:bodyPr/>
          <a:lstStyle/>
          <a:p>
            <a:r>
              <a:rPr lang="en-US" dirty="0" smtClean="0"/>
              <a:t>                </a:t>
            </a:r>
            <a:r>
              <a:rPr lang="en-US" b="1" i="1" u="sng" dirty="0" smtClean="0">
                <a:solidFill>
                  <a:srgbClr val="FF0000"/>
                </a:solidFill>
              </a:rPr>
              <a:t>Financing the new sanitarium</a:t>
            </a:r>
            <a:endParaRPr lang="en-US" b="1" i="1" u="sng" dirty="0">
              <a:solidFill>
                <a:srgbClr val="FF0000"/>
              </a:solidFill>
            </a:endParaRPr>
          </a:p>
        </p:txBody>
      </p:sp>
      <p:sp>
        <p:nvSpPr>
          <p:cNvPr id="3" name="Content Placeholder 2"/>
          <p:cNvSpPr>
            <a:spLocks noGrp="1"/>
          </p:cNvSpPr>
          <p:nvPr>
            <p:ph sz="half" idx="1"/>
          </p:nvPr>
        </p:nvSpPr>
        <p:spPr>
          <a:xfrm>
            <a:off x="0" y="673100"/>
            <a:ext cx="6019800" cy="6184900"/>
          </a:xfrm>
        </p:spPr>
        <p:txBody>
          <a:bodyPr>
            <a:normAutofit/>
          </a:bodyPr>
          <a:lstStyle/>
          <a:p>
            <a:r>
              <a:rPr lang="en-US" sz="3000" dirty="0" smtClean="0"/>
              <a:t>Instead of heeding Ellen White’s counsel, the brethren, with Kellogg in the lead, planned to build the sanitarium on a massive scale, way beyond their means.  The financial burden of this new project was well nigh crushing the denomination.  In order to meet the financial crisis, A. G. Daniels requested that Kellogg, a famous health lecturer, would write a book and use the proceeds to fund the building.  The book Kellogg wrote was called ‘The Living Temple’.</a:t>
            </a:r>
            <a:endParaRPr lang="en-US" sz="3000" dirty="0"/>
          </a:p>
        </p:txBody>
      </p:sp>
      <p:pic>
        <p:nvPicPr>
          <p:cNvPr id="5" name="Content Placeholder 4"/>
          <p:cNvPicPr>
            <a:picLocks noGrp="1" noChangeAspect="1"/>
          </p:cNvPicPr>
          <p:nvPr>
            <p:ph sz="half" idx="2"/>
          </p:nvPr>
        </p:nvPicPr>
        <p:blipFill>
          <a:blip r:embed="rId2"/>
          <a:stretch>
            <a:fillRect/>
          </a:stretch>
        </p:blipFill>
        <p:spPr>
          <a:xfrm>
            <a:off x="6019800" y="673100"/>
            <a:ext cx="6172200" cy="6184900"/>
          </a:xfrm>
          <a:prstGeom prst="rect">
            <a:avLst/>
          </a:prstGeom>
        </p:spPr>
      </p:pic>
    </p:spTree>
    <p:extLst>
      <p:ext uri="{BB962C8B-B14F-4D97-AF65-F5344CB8AC3E}">
        <p14:creationId xmlns:p14="http://schemas.microsoft.com/office/powerpoint/2010/main" val="27447369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0099"/>
          </a:xfrm>
        </p:spPr>
        <p:txBody>
          <a:bodyPr/>
          <a:lstStyle/>
          <a:p>
            <a:r>
              <a:rPr lang="en-US" dirty="0" smtClean="0"/>
              <a:t>                  </a:t>
            </a:r>
            <a:r>
              <a:rPr lang="en-US" b="1" i="1" u="sng" dirty="0" smtClean="0">
                <a:solidFill>
                  <a:srgbClr val="FF0000"/>
                </a:solidFill>
                <a:latin typeface="Algerian" panose="04020705040A02060702" pitchFamily="82" charset="0"/>
              </a:rPr>
              <a:t>Ellen White Responds  </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idx="1"/>
          </p:nvPr>
        </p:nvSpPr>
        <p:spPr>
          <a:xfrm>
            <a:off x="0" y="711200"/>
            <a:ext cx="12192000" cy="6146800"/>
          </a:xfrm>
        </p:spPr>
        <p:txBody>
          <a:bodyPr>
            <a:normAutofit/>
          </a:bodyPr>
          <a:lstStyle/>
          <a:p>
            <a:r>
              <a:rPr lang="en-US" sz="3000" dirty="0"/>
              <a:t>"The sentiments in Living Temple regarding the personality of God have been received even by men who have had a long experience in the truth. . . .That those whom we thought sound in the faith should have failed to discern the specious, deadly influence of this science of evil, should alarm us as nothing else has alarmed us. . . . Those doctrines, followed to their logical conclusion, sweep away the whole Christian economy. . . . They make of no effect the truth of heavenly origin, and rob the people of God of their past experiences, giving them instead a false science." (Special Testimonies, Series B No. 7, p. 37.)</a:t>
            </a:r>
          </a:p>
          <a:p>
            <a:r>
              <a:rPr lang="en-US" sz="3000" dirty="0"/>
              <a:t>"In the book Living Temple there is presented the alpha of deadly heresies. The omega will follow, and will be received by those who are not willing to heed the warning God has given. . . .Living Temple contains the alpha of these theories. I knew that the omega would follow in a little while; and I trembled for our people." (Special Testimonies, No. 2, pp. 50,53.)</a:t>
            </a:r>
          </a:p>
        </p:txBody>
      </p:sp>
    </p:spTree>
    <p:extLst>
      <p:ext uri="{BB962C8B-B14F-4D97-AF65-F5344CB8AC3E}">
        <p14:creationId xmlns:p14="http://schemas.microsoft.com/office/powerpoint/2010/main" val="2858269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1"/>
            <a:ext cx="6019800" cy="660399"/>
          </a:xfrm>
        </p:spPr>
        <p:txBody>
          <a:bodyPr>
            <a:normAutofit fontScale="90000"/>
          </a:bodyPr>
          <a:lstStyle/>
          <a:p>
            <a:r>
              <a:rPr lang="en-US" dirty="0" smtClean="0"/>
              <a:t>     </a:t>
            </a:r>
            <a:r>
              <a:rPr lang="en-US" b="1" i="1" u="sng" dirty="0" smtClean="0">
                <a:solidFill>
                  <a:srgbClr val="FF0000"/>
                </a:solidFill>
                <a:latin typeface="Algerian" panose="04020705040A02060702" pitchFamily="82" charset="0"/>
              </a:rPr>
              <a:t>Kellogg Attacks</a:t>
            </a:r>
            <a:endParaRPr lang="en-US" b="1" i="1" u="sng" dirty="0">
              <a:solidFill>
                <a:srgbClr val="FF000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a:stretch>
            <a:fillRect/>
          </a:stretch>
        </p:blipFill>
        <p:spPr>
          <a:xfrm>
            <a:off x="0" y="0"/>
            <a:ext cx="6172200" cy="6858000"/>
          </a:xfrm>
          <a:prstGeom prst="rect">
            <a:avLst/>
          </a:prstGeom>
        </p:spPr>
      </p:pic>
      <p:sp>
        <p:nvSpPr>
          <p:cNvPr id="4" name="Content Placeholder 3"/>
          <p:cNvSpPr>
            <a:spLocks noGrp="1"/>
          </p:cNvSpPr>
          <p:nvPr>
            <p:ph sz="half" idx="2"/>
          </p:nvPr>
        </p:nvSpPr>
        <p:spPr>
          <a:xfrm>
            <a:off x="6172200" y="660400"/>
            <a:ext cx="6019800" cy="6197600"/>
          </a:xfrm>
        </p:spPr>
        <p:txBody>
          <a:bodyPr>
            <a:noAutofit/>
          </a:bodyPr>
          <a:lstStyle/>
          <a:p>
            <a:r>
              <a:rPr lang="en-US" sz="3200" dirty="0" smtClean="0"/>
              <a:t>Kellogg retorted that Ellen White was not inspired to write such criticisms of his book.  Kellogg claimed that she had gotten faulty information from ‘weeping’ Willie, her son, or from GC President A.G. Daniels.  Kellogg claimed to believe in the inspiration of Ellen White, but was not willing to heed a word she said!  Commencing with this subtle assault on EGW, Kellogg proceeded to go after the youth in the church.</a:t>
            </a:r>
            <a:endParaRPr lang="en-US" sz="3200" dirty="0"/>
          </a:p>
        </p:txBody>
      </p:sp>
    </p:spTree>
    <p:extLst>
      <p:ext uri="{BB962C8B-B14F-4D97-AF65-F5344CB8AC3E}">
        <p14:creationId xmlns:p14="http://schemas.microsoft.com/office/powerpoint/2010/main" val="2822511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61999"/>
          </a:xfrm>
        </p:spPr>
        <p:txBody>
          <a:bodyPr/>
          <a:lstStyle/>
          <a:p>
            <a:r>
              <a:rPr lang="en-US" dirty="0" smtClean="0"/>
              <a:t>                                 </a:t>
            </a:r>
            <a:r>
              <a:rPr lang="en-US" b="1" i="1" u="sng" dirty="0" smtClean="0"/>
              <a:t>Backdrop</a:t>
            </a:r>
            <a:endParaRPr lang="en-US" b="1" i="1" u="sng" dirty="0"/>
          </a:p>
        </p:txBody>
      </p:sp>
      <p:sp>
        <p:nvSpPr>
          <p:cNvPr id="3" name="Content Placeholder 2"/>
          <p:cNvSpPr>
            <a:spLocks noGrp="1"/>
          </p:cNvSpPr>
          <p:nvPr>
            <p:ph idx="1"/>
          </p:nvPr>
        </p:nvSpPr>
        <p:spPr>
          <a:xfrm>
            <a:off x="0" y="635000"/>
            <a:ext cx="11353800" cy="6222999"/>
          </a:xfrm>
        </p:spPr>
        <p:txBody>
          <a:bodyPr>
            <a:normAutofit/>
          </a:bodyPr>
          <a:lstStyle/>
          <a:p>
            <a:r>
              <a:rPr lang="en-US" dirty="0"/>
              <a:t>Although Battle Creek College had been moved to Berrien Springs, Michigan, and the work was being carried on there in a strong way, Dr. John Harvey Kellogg, in spite of the counsels that had been given through the years warning against gathering large numbers of people at Battle Creek, made plans to reopen Battle Creek College, which would be operated by the Battle Creek Sanitarium. Invitations were sent to our young people throughout the country to come to Battle Creek for their education, but conditions from a spiritual standpoint, and from the standpoint of misleading theological views, had not changed in Battle Creek. Doctor Kellogg and his close associates were leading somewhat of an insurrection, and so in December, 1905, there was printed Series B, No. 6, Testimonies to the Church Regarding Our Youth Going to Battle Creek to Obtain an Education, Being Extracts from Addresses Published in the General Conference Bulletin, from Articles Published in the Review and Herald, and From Many Letters to Physicians and Ministers. </a:t>
            </a:r>
          </a:p>
        </p:txBody>
      </p:sp>
    </p:spTree>
    <p:extLst>
      <p:ext uri="{BB962C8B-B14F-4D97-AF65-F5344CB8AC3E}">
        <p14:creationId xmlns:p14="http://schemas.microsoft.com/office/powerpoint/2010/main" val="30316209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1"/>
            <a:ext cx="6019800" cy="825499"/>
          </a:xfrm>
        </p:spPr>
        <p:txBody>
          <a:bodyPr/>
          <a:lstStyle/>
          <a:p>
            <a:r>
              <a:rPr lang="en-US" dirty="0" smtClean="0"/>
              <a:t>   </a:t>
            </a:r>
            <a:r>
              <a:rPr lang="en-US" b="1" i="1" u="sng" dirty="0" smtClean="0">
                <a:solidFill>
                  <a:srgbClr val="7030A0"/>
                </a:solidFill>
              </a:rPr>
              <a:t>Miracles Are The Proof</a:t>
            </a:r>
            <a:endParaRPr lang="en-US" b="1" i="1" u="sng" dirty="0">
              <a:solidFill>
                <a:srgbClr val="7030A0"/>
              </a:solidFill>
            </a:endParaRPr>
          </a:p>
        </p:txBody>
      </p:sp>
      <p:sp>
        <p:nvSpPr>
          <p:cNvPr id="3" name="Content Placeholder 2"/>
          <p:cNvSpPr>
            <a:spLocks noGrp="1"/>
          </p:cNvSpPr>
          <p:nvPr>
            <p:ph sz="half" idx="1"/>
          </p:nvPr>
        </p:nvSpPr>
        <p:spPr>
          <a:xfrm>
            <a:off x="0" y="0"/>
            <a:ext cx="6172200" cy="6857999"/>
          </a:xfrm>
        </p:spPr>
        <p:txBody>
          <a:bodyPr/>
          <a:lstStyle/>
          <a:p>
            <a:r>
              <a:rPr lang="en-US" sz="4000" dirty="0"/>
              <a:t>“At the sanitarium in Battle Creek, the students  and helpers have been encouraged by the managers to write to their parents and friends and tell of wonderful things being done in the institution;”  things that EGW had revealed to her as being far from wonderful</a:t>
            </a:r>
            <a:r>
              <a:rPr lang="en-US" sz="4000" dirty="0" smtClean="0"/>
              <a:t>.”  Spec</a:t>
            </a:r>
            <a:r>
              <a:rPr lang="en-US" sz="4000" dirty="0"/>
              <a:t>.</a:t>
            </a:r>
            <a:r>
              <a:rPr lang="en-US" sz="4000" dirty="0" smtClean="0"/>
              <a:t> Test., Ser. B, no.6, pg. 56</a:t>
            </a:r>
            <a:endParaRPr lang="en-US" sz="4000" dirty="0"/>
          </a:p>
          <a:p>
            <a:endParaRPr lang="en-US" dirty="0"/>
          </a:p>
        </p:txBody>
      </p:sp>
      <p:pic>
        <p:nvPicPr>
          <p:cNvPr id="5" name="Content Placeholder 4"/>
          <p:cNvPicPr>
            <a:picLocks noGrp="1" noChangeAspect="1"/>
          </p:cNvPicPr>
          <p:nvPr>
            <p:ph sz="half" idx="2"/>
          </p:nvPr>
        </p:nvPicPr>
        <p:blipFill>
          <a:blip r:embed="rId2"/>
          <a:stretch>
            <a:fillRect/>
          </a:stretch>
        </p:blipFill>
        <p:spPr>
          <a:xfrm>
            <a:off x="6172200" y="736599"/>
            <a:ext cx="6019800" cy="6121399"/>
          </a:xfrm>
          <a:prstGeom prst="rect">
            <a:avLst/>
          </a:prstGeom>
        </p:spPr>
      </p:pic>
    </p:spTree>
    <p:extLst>
      <p:ext uri="{BB962C8B-B14F-4D97-AF65-F5344CB8AC3E}">
        <p14:creationId xmlns:p14="http://schemas.microsoft.com/office/powerpoint/2010/main" val="1216462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01699"/>
          </a:xfrm>
        </p:spPr>
        <p:txBody>
          <a:bodyPr/>
          <a:lstStyle/>
          <a:p>
            <a:r>
              <a:rPr lang="en-US" dirty="0" smtClean="0"/>
              <a:t>                           </a:t>
            </a:r>
            <a:r>
              <a:rPr lang="en-US" b="1" i="1" u="sng" dirty="0" smtClean="0">
                <a:solidFill>
                  <a:srgbClr val="FF0000"/>
                </a:solidFill>
              </a:rPr>
              <a:t>Very Famous!</a:t>
            </a:r>
            <a:endParaRPr lang="en-US" b="1" i="1" u="sng" dirty="0">
              <a:solidFill>
                <a:srgbClr val="FF0000"/>
              </a:solidFill>
            </a:endParaRPr>
          </a:p>
        </p:txBody>
      </p:sp>
      <p:sp>
        <p:nvSpPr>
          <p:cNvPr id="3" name="Content Placeholder 2"/>
          <p:cNvSpPr>
            <a:spLocks noGrp="1"/>
          </p:cNvSpPr>
          <p:nvPr>
            <p:ph idx="1"/>
          </p:nvPr>
        </p:nvSpPr>
        <p:spPr>
          <a:xfrm>
            <a:off x="0" y="685800"/>
            <a:ext cx="12192000" cy="6172199"/>
          </a:xfrm>
        </p:spPr>
        <p:txBody>
          <a:bodyPr>
            <a:noAutofit/>
          </a:bodyPr>
          <a:lstStyle/>
          <a:p>
            <a:r>
              <a:rPr lang="en-US" sz="3000" dirty="0" smtClean="0"/>
              <a:t>John Harvey Kellogg was arguably the most famous physician of the late 19th and early 20th centuries. He advocated the concept of eating clean foods, exercise, and other healthful innovations. He was also the guy who invented cornflakes. Many of the vegetarian foods that Kellogg developed and offered his patients were publicly marketed: Kellogg is best known today for the invention of the breakfast cereal corn flakes, with his brother, Will Keith Kellogg. His creation of the modern breakfast cereal changed the American breakfast landscape forever. He had many notable patients, such as former president William Howard Taft, composer and pianist Percy Grainger, arctic explorers Vilhjalmur Stefansson and Roald Amundsen, world travelers Richard Halliburton and Lowell Thomas, aviator Amelia Earhart, economist Irving Fisher, Nobel prize winning playwright George Bernard Shaw, actor and athlete Johnny Weissmuller, founder of the Ford Motor Company Henry Ford, inventor Thomas Edison, African-American activist Sojourner Truth, and actress Sarah Bernhardt.</a:t>
            </a:r>
            <a:endParaRPr lang="en-US" sz="3000" dirty="0"/>
          </a:p>
        </p:txBody>
      </p:sp>
    </p:spTree>
    <p:extLst>
      <p:ext uri="{BB962C8B-B14F-4D97-AF65-F5344CB8AC3E}">
        <p14:creationId xmlns:p14="http://schemas.microsoft.com/office/powerpoint/2010/main" val="965057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2799"/>
          </a:xfrm>
        </p:spPr>
        <p:txBody>
          <a:bodyPr/>
          <a:lstStyle/>
          <a:p>
            <a:r>
              <a:rPr lang="en-US" dirty="0" smtClean="0"/>
              <a:t>                                  </a:t>
            </a:r>
            <a:r>
              <a:rPr lang="en-US" b="1" i="1" u="sng" dirty="0" smtClean="0">
                <a:solidFill>
                  <a:srgbClr val="7030A0"/>
                </a:solidFill>
              </a:rPr>
              <a:t>Amazing!</a:t>
            </a:r>
            <a:endParaRPr lang="en-US" b="1" i="1" u="sng" dirty="0">
              <a:solidFill>
                <a:srgbClr val="7030A0"/>
              </a:solidFill>
            </a:endParaRPr>
          </a:p>
        </p:txBody>
      </p:sp>
      <p:sp>
        <p:nvSpPr>
          <p:cNvPr id="3" name="Content Placeholder 2"/>
          <p:cNvSpPr>
            <a:spLocks noGrp="1"/>
          </p:cNvSpPr>
          <p:nvPr>
            <p:ph idx="1"/>
          </p:nvPr>
        </p:nvSpPr>
        <p:spPr>
          <a:xfrm>
            <a:off x="0" y="673100"/>
            <a:ext cx="12192000" cy="6184900"/>
          </a:xfrm>
        </p:spPr>
        <p:txBody>
          <a:bodyPr>
            <a:normAutofit/>
          </a:bodyPr>
          <a:lstStyle/>
          <a:p>
            <a:r>
              <a:rPr lang="en-US" sz="3200" dirty="0" smtClean="0"/>
              <a:t>1.  Kellogg sought to steal control of the Battle Creek Sanitarium away from the denomination, but miracles would confirm God’s still leading!</a:t>
            </a:r>
          </a:p>
          <a:p>
            <a:r>
              <a:rPr lang="en-US" sz="3200" dirty="0" smtClean="0"/>
              <a:t>2. Kellogg would misappropriate funds for selfish purposes and cripple other denominational work, but miracles would still confirm God’s leading!</a:t>
            </a:r>
          </a:p>
          <a:p>
            <a:r>
              <a:rPr lang="en-US" sz="3200" dirty="0" smtClean="0"/>
              <a:t>3. Kellogg would write the book ‘Living Temple’ that would do away with basic Christianity and specifically Adventism, but miracles would confirm God’s still leading.</a:t>
            </a:r>
          </a:p>
          <a:p>
            <a:r>
              <a:rPr lang="en-US" sz="3200" dirty="0" smtClean="0"/>
              <a:t>4. Kellogg would oppose/destroy the influence of the SOP, but miracles would confirm God’s still leading.</a:t>
            </a:r>
          </a:p>
          <a:p>
            <a:r>
              <a:rPr lang="en-US" sz="3200" dirty="0" smtClean="0"/>
              <a:t>5.  Miracles confirm NOTHING!  The greatest miracle of all is a submission to the revealed will of God!</a:t>
            </a:r>
            <a:endParaRPr lang="en-US" sz="3200" dirty="0"/>
          </a:p>
        </p:txBody>
      </p:sp>
    </p:spTree>
    <p:extLst>
      <p:ext uri="{BB962C8B-B14F-4D97-AF65-F5344CB8AC3E}">
        <p14:creationId xmlns:p14="http://schemas.microsoft.com/office/powerpoint/2010/main" val="1993297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198" y="1"/>
            <a:ext cx="6019802" cy="736599"/>
          </a:xfrm>
        </p:spPr>
        <p:txBody>
          <a:bodyPr/>
          <a:lstStyle/>
          <a:p>
            <a:r>
              <a:rPr lang="en-US" dirty="0" smtClean="0"/>
              <a:t>         </a:t>
            </a:r>
            <a:r>
              <a:rPr lang="en-US" b="1" i="1" u="sng" dirty="0" smtClean="0">
                <a:solidFill>
                  <a:srgbClr val="7030A0"/>
                </a:solidFill>
                <a:latin typeface="Algerian" panose="04020705040A02060702" pitchFamily="82" charset="0"/>
              </a:rPr>
              <a:t>Shipwrecked</a:t>
            </a:r>
            <a:endParaRPr lang="en-US" b="1" i="1" u="sng" dirty="0">
              <a:solidFill>
                <a:srgbClr val="7030A0"/>
              </a:solidFill>
              <a:latin typeface="Algerian" panose="04020705040A02060702" pitchFamily="82" charset="0"/>
            </a:endParaRPr>
          </a:p>
        </p:txBody>
      </p:sp>
      <p:pic>
        <p:nvPicPr>
          <p:cNvPr id="5" name="Content Placeholder 4"/>
          <p:cNvPicPr>
            <a:picLocks noGrp="1" noChangeAspect="1"/>
          </p:cNvPicPr>
          <p:nvPr>
            <p:ph sz="half" idx="1"/>
          </p:nvPr>
        </p:nvPicPr>
        <p:blipFill>
          <a:blip r:embed="rId2"/>
          <a:stretch>
            <a:fillRect/>
          </a:stretch>
        </p:blipFill>
        <p:spPr>
          <a:xfrm>
            <a:off x="0" y="0"/>
            <a:ext cx="6172199" cy="6857999"/>
          </a:xfrm>
          <a:prstGeom prst="rect">
            <a:avLst/>
          </a:prstGeom>
        </p:spPr>
      </p:pic>
      <p:sp>
        <p:nvSpPr>
          <p:cNvPr id="4" name="Content Placeholder 3"/>
          <p:cNvSpPr>
            <a:spLocks noGrp="1"/>
          </p:cNvSpPr>
          <p:nvPr>
            <p:ph sz="half" idx="2"/>
          </p:nvPr>
        </p:nvSpPr>
        <p:spPr>
          <a:xfrm>
            <a:off x="6172200" y="635000"/>
            <a:ext cx="6019800" cy="6222999"/>
          </a:xfrm>
        </p:spPr>
        <p:txBody>
          <a:bodyPr>
            <a:normAutofit lnSpcReduction="10000"/>
          </a:bodyPr>
          <a:lstStyle/>
          <a:p>
            <a:r>
              <a:rPr lang="en-US" dirty="0" smtClean="0"/>
              <a:t>Jones, Canwright, Wagoneer, and Kellogg, among others.  All lost their way because of a very simple principle.  Kellogg became too big for his own breeches; he came to believe that the work of God could not go on without him.  He came to think that he was central to the success of God’s work!  How very, very sad.  He was the center of the Alpha of deadly heresies.  The Omega is here, in our midst. Will we become so self deceived as to believe that we are key to the advancement of God’s work</a:t>
            </a:r>
            <a:r>
              <a:rPr lang="en-US" dirty="0"/>
              <a:t>? “For if a man think himself to be something, when he is nothing, he deceiveth himself</a:t>
            </a:r>
            <a:r>
              <a:rPr lang="en-US" dirty="0" smtClean="0"/>
              <a:t>.”  Galatians 6:3</a:t>
            </a:r>
            <a:endParaRPr lang="en-US" dirty="0"/>
          </a:p>
        </p:txBody>
      </p:sp>
    </p:spTree>
    <p:extLst>
      <p:ext uri="{BB962C8B-B14F-4D97-AF65-F5344CB8AC3E}">
        <p14:creationId xmlns:p14="http://schemas.microsoft.com/office/powerpoint/2010/main" val="357512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
            <a:ext cx="10515600" cy="45719"/>
          </a:xfrm>
        </p:spPr>
        <p:txBody>
          <a:bodyPr>
            <a:normAutofit fontScale="90000"/>
          </a:bodyPr>
          <a:lstStyle/>
          <a:p>
            <a:endParaRPr lang="en-US" dirty="0"/>
          </a:p>
        </p:txBody>
      </p:sp>
      <p:pic>
        <p:nvPicPr>
          <p:cNvPr id="5" name="Content Placeholder 4"/>
          <p:cNvPicPr>
            <a:picLocks noGrp="1" noChangeAspect="1"/>
          </p:cNvPicPr>
          <p:nvPr>
            <p:ph sz="half" idx="1"/>
          </p:nvPr>
        </p:nvPicPr>
        <p:blipFill>
          <a:blip r:embed="rId2"/>
          <a:stretch>
            <a:fillRect/>
          </a:stretch>
        </p:blipFill>
        <p:spPr>
          <a:xfrm>
            <a:off x="0" y="0"/>
            <a:ext cx="6172200" cy="6858000"/>
          </a:xfrm>
          <a:prstGeom prst="rect">
            <a:avLst/>
          </a:prstGeom>
        </p:spPr>
      </p:pic>
      <p:sp>
        <p:nvSpPr>
          <p:cNvPr id="4" name="Content Placeholder 3"/>
          <p:cNvSpPr>
            <a:spLocks noGrp="1"/>
          </p:cNvSpPr>
          <p:nvPr>
            <p:ph sz="half" idx="2"/>
          </p:nvPr>
        </p:nvSpPr>
        <p:spPr>
          <a:xfrm>
            <a:off x="6172200" y="0"/>
            <a:ext cx="6019800" cy="6858000"/>
          </a:xfrm>
        </p:spPr>
        <p:txBody>
          <a:bodyPr>
            <a:noAutofit/>
          </a:bodyPr>
          <a:lstStyle/>
          <a:p>
            <a:r>
              <a:rPr lang="en-US" sz="3600" dirty="0" smtClean="0"/>
              <a:t>In 1896, J. H. Kellogg introduced but did not patent "Nuttose", the first commercially produced alternative to meat. Nuttose was made primarily from peanuts and resembled "cold roast mutton". By seasoning or marinating, Nuttose could be made to taste like fried chicken or barbeque. Served with mashed potatoes and vegetables, it could mimic a traditional American meal. </a:t>
            </a:r>
            <a:endParaRPr lang="en-US" sz="3600" dirty="0"/>
          </a:p>
        </p:txBody>
      </p:sp>
    </p:spTree>
    <p:extLst>
      <p:ext uri="{BB962C8B-B14F-4D97-AF65-F5344CB8AC3E}">
        <p14:creationId xmlns:p14="http://schemas.microsoft.com/office/powerpoint/2010/main" val="2371977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12799"/>
          </a:xfrm>
        </p:spPr>
        <p:txBody>
          <a:bodyPr/>
          <a:lstStyle/>
          <a:p>
            <a:r>
              <a:rPr lang="en-US" b="1" i="1" u="sng" dirty="0" smtClean="0">
                <a:solidFill>
                  <a:srgbClr val="00B050"/>
                </a:solidFill>
              </a:rPr>
              <a:t>Ellen White on John Kellogg in the Beginning</a:t>
            </a:r>
            <a:endParaRPr lang="en-US" b="1" i="1" u="sng" dirty="0">
              <a:solidFill>
                <a:srgbClr val="00B050"/>
              </a:solidFill>
            </a:endParaRPr>
          </a:p>
        </p:txBody>
      </p:sp>
      <p:sp>
        <p:nvSpPr>
          <p:cNvPr id="3" name="Content Placeholder 2"/>
          <p:cNvSpPr>
            <a:spLocks noGrp="1"/>
          </p:cNvSpPr>
          <p:nvPr>
            <p:ph idx="1"/>
          </p:nvPr>
        </p:nvSpPr>
        <p:spPr>
          <a:xfrm>
            <a:off x="0" y="673100"/>
            <a:ext cx="12192000" cy="6184899"/>
          </a:xfrm>
        </p:spPr>
        <p:txBody>
          <a:bodyPr>
            <a:normAutofit fontScale="92500" lnSpcReduction="10000"/>
          </a:bodyPr>
          <a:lstStyle/>
          <a:p>
            <a:r>
              <a:rPr lang="en-US" dirty="0"/>
              <a:t>Ellen White had had a long and close relationship with John Kellogg ever since he completed his medical training in 1876 and began teaching in the early days of the health institute. He had been a pillar of strength and influence as the medical work expanded. She had written him thousands of pages of letters and counsel and guidance. She had watched with a mother's love and interest his success in developing the medical work. Frequently she defended him against opposition and criticism of those less talented than he. She said: </a:t>
            </a:r>
            <a:r>
              <a:rPr lang="en-US" dirty="0" smtClean="0"/>
              <a:t>Many </a:t>
            </a:r>
            <a:r>
              <a:rPr lang="en-US" dirty="0"/>
              <a:t>souls have been converted; many wonderful cures have been wrought. The Lord stood by the side of Dr. Kellogg as he performed difficult operations. When the doctor was overwrought by taxing labor, God understood the situation, and He put His hand on Dr. Kellogg's hand as he operated, and through His power the operations were successful. I wish this to be understood.... </a:t>
            </a:r>
            <a:r>
              <a:rPr lang="en-US" dirty="0" smtClean="0"/>
              <a:t>God </a:t>
            </a:r>
            <a:r>
              <a:rPr lang="en-US" dirty="0"/>
              <a:t>has given Dr. Kellogg the success that he has had. I have tried constantly to keep this before him, telling him that it was God who was working with him, and that the truth of God was to be magnified by His physician</a:t>
            </a:r>
            <a:r>
              <a:rPr lang="en-US" dirty="0" smtClean="0"/>
              <a:t>....God </a:t>
            </a:r>
            <a:r>
              <a:rPr lang="en-US" dirty="0"/>
              <a:t>does not endorse the efforts put forth by different ones to make the work of Dr. Kellogg as hard as possible, in order to build themselves up. God gave the light on health reform, and those who rejected it rejected God. One and another who knew better said that it all came from Dr. Kellogg, and they made war upon him (The General Conference Bulletin, 1903, 86, 87). </a:t>
            </a:r>
          </a:p>
          <a:p>
            <a:endParaRPr lang="en-US" dirty="0"/>
          </a:p>
        </p:txBody>
      </p:sp>
    </p:spTree>
    <p:extLst>
      <p:ext uri="{BB962C8B-B14F-4D97-AF65-F5344CB8AC3E}">
        <p14:creationId xmlns:p14="http://schemas.microsoft.com/office/powerpoint/2010/main" val="2341635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11199"/>
          </a:xfrm>
        </p:spPr>
        <p:txBody>
          <a:bodyPr>
            <a:normAutofit/>
          </a:bodyPr>
          <a:lstStyle/>
          <a:p>
            <a:r>
              <a:rPr lang="en-US" dirty="0" smtClean="0"/>
              <a:t>                                </a:t>
            </a:r>
            <a:r>
              <a:rPr lang="en-US" b="1" i="1" u="sng" dirty="0" smtClean="0"/>
              <a:t>Continued</a:t>
            </a:r>
            <a:endParaRPr lang="en-US" b="1" i="1" u="sng" dirty="0"/>
          </a:p>
        </p:txBody>
      </p:sp>
      <p:sp>
        <p:nvSpPr>
          <p:cNvPr id="3" name="Content Placeholder 2"/>
          <p:cNvSpPr>
            <a:spLocks noGrp="1"/>
          </p:cNvSpPr>
          <p:nvPr>
            <p:ph idx="1"/>
          </p:nvPr>
        </p:nvSpPr>
        <p:spPr>
          <a:xfrm>
            <a:off x="0" y="596900"/>
            <a:ext cx="12192000" cy="6261099"/>
          </a:xfrm>
        </p:spPr>
        <p:txBody>
          <a:bodyPr>
            <a:normAutofit fontScale="92500" lnSpcReduction="10000"/>
          </a:bodyPr>
          <a:lstStyle/>
          <a:p>
            <a:r>
              <a:rPr lang="en-US" dirty="0" smtClean="0"/>
              <a:t>“There </a:t>
            </a:r>
            <a:r>
              <a:rPr lang="en-US" dirty="0"/>
              <a:t>is no question that Dr. Kellogg was an unselfish, dedicated, much-loved man. He was a generous, great man. But it was largely, yet not altogether, through Dr. John Harvey Kellogg that the great adversary introduced into the ranks of Seventh-day Adventists the seeds of error in the form of so-called new light, just at a time when the medical work was at its height. </a:t>
            </a:r>
          </a:p>
          <a:p>
            <a:endParaRPr lang="en-US" dirty="0"/>
          </a:p>
          <a:p>
            <a:r>
              <a:rPr lang="en-US" dirty="0"/>
              <a:t>Pantheism is the term used to designate the strange new teachings that were being introduced. Pantheism pictures God not as a great personal Being but as a mysterious essence—an impersonal influence pervading all nature. God is seen in all nature—in trees, flowers, sunshine, air, and human beings. The power of God in nature is confused with the personality of God. </a:t>
            </a:r>
          </a:p>
          <a:p>
            <a:endParaRPr lang="en-US" dirty="0"/>
          </a:p>
          <a:p>
            <a:r>
              <a:rPr lang="en-US" dirty="0"/>
              <a:t>Dr. Kellogg had toyed with these concepts before James White's death in 1881, and, considering it “great light,” had discussed it with Ellen White</a:t>
            </a:r>
            <a:r>
              <a:rPr lang="en-US" dirty="0" smtClean="0"/>
              <a:t>.” Those </a:t>
            </a:r>
            <a:r>
              <a:rPr lang="en-US" dirty="0"/>
              <a:t>theories are wrong,” she told </a:t>
            </a:r>
            <a:r>
              <a:rPr lang="en-US" dirty="0" smtClean="0"/>
              <a:t>him. "I </a:t>
            </a:r>
            <a:r>
              <a:rPr lang="en-US" dirty="0"/>
              <a:t>have met them before.” He seemed dazed as she showed him the outcome of espousing such a philosophy. She then admonished, “Never teach such theories in our institutions; do not present them to the people” (Manuscript 70, 1905)</a:t>
            </a:r>
          </a:p>
          <a:p>
            <a:endParaRPr lang="en-US" dirty="0"/>
          </a:p>
        </p:txBody>
      </p:sp>
    </p:spTree>
    <p:extLst>
      <p:ext uri="{BB962C8B-B14F-4D97-AF65-F5344CB8AC3E}">
        <p14:creationId xmlns:p14="http://schemas.microsoft.com/office/powerpoint/2010/main" val="248238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74699"/>
          </a:xfrm>
        </p:spPr>
        <p:txBody>
          <a:bodyPr>
            <a:normAutofit fontScale="90000"/>
          </a:bodyPr>
          <a:lstStyle/>
          <a:p>
            <a:r>
              <a:rPr lang="en-US" dirty="0" smtClean="0"/>
              <a:t>           </a:t>
            </a:r>
            <a:r>
              <a:rPr lang="en-US" b="1" i="1" u="sng" dirty="0" smtClean="0">
                <a:solidFill>
                  <a:srgbClr val="FF0000"/>
                </a:solidFill>
                <a:latin typeface="Algerian" panose="04020705040A02060702" pitchFamily="82" charset="0"/>
              </a:rPr>
              <a:t>Somewhere Along the Way…………</a:t>
            </a:r>
            <a:endParaRPr lang="en-US" b="1" i="1" u="sng" dirty="0">
              <a:solidFill>
                <a:srgbClr val="FF0000"/>
              </a:solidFill>
              <a:latin typeface="Algerian" panose="04020705040A02060702" pitchFamily="82" charset="0"/>
            </a:endParaRPr>
          </a:p>
        </p:txBody>
      </p:sp>
      <p:sp>
        <p:nvSpPr>
          <p:cNvPr id="3" name="Content Placeholder 2"/>
          <p:cNvSpPr>
            <a:spLocks noGrp="1"/>
          </p:cNvSpPr>
          <p:nvPr>
            <p:ph sz="half" idx="1"/>
          </p:nvPr>
        </p:nvSpPr>
        <p:spPr>
          <a:xfrm>
            <a:off x="0" y="635000"/>
            <a:ext cx="6019800" cy="6223000"/>
          </a:xfrm>
        </p:spPr>
        <p:txBody>
          <a:bodyPr/>
          <a:lstStyle/>
          <a:p>
            <a:r>
              <a:rPr lang="en-US" dirty="0" smtClean="0"/>
              <a:t>Like 2 contemporaries of his, Alonzo T. Jones and Ellet J. Wagoneer, Dr. JH Kellogg’s work in the medical field was heading straight to the stars.  Battle Creek Sanitarium, which he ran, was treating the most famous of people.  But like Jones and Wagoneer, Kellogg made shipwreck of his faith.  He began advocating false theories, spreading terrible rumors about Ellen White, and eventually renounced the faith that he once loved!!  The best laid plans of mice men…………………………………what might have been!</a:t>
            </a:r>
            <a:endParaRPr lang="en-US" dirty="0"/>
          </a:p>
        </p:txBody>
      </p:sp>
      <p:pic>
        <p:nvPicPr>
          <p:cNvPr id="5" name="Content Placeholder 4"/>
          <p:cNvPicPr>
            <a:picLocks noGrp="1" noChangeAspect="1"/>
          </p:cNvPicPr>
          <p:nvPr>
            <p:ph sz="half" idx="2"/>
          </p:nvPr>
        </p:nvPicPr>
        <p:blipFill>
          <a:blip r:embed="rId2"/>
          <a:stretch>
            <a:fillRect/>
          </a:stretch>
        </p:blipFill>
        <p:spPr>
          <a:xfrm>
            <a:off x="6019800" y="635000"/>
            <a:ext cx="6172200" cy="6223000"/>
          </a:xfrm>
          <a:prstGeom prst="rect">
            <a:avLst/>
          </a:prstGeom>
        </p:spPr>
      </p:pic>
    </p:spTree>
    <p:extLst>
      <p:ext uri="{BB962C8B-B14F-4D97-AF65-F5344CB8AC3E}">
        <p14:creationId xmlns:p14="http://schemas.microsoft.com/office/powerpoint/2010/main" val="823632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0099"/>
          </a:xfrm>
        </p:spPr>
        <p:txBody>
          <a:bodyPr/>
          <a:lstStyle/>
          <a:p>
            <a:r>
              <a:rPr lang="en-US" dirty="0" smtClean="0"/>
              <a:t>                     </a:t>
            </a:r>
            <a:r>
              <a:rPr lang="en-US" b="1" i="1" u="sng" dirty="0" smtClean="0">
                <a:solidFill>
                  <a:srgbClr val="0070C0"/>
                </a:solidFill>
              </a:rPr>
              <a:t>The Slippery Slope Begins</a:t>
            </a:r>
            <a:endParaRPr lang="en-US" b="1" i="1" u="sng" dirty="0">
              <a:solidFill>
                <a:srgbClr val="0070C0"/>
              </a:solidFill>
            </a:endParaRPr>
          </a:p>
        </p:txBody>
      </p:sp>
      <p:pic>
        <p:nvPicPr>
          <p:cNvPr id="5" name="Content Placeholder 4"/>
          <p:cNvPicPr>
            <a:picLocks noGrp="1" noChangeAspect="1"/>
          </p:cNvPicPr>
          <p:nvPr>
            <p:ph sz="half" idx="1"/>
          </p:nvPr>
        </p:nvPicPr>
        <p:blipFill>
          <a:blip r:embed="rId2"/>
          <a:stretch>
            <a:fillRect/>
          </a:stretch>
        </p:blipFill>
        <p:spPr>
          <a:xfrm>
            <a:off x="0" y="685800"/>
            <a:ext cx="6172200" cy="6172200"/>
          </a:xfrm>
          <a:prstGeom prst="rect">
            <a:avLst/>
          </a:prstGeom>
        </p:spPr>
      </p:pic>
      <p:sp>
        <p:nvSpPr>
          <p:cNvPr id="4" name="Content Placeholder 3"/>
          <p:cNvSpPr>
            <a:spLocks noGrp="1"/>
          </p:cNvSpPr>
          <p:nvPr>
            <p:ph sz="half" idx="2"/>
          </p:nvPr>
        </p:nvSpPr>
        <p:spPr>
          <a:xfrm>
            <a:off x="6172200" y="685800"/>
            <a:ext cx="6019800" cy="6172200"/>
          </a:xfrm>
        </p:spPr>
        <p:txBody>
          <a:bodyPr>
            <a:normAutofit/>
          </a:bodyPr>
          <a:lstStyle/>
          <a:p>
            <a:r>
              <a:rPr lang="en-US" sz="3600" dirty="0" smtClean="0"/>
              <a:t>The beginning signs of trouble occurred back in 1895.  At that time, JH Kellogg established the American Medical Missionary College and had begun to divorce it from the church.  He said, “This is not a sectarian school and sectarian doctrines would not be taught there.”   Medical Missionary, October 1895</a:t>
            </a:r>
            <a:endParaRPr lang="en-US" sz="3600" dirty="0"/>
          </a:p>
        </p:txBody>
      </p:sp>
    </p:spTree>
    <p:extLst>
      <p:ext uri="{BB962C8B-B14F-4D97-AF65-F5344CB8AC3E}">
        <p14:creationId xmlns:p14="http://schemas.microsoft.com/office/powerpoint/2010/main" val="299882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1353800" cy="800099"/>
          </a:xfrm>
        </p:spPr>
        <p:txBody>
          <a:bodyPr/>
          <a:lstStyle/>
          <a:p>
            <a:r>
              <a:rPr lang="en-US" dirty="0" smtClean="0">
                <a:solidFill>
                  <a:srgbClr val="FF0000"/>
                </a:solidFill>
              </a:rPr>
              <a:t>                    </a:t>
            </a:r>
            <a:r>
              <a:rPr lang="en-US" b="1" i="1" u="sng" dirty="0" smtClean="0">
                <a:solidFill>
                  <a:srgbClr val="FF0000"/>
                </a:solidFill>
              </a:rPr>
              <a:t>Losing His Power to Reason!</a:t>
            </a:r>
            <a:endParaRPr lang="en-US" dirty="0">
              <a:solidFill>
                <a:srgbClr val="FF0000"/>
              </a:solidFill>
            </a:endParaRPr>
          </a:p>
        </p:txBody>
      </p:sp>
      <p:sp>
        <p:nvSpPr>
          <p:cNvPr id="3" name="Content Placeholder 2"/>
          <p:cNvSpPr>
            <a:spLocks noGrp="1"/>
          </p:cNvSpPr>
          <p:nvPr>
            <p:ph idx="1"/>
          </p:nvPr>
        </p:nvSpPr>
        <p:spPr>
          <a:xfrm>
            <a:off x="0" y="673100"/>
            <a:ext cx="12192000" cy="6184899"/>
          </a:xfrm>
        </p:spPr>
        <p:txBody>
          <a:bodyPr>
            <a:normAutofit/>
          </a:bodyPr>
          <a:lstStyle/>
          <a:p>
            <a:r>
              <a:rPr lang="en-US" dirty="0"/>
              <a:t>Kellogg declared this at a time when the 3 Angel’s were sounding; Jones had spoken before Congress a few years before, and foreign missions were advancing throughout the world.  EGW had declared of him, </a:t>
            </a:r>
            <a:r>
              <a:rPr lang="en-US" dirty="0" smtClean="0"/>
              <a:t>“Dear </a:t>
            </a:r>
            <a:r>
              <a:rPr lang="en-US" dirty="0"/>
              <a:t>Brethren in Battle Creek</a:t>
            </a:r>
            <a:r>
              <a:rPr lang="en-US" dirty="0" smtClean="0"/>
              <a:t>:--There </a:t>
            </a:r>
            <a:r>
              <a:rPr lang="en-US" dirty="0"/>
              <a:t>are times when the truth must be spoken, whether men will hear, or whether they </a:t>
            </a:r>
            <a:r>
              <a:rPr lang="en-US" dirty="0" smtClean="0"/>
              <a:t>will forbear</a:t>
            </a:r>
            <a:r>
              <a:rPr lang="en-US" dirty="0"/>
              <a:t>. The Lord is greatly dishonored when those who claim to believe the truth fail to </a:t>
            </a:r>
            <a:r>
              <a:rPr lang="en-US" dirty="0" smtClean="0"/>
              <a:t>harmonize among </a:t>
            </a:r>
            <a:r>
              <a:rPr lang="en-US" dirty="0"/>
              <a:t>themselves, and make their appeals to lawyers. Will you study the word of God, and heed </a:t>
            </a:r>
            <a:r>
              <a:rPr lang="en-US" dirty="0" smtClean="0"/>
              <a:t>its instruction </a:t>
            </a:r>
            <a:r>
              <a:rPr lang="en-US" dirty="0"/>
              <a:t>on this point? The interests of the cause of God are not to be committed to men </a:t>
            </a:r>
            <a:r>
              <a:rPr lang="en-US" dirty="0" smtClean="0"/>
              <a:t>who have </a:t>
            </a:r>
            <a:r>
              <a:rPr lang="en-US" dirty="0"/>
              <a:t>no connection with </a:t>
            </a:r>
            <a:r>
              <a:rPr lang="en-US" dirty="0" smtClean="0"/>
              <a:t>heaven. Matters </a:t>
            </a:r>
            <a:r>
              <a:rPr lang="en-US" dirty="0"/>
              <a:t>have been presented before me that have filled my soul with keen anguish. I </a:t>
            </a:r>
            <a:r>
              <a:rPr lang="en-US" dirty="0" smtClean="0"/>
              <a:t>saw men </a:t>
            </a:r>
            <a:r>
              <a:rPr lang="en-US" dirty="0"/>
              <a:t>linking up arm in arm with lawyers; but God was not in their company. Having many </a:t>
            </a:r>
            <a:r>
              <a:rPr lang="en-US" dirty="0" smtClean="0"/>
              <a:t>ideas regarding </a:t>
            </a:r>
            <a:r>
              <a:rPr lang="en-US" dirty="0"/>
              <a:t>the work, they go to the lawyers for help to carry out their plans. I </a:t>
            </a:r>
            <a:r>
              <a:rPr lang="en-US" dirty="0" smtClean="0"/>
              <a:t>am commissioned to say </a:t>
            </a:r>
            <a:r>
              <a:rPr lang="en-US" dirty="0"/>
              <a:t>to such that you are not moving under the inspiration of the Spirit of God.” Australia, June 6, 1898.</a:t>
            </a:r>
          </a:p>
          <a:p>
            <a:endParaRPr lang="en-US" dirty="0"/>
          </a:p>
          <a:p>
            <a:endParaRPr lang="en-US" dirty="0"/>
          </a:p>
        </p:txBody>
      </p:sp>
    </p:spTree>
    <p:extLst>
      <p:ext uri="{BB962C8B-B14F-4D97-AF65-F5344CB8AC3E}">
        <p14:creationId xmlns:p14="http://schemas.microsoft.com/office/powerpoint/2010/main" val="440463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0" y="365125"/>
            <a:ext cx="5181600" cy="1325563"/>
          </a:xfrm>
        </p:spPr>
        <p:txBody>
          <a:bodyPr/>
          <a:lstStyle/>
          <a:p>
            <a:endParaRPr lang="en-US" dirty="0"/>
          </a:p>
        </p:txBody>
      </p:sp>
      <p:sp>
        <p:nvSpPr>
          <p:cNvPr id="3" name="Content Placeholder 2"/>
          <p:cNvSpPr>
            <a:spLocks noGrp="1"/>
          </p:cNvSpPr>
          <p:nvPr>
            <p:ph sz="half" idx="1"/>
          </p:nvPr>
        </p:nvSpPr>
        <p:spPr>
          <a:xfrm>
            <a:off x="0" y="0"/>
            <a:ext cx="6019800" cy="6858000"/>
          </a:xfrm>
        </p:spPr>
        <p:txBody>
          <a:bodyPr>
            <a:normAutofit fontScale="92500" lnSpcReduction="20000"/>
          </a:bodyPr>
          <a:lstStyle/>
          <a:p>
            <a:r>
              <a:rPr lang="en-US" dirty="0" smtClean="0"/>
              <a:t>Not only did Kellogg seek to separate the medical work from the church, but he also wanted to tie ALL Adventist sanitariums to Battle Creek.  Since Kellogg controlled Battle Creek, he hoped to take all the medical work with him.  This was by 1900.  EGW wrote at this time</a:t>
            </a:r>
            <a:r>
              <a:rPr lang="en-US" dirty="0"/>
              <a:t>, “The money that flowed so freely into Dr. Kellogg’s hands from the gifts of </a:t>
            </a:r>
            <a:r>
              <a:rPr lang="en-US" dirty="0" smtClean="0"/>
              <a:t>Wessel's </a:t>
            </a:r>
            <a:r>
              <a:rPr lang="en-US" dirty="0"/>
              <a:t>family should not one dollar of it have gone in that line. He should have been so thoroughly, unselfishly awake to the broad vineyard to be worked that he would not have lost his judgment and centered the money he has done in Chicago missions. God did not inspire him to do this work. And our missionaries in Africa have hurt their record and influence, for in their great strait, they used advantages of food in their hands, requiring a price that was too </a:t>
            </a:r>
            <a:r>
              <a:rPr lang="en-US" dirty="0" smtClean="0"/>
              <a:t>much…Save Dr. Kellogg from himself. He is not heeding the counsel he should heed.”  Letter 3, 1900 </a:t>
            </a:r>
            <a:endParaRPr lang="en-US" dirty="0"/>
          </a:p>
        </p:txBody>
      </p:sp>
      <p:pic>
        <p:nvPicPr>
          <p:cNvPr id="5" name="Content Placeholder 4"/>
          <p:cNvPicPr>
            <a:picLocks noGrp="1" noChangeAspect="1"/>
          </p:cNvPicPr>
          <p:nvPr>
            <p:ph sz="half" idx="2"/>
          </p:nvPr>
        </p:nvPicPr>
        <p:blipFill>
          <a:blip r:embed="rId2"/>
          <a:stretch>
            <a:fillRect/>
          </a:stretch>
        </p:blipFill>
        <p:spPr>
          <a:xfrm>
            <a:off x="6019801" y="0"/>
            <a:ext cx="6172200" cy="6858000"/>
          </a:xfrm>
          <a:prstGeom prst="rect">
            <a:avLst/>
          </a:prstGeom>
        </p:spPr>
      </p:pic>
    </p:spTree>
    <p:extLst>
      <p:ext uri="{BB962C8B-B14F-4D97-AF65-F5344CB8AC3E}">
        <p14:creationId xmlns:p14="http://schemas.microsoft.com/office/powerpoint/2010/main" val="4237204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3310</Words>
  <Application>Microsoft Office PowerPoint</Application>
  <PresentationFormat>Widescreen</PresentationFormat>
  <Paragraphs>48</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Algerian</vt:lpstr>
      <vt:lpstr>Arial</vt:lpstr>
      <vt:lpstr>Calibri</vt:lpstr>
      <vt:lpstr>Calibri Light</vt:lpstr>
      <vt:lpstr>Office Theme</vt:lpstr>
      <vt:lpstr>Dr. John Harvey Kellogg</vt:lpstr>
      <vt:lpstr>                           Very Famous!</vt:lpstr>
      <vt:lpstr>PowerPoint Presentation</vt:lpstr>
      <vt:lpstr>Ellen White on John Kellogg in the Beginning</vt:lpstr>
      <vt:lpstr>                                Continued</vt:lpstr>
      <vt:lpstr>           Somewhere Along the Way…………</vt:lpstr>
      <vt:lpstr>                     The Slippery Slope Begins</vt:lpstr>
      <vt:lpstr>                    Losing His Power to Reason!</vt:lpstr>
      <vt:lpstr>PowerPoint Presentation</vt:lpstr>
      <vt:lpstr>                 Begs ‘An Adopted Son’</vt:lpstr>
      <vt:lpstr>Sanitarium Burns Down</vt:lpstr>
      <vt:lpstr>                   Control, Power, Dominance</vt:lpstr>
      <vt:lpstr>                       </vt:lpstr>
      <vt:lpstr>                            Glorifying Self!</vt:lpstr>
      <vt:lpstr>                Financing the new sanitarium</vt:lpstr>
      <vt:lpstr>                  Ellen White Responds  </vt:lpstr>
      <vt:lpstr>     Kellogg Attacks</vt:lpstr>
      <vt:lpstr>                                 Backdrop</vt:lpstr>
      <vt:lpstr>   Miracles Are The Proof</vt:lpstr>
      <vt:lpstr>                                  Amazing!</vt:lpstr>
      <vt:lpstr>         Shipwrecked</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John Harvey Kellogg</dc:title>
  <dc:creator>All Public</dc:creator>
  <cp:lastModifiedBy>All Public</cp:lastModifiedBy>
  <cp:revision>20</cp:revision>
  <dcterms:created xsi:type="dcterms:W3CDTF">2018-08-13T19:22:09Z</dcterms:created>
  <dcterms:modified xsi:type="dcterms:W3CDTF">2018-08-17T19:53:04Z</dcterms:modified>
</cp:coreProperties>
</file>