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41" d="100"/>
          <a:sy n="41" d="100"/>
        </p:scale>
        <p:origin x="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6/16/2018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6/16/2018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16a">
            <a:hlinkClick r:id="" action="ppaction://media"/>
            <a:extLst>
              <a:ext uri="{FF2B5EF4-FFF2-40B4-BE49-F238E27FC236}">
                <a16:creationId xmlns:a16="http://schemas.microsoft.com/office/drawing/2014/main" id="{CC53A070-BDA8-4A14-946E-977FF1CF5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64229" y="1730828"/>
            <a:ext cx="609600" cy="609600"/>
          </a:xfrm>
          <a:prstGeom prst="rect">
            <a:avLst/>
          </a:prstGeom>
        </p:spPr>
      </p:pic>
      <p:pic>
        <p:nvPicPr>
          <p:cNvPr id="4" name="Picture 3">
            <a:extLst>
              <a:ext uri="{FF2B5EF4-FFF2-40B4-BE49-F238E27FC236}">
                <a16:creationId xmlns:a16="http://schemas.microsoft.com/office/drawing/2014/main" id="{16EF6A66-D438-4B81-9A6F-90E321522170}"/>
              </a:ext>
            </a:extLst>
          </p:cNvPr>
          <p:cNvPicPr>
            <a:picLocks noChangeAspect="1"/>
          </p:cNvPicPr>
          <p:nvPr/>
        </p:nvPicPr>
        <p:blipFill rotWithShape="1">
          <a:blip r:embed="rId5"/>
          <a:srcRect t="13028" b="2703"/>
          <a:stretch/>
        </p:blipFill>
        <p:spPr>
          <a:xfrm>
            <a:off x="0" y="10"/>
            <a:ext cx="12191980" cy="6857990"/>
          </a:xfrm>
          <a:prstGeom prst="rect">
            <a:avLst/>
          </a:prstGeom>
        </p:spPr>
      </p:pic>
    </p:spTree>
    <p:extLst>
      <p:ext uri="{BB962C8B-B14F-4D97-AF65-F5344CB8AC3E}">
        <p14:creationId xmlns:p14="http://schemas.microsoft.com/office/powerpoint/2010/main" val="317983914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7AE812-000A-4870-B8C1-BEF5928B7D63}"/>
              </a:ext>
            </a:extLst>
          </p:cNvPr>
          <p:cNvSpPr/>
          <p:nvPr/>
        </p:nvSpPr>
        <p:spPr>
          <a:xfrm>
            <a:off x="586154" y="0"/>
            <a:ext cx="6096000" cy="6986528"/>
          </a:xfrm>
          <a:prstGeom prst="rect">
            <a:avLst/>
          </a:prstGeom>
        </p:spPr>
        <p:txBody>
          <a:bodyPr>
            <a:spAutoFit/>
          </a:bodyPr>
          <a:lstStyle/>
          <a:p>
            <a:r>
              <a:rPr lang="en-US" sz="2800" dirty="0"/>
              <a:t>Throughout Christendom, Protestantism was menaced by formidable foes. The first triumphs of the Reformation past, </a:t>
            </a:r>
            <a:r>
              <a:rPr lang="en-US" sz="2800" b="1" u="sng" dirty="0"/>
              <a:t>Rome summoned new forces, hoping to accomplish its destruction. At this time the order of the Jesuits was created, the most cruel, unscrupulous, and powerful of all the champions of popery</a:t>
            </a:r>
            <a:r>
              <a:rPr lang="en-US" sz="2800" dirty="0"/>
              <a:t>. </a:t>
            </a:r>
            <a:r>
              <a:rPr lang="en-US" sz="2800" b="1" dirty="0"/>
              <a:t>Cut off from earthly ties and human interests, dead to the claims of natural affection, reason and conscience wholly silenced, they knew no rule, no tie, but that of their order, and no duty but to extend its power.</a:t>
            </a:r>
            <a:r>
              <a:rPr lang="en-US" sz="2800" dirty="0"/>
              <a:t>—The Great Controversy, Ellen White, 1911, p. 234</a:t>
            </a:r>
          </a:p>
        </p:txBody>
      </p:sp>
      <p:pic>
        <p:nvPicPr>
          <p:cNvPr id="3" name="Picture 2">
            <a:extLst>
              <a:ext uri="{FF2B5EF4-FFF2-40B4-BE49-F238E27FC236}">
                <a16:creationId xmlns:a16="http://schemas.microsoft.com/office/drawing/2014/main" id="{D4C51AE6-E7A0-4B65-92CB-050716F22F27}"/>
              </a:ext>
            </a:extLst>
          </p:cNvPr>
          <p:cNvPicPr>
            <a:picLocks noChangeAspect="1"/>
          </p:cNvPicPr>
          <p:nvPr/>
        </p:nvPicPr>
        <p:blipFill>
          <a:blip r:embed="rId2"/>
          <a:stretch>
            <a:fillRect/>
          </a:stretch>
        </p:blipFill>
        <p:spPr>
          <a:xfrm>
            <a:off x="8258175" y="557212"/>
            <a:ext cx="2381250" cy="2695575"/>
          </a:xfrm>
          <a:prstGeom prst="rect">
            <a:avLst/>
          </a:prstGeom>
        </p:spPr>
      </p:pic>
      <p:pic>
        <p:nvPicPr>
          <p:cNvPr id="4" name="Picture 3">
            <a:extLst>
              <a:ext uri="{FF2B5EF4-FFF2-40B4-BE49-F238E27FC236}">
                <a16:creationId xmlns:a16="http://schemas.microsoft.com/office/drawing/2014/main" id="{79575A1C-6684-44A9-8295-90EE116C6BE8}"/>
              </a:ext>
            </a:extLst>
          </p:cNvPr>
          <p:cNvPicPr>
            <a:picLocks noChangeAspect="1"/>
          </p:cNvPicPr>
          <p:nvPr/>
        </p:nvPicPr>
        <p:blipFill>
          <a:blip r:embed="rId3"/>
          <a:stretch>
            <a:fillRect/>
          </a:stretch>
        </p:blipFill>
        <p:spPr>
          <a:xfrm>
            <a:off x="8258175" y="3252787"/>
            <a:ext cx="2202061" cy="3429000"/>
          </a:xfrm>
          <a:prstGeom prst="rect">
            <a:avLst/>
          </a:prstGeom>
        </p:spPr>
      </p:pic>
    </p:spTree>
    <p:extLst>
      <p:ext uri="{BB962C8B-B14F-4D97-AF65-F5344CB8AC3E}">
        <p14:creationId xmlns:p14="http://schemas.microsoft.com/office/powerpoint/2010/main" val="183518752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4F77D2-D903-446A-AC92-377C1D2B068B}"/>
              </a:ext>
            </a:extLst>
          </p:cNvPr>
          <p:cNvSpPr/>
          <p:nvPr/>
        </p:nvSpPr>
        <p:spPr>
          <a:xfrm>
            <a:off x="0" y="0"/>
            <a:ext cx="12192000" cy="3046988"/>
          </a:xfrm>
          <a:prstGeom prst="rect">
            <a:avLst/>
          </a:prstGeom>
        </p:spPr>
        <p:txBody>
          <a:bodyPr wrap="square">
            <a:spAutoFit/>
          </a:bodyPr>
          <a:lstStyle/>
          <a:p>
            <a:r>
              <a:rPr lang="en-US" sz="2400" dirty="0"/>
              <a:t>The gospel of Christ had enabled its adherents to meet danger and endure suffering, undismayed by cold, hunger, toil, and poverty, to uphold the banner of truth in face of the rack, the dungeon, and the stake. To combat these forces, Jesuitism inspired its followers with a fanaticism that enabled them to endure like dangers, and </a:t>
            </a:r>
            <a:r>
              <a:rPr lang="en-US" sz="2400" b="1" dirty="0"/>
              <a:t>to oppose to the power of truth all the weapons of deception</a:t>
            </a:r>
            <a:r>
              <a:rPr lang="en-US" sz="2400" dirty="0"/>
              <a:t>. </a:t>
            </a:r>
            <a:r>
              <a:rPr lang="en-US" sz="2400" b="1" dirty="0"/>
              <a:t>There was no crime too great for them to commit, no deception too base for them to practice, no disguise too difficult for them to assume. </a:t>
            </a:r>
            <a:r>
              <a:rPr lang="en-US" sz="2400" dirty="0"/>
              <a:t>Vowed to perpetual poverty and humility, it was their studied aim to secure wealth and power, </a:t>
            </a:r>
            <a:r>
              <a:rPr lang="en-US" sz="2400" b="1" dirty="0"/>
              <a:t>to be devoted to the overthrow of Protestantism, and the re-establishment of the papal supremacy</a:t>
            </a:r>
            <a:r>
              <a:rPr lang="en-US" sz="2400" dirty="0"/>
              <a:t>.—ibid., 234</a:t>
            </a:r>
          </a:p>
        </p:txBody>
      </p:sp>
      <p:pic>
        <p:nvPicPr>
          <p:cNvPr id="3" name="Picture 2">
            <a:extLst>
              <a:ext uri="{FF2B5EF4-FFF2-40B4-BE49-F238E27FC236}">
                <a16:creationId xmlns:a16="http://schemas.microsoft.com/office/drawing/2014/main" id="{191727A5-D005-4A37-994B-62B94E3A416A}"/>
              </a:ext>
            </a:extLst>
          </p:cNvPr>
          <p:cNvPicPr>
            <a:picLocks noChangeAspect="1"/>
          </p:cNvPicPr>
          <p:nvPr/>
        </p:nvPicPr>
        <p:blipFill>
          <a:blip r:embed="rId2"/>
          <a:stretch>
            <a:fillRect/>
          </a:stretch>
        </p:blipFill>
        <p:spPr>
          <a:xfrm>
            <a:off x="372344" y="3211110"/>
            <a:ext cx="4340332" cy="3429000"/>
          </a:xfrm>
          <a:prstGeom prst="rect">
            <a:avLst/>
          </a:prstGeom>
        </p:spPr>
      </p:pic>
      <p:pic>
        <p:nvPicPr>
          <p:cNvPr id="4" name="Picture 3">
            <a:extLst>
              <a:ext uri="{FF2B5EF4-FFF2-40B4-BE49-F238E27FC236}">
                <a16:creationId xmlns:a16="http://schemas.microsoft.com/office/drawing/2014/main" id="{EE552462-D3E6-470E-985A-84A8809AE118}"/>
              </a:ext>
            </a:extLst>
          </p:cNvPr>
          <p:cNvPicPr>
            <a:picLocks noChangeAspect="1"/>
          </p:cNvPicPr>
          <p:nvPr/>
        </p:nvPicPr>
        <p:blipFill>
          <a:blip r:embed="rId3"/>
          <a:stretch>
            <a:fillRect/>
          </a:stretch>
        </p:blipFill>
        <p:spPr>
          <a:xfrm>
            <a:off x="5697415" y="3293258"/>
            <a:ext cx="5216403" cy="3346852"/>
          </a:xfrm>
          <a:prstGeom prst="rect">
            <a:avLst/>
          </a:prstGeom>
        </p:spPr>
      </p:pic>
    </p:spTree>
    <p:extLst>
      <p:ext uri="{BB962C8B-B14F-4D97-AF65-F5344CB8AC3E}">
        <p14:creationId xmlns:p14="http://schemas.microsoft.com/office/powerpoint/2010/main" val="273316339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63CF5-B230-4E3B-BE17-4F0C3424A706}"/>
              </a:ext>
            </a:extLst>
          </p:cNvPr>
          <p:cNvPicPr>
            <a:picLocks noChangeAspect="1"/>
          </p:cNvPicPr>
          <p:nvPr/>
        </p:nvPicPr>
        <p:blipFill rotWithShape="1">
          <a:blip r:embed="rId2"/>
          <a:srcRect r="10229" b="16523"/>
          <a:stretch/>
        </p:blipFill>
        <p:spPr>
          <a:xfrm>
            <a:off x="4694960" y="3442599"/>
            <a:ext cx="3887448" cy="2687064"/>
          </a:xfrm>
          <a:prstGeom prst="rect">
            <a:avLst/>
          </a:prstGeom>
        </p:spPr>
      </p:pic>
      <p:pic>
        <p:nvPicPr>
          <p:cNvPr id="3" name="Picture 2">
            <a:extLst>
              <a:ext uri="{FF2B5EF4-FFF2-40B4-BE49-F238E27FC236}">
                <a16:creationId xmlns:a16="http://schemas.microsoft.com/office/drawing/2014/main" id="{8F9B66B9-9FB9-4855-AAF0-C3C664FF1828}"/>
              </a:ext>
            </a:extLst>
          </p:cNvPr>
          <p:cNvPicPr>
            <a:picLocks noChangeAspect="1"/>
          </p:cNvPicPr>
          <p:nvPr/>
        </p:nvPicPr>
        <p:blipFill rotWithShape="1">
          <a:blip r:embed="rId3"/>
          <a:srcRect t="7787" b="22677"/>
          <a:stretch/>
        </p:blipFill>
        <p:spPr>
          <a:xfrm>
            <a:off x="5545672" y="668694"/>
            <a:ext cx="3036735" cy="2773905"/>
          </a:xfrm>
          <a:prstGeom prst="rect">
            <a:avLst/>
          </a:prstGeom>
        </p:spPr>
      </p:pic>
      <p:pic>
        <p:nvPicPr>
          <p:cNvPr id="4" name="Picture 3">
            <a:extLst>
              <a:ext uri="{FF2B5EF4-FFF2-40B4-BE49-F238E27FC236}">
                <a16:creationId xmlns:a16="http://schemas.microsoft.com/office/drawing/2014/main" id="{11CDCB20-4A04-40AF-BB48-09B5D4C0E298}"/>
              </a:ext>
            </a:extLst>
          </p:cNvPr>
          <p:cNvPicPr>
            <a:picLocks noChangeAspect="1"/>
          </p:cNvPicPr>
          <p:nvPr/>
        </p:nvPicPr>
        <p:blipFill rotWithShape="1">
          <a:blip r:embed="rId4"/>
          <a:srcRect b="19077"/>
          <a:stretch/>
        </p:blipFill>
        <p:spPr>
          <a:xfrm>
            <a:off x="583245" y="3040577"/>
            <a:ext cx="3181350" cy="3089086"/>
          </a:xfrm>
          <a:prstGeom prst="rect">
            <a:avLst/>
          </a:prstGeom>
        </p:spPr>
      </p:pic>
      <p:pic>
        <p:nvPicPr>
          <p:cNvPr id="5" name="Picture 4">
            <a:extLst>
              <a:ext uri="{FF2B5EF4-FFF2-40B4-BE49-F238E27FC236}">
                <a16:creationId xmlns:a16="http://schemas.microsoft.com/office/drawing/2014/main" id="{7924B04A-22C8-48B3-B87E-BCE69EA298D3}"/>
              </a:ext>
            </a:extLst>
          </p:cNvPr>
          <p:cNvPicPr>
            <a:picLocks noChangeAspect="1"/>
          </p:cNvPicPr>
          <p:nvPr/>
        </p:nvPicPr>
        <p:blipFill>
          <a:blip r:embed="rId5"/>
          <a:stretch>
            <a:fillRect/>
          </a:stretch>
        </p:blipFill>
        <p:spPr>
          <a:xfrm>
            <a:off x="583245" y="728337"/>
            <a:ext cx="3181350" cy="2381250"/>
          </a:xfrm>
          <a:prstGeom prst="rect">
            <a:avLst/>
          </a:prstGeom>
        </p:spPr>
      </p:pic>
      <p:sp>
        <p:nvSpPr>
          <p:cNvPr id="7" name="Rectangle 6">
            <a:extLst>
              <a:ext uri="{FF2B5EF4-FFF2-40B4-BE49-F238E27FC236}">
                <a16:creationId xmlns:a16="http://schemas.microsoft.com/office/drawing/2014/main" id="{159EF31B-026D-4D3B-9B56-19FDD39C0ADB}"/>
              </a:ext>
            </a:extLst>
          </p:cNvPr>
          <p:cNvSpPr/>
          <p:nvPr/>
        </p:nvSpPr>
        <p:spPr>
          <a:xfrm>
            <a:off x="0" y="6334780"/>
            <a:ext cx="4392677" cy="523220"/>
          </a:xfrm>
          <a:prstGeom prst="rect">
            <a:avLst/>
          </a:prstGeom>
        </p:spPr>
        <p:txBody>
          <a:bodyPr wrap="none">
            <a:spAutoFit/>
          </a:bodyPr>
          <a:lstStyle/>
          <a:p>
            <a:r>
              <a:rPr lang="en-US" sz="2800" dirty="0"/>
              <a:t>William Henry Harrison 1841</a:t>
            </a:r>
          </a:p>
        </p:txBody>
      </p:sp>
      <p:sp>
        <p:nvSpPr>
          <p:cNvPr id="8" name="Rectangle 7">
            <a:extLst>
              <a:ext uri="{FF2B5EF4-FFF2-40B4-BE49-F238E27FC236}">
                <a16:creationId xmlns:a16="http://schemas.microsoft.com/office/drawing/2014/main" id="{8D5DD26A-136F-42F1-AA48-836020D66FE2}"/>
              </a:ext>
            </a:extLst>
          </p:cNvPr>
          <p:cNvSpPr/>
          <p:nvPr/>
        </p:nvSpPr>
        <p:spPr>
          <a:xfrm>
            <a:off x="121031" y="266672"/>
            <a:ext cx="4658904" cy="461665"/>
          </a:xfrm>
          <a:prstGeom prst="rect">
            <a:avLst/>
          </a:prstGeom>
        </p:spPr>
        <p:txBody>
          <a:bodyPr wrap="none">
            <a:spAutoFit/>
          </a:bodyPr>
          <a:lstStyle/>
          <a:p>
            <a:r>
              <a:rPr lang="en-US" sz="2400" dirty="0"/>
              <a:t>Andrew Jackson Attempted in 1835 </a:t>
            </a:r>
          </a:p>
        </p:txBody>
      </p:sp>
      <p:sp>
        <p:nvSpPr>
          <p:cNvPr id="9" name="Rectangle 8">
            <a:extLst>
              <a:ext uri="{FF2B5EF4-FFF2-40B4-BE49-F238E27FC236}">
                <a16:creationId xmlns:a16="http://schemas.microsoft.com/office/drawing/2014/main" id="{77039B2A-0EEA-45D6-AEF1-37527ADE24F5}"/>
              </a:ext>
            </a:extLst>
          </p:cNvPr>
          <p:cNvSpPr/>
          <p:nvPr/>
        </p:nvSpPr>
        <p:spPr>
          <a:xfrm>
            <a:off x="5479054" y="14669"/>
            <a:ext cx="3169970" cy="523220"/>
          </a:xfrm>
          <a:prstGeom prst="rect">
            <a:avLst/>
          </a:prstGeom>
        </p:spPr>
        <p:txBody>
          <a:bodyPr wrap="none">
            <a:spAutoFit/>
          </a:bodyPr>
          <a:lstStyle/>
          <a:p>
            <a:r>
              <a:rPr lang="en-US" sz="2800" dirty="0"/>
              <a:t>Zachary Taylor  1850</a:t>
            </a:r>
          </a:p>
        </p:txBody>
      </p:sp>
      <p:sp>
        <p:nvSpPr>
          <p:cNvPr id="11" name="Rectangle 10">
            <a:extLst>
              <a:ext uri="{FF2B5EF4-FFF2-40B4-BE49-F238E27FC236}">
                <a16:creationId xmlns:a16="http://schemas.microsoft.com/office/drawing/2014/main" id="{92B820BF-46E9-4DAC-913B-CF55609DDE88}"/>
              </a:ext>
            </a:extLst>
          </p:cNvPr>
          <p:cNvSpPr/>
          <p:nvPr/>
        </p:nvSpPr>
        <p:spPr>
          <a:xfrm>
            <a:off x="5137938" y="6202647"/>
            <a:ext cx="3444469" cy="523220"/>
          </a:xfrm>
          <a:prstGeom prst="rect">
            <a:avLst/>
          </a:prstGeom>
        </p:spPr>
        <p:txBody>
          <a:bodyPr wrap="none">
            <a:spAutoFit/>
          </a:bodyPr>
          <a:lstStyle/>
          <a:p>
            <a:r>
              <a:rPr lang="en-US" sz="2800" dirty="0"/>
              <a:t>Abraham Lincoln 1865</a:t>
            </a:r>
          </a:p>
        </p:txBody>
      </p:sp>
      <p:sp>
        <p:nvSpPr>
          <p:cNvPr id="12" name="TextBox 11">
            <a:extLst>
              <a:ext uri="{FF2B5EF4-FFF2-40B4-BE49-F238E27FC236}">
                <a16:creationId xmlns:a16="http://schemas.microsoft.com/office/drawing/2014/main" id="{A218AC55-AE98-4519-A310-17CC3BBC4B8E}"/>
              </a:ext>
            </a:extLst>
          </p:cNvPr>
          <p:cNvSpPr txBox="1"/>
          <p:nvPr/>
        </p:nvSpPr>
        <p:spPr>
          <a:xfrm>
            <a:off x="8649024" y="982176"/>
            <a:ext cx="3447604" cy="4893647"/>
          </a:xfrm>
          <a:prstGeom prst="rect">
            <a:avLst/>
          </a:prstGeom>
          <a:noFill/>
        </p:spPr>
        <p:txBody>
          <a:bodyPr wrap="square" rtlCol="0">
            <a:spAutoFit/>
          </a:bodyPr>
          <a:lstStyle/>
          <a:p>
            <a:r>
              <a:rPr lang="en-US" sz="2400" dirty="0"/>
              <a:t>Multiple Attempts were made on Andrew Jackson for his opposition to the Federal Reserve, Attempts were made on James Buchanan, Franklin Pierce, and successful against John F. Kennedy. The price for defiance against Rome and their plans. Jesuits have been busy serving their masters, Who are we serving?</a:t>
            </a:r>
          </a:p>
        </p:txBody>
      </p:sp>
    </p:spTree>
    <p:extLst>
      <p:ext uri="{BB962C8B-B14F-4D97-AF65-F5344CB8AC3E}">
        <p14:creationId xmlns:p14="http://schemas.microsoft.com/office/powerpoint/2010/main" val="410220477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F0F15-DAEA-46F1-AF84-4FD5DDBD9165}"/>
              </a:ext>
            </a:extLst>
          </p:cNvPr>
          <p:cNvPicPr>
            <a:picLocks noChangeAspect="1"/>
          </p:cNvPicPr>
          <p:nvPr/>
        </p:nvPicPr>
        <p:blipFill rotWithShape="1">
          <a:blip r:embed="rId2"/>
          <a:srcRect t="10940" b="11795"/>
          <a:stretch/>
        </p:blipFill>
        <p:spPr>
          <a:xfrm>
            <a:off x="228623" y="0"/>
            <a:ext cx="11835913" cy="6857999"/>
          </a:xfrm>
          <a:prstGeom prst="rect">
            <a:avLst/>
          </a:prstGeom>
        </p:spPr>
      </p:pic>
    </p:spTree>
    <p:extLst>
      <p:ext uri="{BB962C8B-B14F-4D97-AF65-F5344CB8AC3E}">
        <p14:creationId xmlns:p14="http://schemas.microsoft.com/office/powerpoint/2010/main" val="403472260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0AD7A-01E5-498D-B1BE-2F3136DAE5E0}"/>
              </a:ext>
            </a:extLst>
          </p:cNvPr>
          <p:cNvPicPr>
            <a:picLocks noChangeAspect="1"/>
          </p:cNvPicPr>
          <p:nvPr/>
        </p:nvPicPr>
        <p:blipFill>
          <a:blip r:embed="rId2"/>
          <a:stretch>
            <a:fillRect/>
          </a:stretch>
        </p:blipFill>
        <p:spPr>
          <a:xfrm>
            <a:off x="304802" y="95250"/>
            <a:ext cx="8323384" cy="4508499"/>
          </a:xfrm>
          <a:prstGeom prst="rect">
            <a:avLst/>
          </a:prstGeom>
        </p:spPr>
      </p:pic>
      <p:sp>
        <p:nvSpPr>
          <p:cNvPr id="3" name="TextBox 2">
            <a:extLst>
              <a:ext uri="{FF2B5EF4-FFF2-40B4-BE49-F238E27FC236}">
                <a16:creationId xmlns:a16="http://schemas.microsoft.com/office/drawing/2014/main" id="{435C3C8E-94CE-4988-8228-01FC622CEE3F}"/>
              </a:ext>
            </a:extLst>
          </p:cNvPr>
          <p:cNvSpPr txBox="1"/>
          <p:nvPr/>
        </p:nvSpPr>
        <p:spPr>
          <a:xfrm>
            <a:off x="1" y="4508500"/>
            <a:ext cx="12192000" cy="2246769"/>
          </a:xfrm>
          <a:prstGeom prst="rect">
            <a:avLst/>
          </a:prstGeom>
          <a:noFill/>
        </p:spPr>
        <p:txBody>
          <a:bodyPr wrap="square" rtlCol="0">
            <a:spAutoFit/>
          </a:bodyPr>
          <a:lstStyle/>
          <a:p>
            <a:r>
              <a:rPr lang="en-US" sz="2800" b="1" dirty="0"/>
              <a:t>The Deal: </a:t>
            </a:r>
            <a:r>
              <a:rPr lang="en-US" sz="2800" dirty="0"/>
              <a:t>Serve the Roman Pontiff (the Papacy) Pope </a:t>
            </a:r>
            <a:r>
              <a:rPr lang="en-US" sz="2800" dirty="0" err="1"/>
              <a:t>Sixtus</a:t>
            </a:r>
            <a:r>
              <a:rPr lang="en-US" sz="2800" dirty="0"/>
              <a:t>  unconditionally or…..</a:t>
            </a:r>
          </a:p>
          <a:p>
            <a:r>
              <a:rPr lang="en-US" sz="2800" dirty="0"/>
              <a:t> </a:t>
            </a:r>
            <a:r>
              <a:rPr lang="en-US" sz="2800" b="1" dirty="0"/>
              <a:t>Die via the Roman Catholic Agency of the Jesuit Order</a:t>
            </a:r>
          </a:p>
          <a:p>
            <a:endParaRPr lang="en-US" sz="2800" dirty="0"/>
          </a:p>
          <a:p>
            <a:r>
              <a:rPr lang="en-US" sz="2800" dirty="0"/>
              <a:t>For the Next 30 years starting in 1558, multiple assassination attempts were made on her life throughout her reign ending in 1603</a:t>
            </a:r>
          </a:p>
        </p:txBody>
      </p:sp>
      <p:sp>
        <p:nvSpPr>
          <p:cNvPr id="4" name="TextBox 3">
            <a:extLst>
              <a:ext uri="{FF2B5EF4-FFF2-40B4-BE49-F238E27FC236}">
                <a16:creationId xmlns:a16="http://schemas.microsoft.com/office/drawing/2014/main" id="{7F6E8F37-6B99-4181-8A18-A0EAD9E603AD}"/>
              </a:ext>
            </a:extLst>
          </p:cNvPr>
          <p:cNvSpPr txBox="1"/>
          <p:nvPr/>
        </p:nvSpPr>
        <p:spPr>
          <a:xfrm>
            <a:off x="8768862" y="726830"/>
            <a:ext cx="3282462" cy="1384995"/>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Queen Elizabeth I of England: Reigned from 1558-1603</a:t>
            </a:r>
          </a:p>
        </p:txBody>
      </p:sp>
    </p:spTree>
    <p:extLst>
      <p:ext uri="{BB962C8B-B14F-4D97-AF65-F5344CB8AC3E}">
        <p14:creationId xmlns:p14="http://schemas.microsoft.com/office/powerpoint/2010/main" val="129877277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ED942-40C1-48B2-8B22-7F2DC2B46144}"/>
              </a:ext>
            </a:extLst>
          </p:cNvPr>
          <p:cNvPicPr>
            <a:picLocks noChangeAspect="1"/>
          </p:cNvPicPr>
          <p:nvPr/>
        </p:nvPicPr>
        <p:blipFill>
          <a:blip r:embed="rId2"/>
          <a:stretch>
            <a:fillRect/>
          </a:stretch>
        </p:blipFill>
        <p:spPr>
          <a:xfrm>
            <a:off x="132521" y="0"/>
            <a:ext cx="11926957" cy="6858000"/>
          </a:xfrm>
          <a:prstGeom prst="rect">
            <a:avLst/>
          </a:prstGeom>
        </p:spPr>
      </p:pic>
      <p:sp>
        <p:nvSpPr>
          <p:cNvPr id="3" name="TextBox 2">
            <a:extLst>
              <a:ext uri="{FF2B5EF4-FFF2-40B4-BE49-F238E27FC236}">
                <a16:creationId xmlns:a16="http://schemas.microsoft.com/office/drawing/2014/main" id="{873B061E-F26C-4F31-85E1-8EC169A6A25D}"/>
              </a:ext>
            </a:extLst>
          </p:cNvPr>
          <p:cNvSpPr txBox="1"/>
          <p:nvPr/>
        </p:nvSpPr>
        <p:spPr>
          <a:xfrm>
            <a:off x="1852246" y="257908"/>
            <a:ext cx="9730154" cy="830997"/>
          </a:xfrm>
          <a:prstGeom prst="rect">
            <a:avLst/>
          </a:prstGeom>
          <a:noFill/>
        </p:spPr>
        <p:txBody>
          <a:bodyPr wrap="square" rtlCol="0">
            <a:spAutoFit/>
          </a:bodyPr>
          <a:lstStyle/>
          <a:p>
            <a:r>
              <a:rPr lang="en-US" sz="2400" b="1" dirty="0">
                <a:solidFill>
                  <a:srgbClr val="FFC000"/>
                </a:solidFill>
                <a:effectLst>
                  <a:outerShdw blurRad="38100" dist="38100" dir="2700000" algn="tl">
                    <a:srgbClr val="000000">
                      <a:alpha val="43137"/>
                    </a:srgbClr>
                  </a:outerShdw>
                </a:effectLst>
                <a:highlight>
                  <a:srgbClr val="000000"/>
                </a:highlight>
              </a:rPr>
              <a:t>Catholic Spain sent its unrivaled Spanish Armada to England to Destroy the Island Country and depose its Protestant leader</a:t>
            </a:r>
          </a:p>
        </p:txBody>
      </p:sp>
    </p:spTree>
    <p:extLst>
      <p:ext uri="{BB962C8B-B14F-4D97-AF65-F5344CB8AC3E}">
        <p14:creationId xmlns:p14="http://schemas.microsoft.com/office/powerpoint/2010/main" val="32790198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DB67FA-F6BB-494F-9F87-2C63AA7AB72C}"/>
              </a:ext>
            </a:extLst>
          </p:cNvPr>
          <p:cNvPicPr>
            <a:picLocks noChangeAspect="1"/>
          </p:cNvPicPr>
          <p:nvPr/>
        </p:nvPicPr>
        <p:blipFill>
          <a:blip r:embed="rId2"/>
          <a:stretch>
            <a:fillRect/>
          </a:stretch>
        </p:blipFill>
        <p:spPr>
          <a:xfrm>
            <a:off x="140677" y="0"/>
            <a:ext cx="5814646" cy="5814646"/>
          </a:xfrm>
          <a:prstGeom prst="rect">
            <a:avLst/>
          </a:prstGeom>
        </p:spPr>
      </p:pic>
      <p:sp>
        <p:nvSpPr>
          <p:cNvPr id="3" name="TextBox 2">
            <a:extLst>
              <a:ext uri="{FF2B5EF4-FFF2-40B4-BE49-F238E27FC236}">
                <a16:creationId xmlns:a16="http://schemas.microsoft.com/office/drawing/2014/main" id="{D409633C-8074-43D7-838E-9A4AE80600CC}"/>
              </a:ext>
            </a:extLst>
          </p:cNvPr>
          <p:cNvSpPr txBox="1"/>
          <p:nvPr/>
        </p:nvSpPr>
        <p:spPr>
          <a:xfrm>
            <a:off x="0" y="5814646"/>
            <a:ext cx="6096000" cy="1077218"/>
          </a:xfrm>
          <a:prstGeom prst="rect">
            <a:avLst/>
          </a:prstGeom>
          <a:noFill/>
        </p:spPr>
        <p:txBody>
          <a:bodyPr wrap="square" rtlCol="0">
            <a:spAutoFit/>
          </a:bodyPr>
          <a:lstStyle/>
          <a:p>
            <a:r>
              <a:rPr lang="en-US" sz="3200" b="1" dirty="0">
                <a:solidFill>
                  <a:srgbClr val="000099"/>
                </a:solidFill>
                <a:effectLst>
                  <a:outerShdw blurRad="38100" dist="38100" dir="2700000" algn="tl">
                    <a:srgbClr val="000000">
                      <a:alpha val="43137"/>
                    </a:srgbClr>
                  </a:outerShdw>
                </a:effectLst>
              </a:rPr>
              <a:t>Sir Francis Drake (Active: 1563-1596)</a:t>
            </a:r>
          </a:p>
        </p:txBody>
      </p:sp>
      <p:pic>
        <p:nvPicPr>
          <p:cNvPr id="4" name="Picture 3">
            <a:extLst>
              <a:ext uri="{FF2B5EF4-FFF2-40B4-BE49-F238E27FC236}">
                <a16:creationId xmlns:a16="http://schemas.microsoft.com/office/drawing/2014/main" id="{0DB7CE9B-E54B-497B-87FD-25DC66740C9D}"/>
              </a:ext>
            </a:extLst>
          </p:cNvPr>
          <p:cNvPicPr>
            <a:picLocks noChangeAspect="1"/>
          </p:cNvPicPr>
          <p:nvPr/>
        </p:nvPicPr>
        <p:blipFill>
          <a:blip r:embed="rId3"/>
          <a:stretch>
            <a:fillRect/>
          </a:stretch>
        </p:blipFill>
        <p:spPr>
          <a:xfrm>
            <a:off x="6173875" y="0"/>
            <a:ext cx="6096000" cy="3876675"/>
          </a:xfrm>
          <a:prstGeom prst="rect">
            <a:avLst/>
          </a:prstGeom>
        </p:spPr>
      </p:pic>
      <p:sp>
        <p:nvSpPr>
          <p:cNvPr id="5" name="TextBox 4">
            <a:extLst>
              <a:ext uri="{FF2B5EF4-FFF2-40B4-BE49-F238E27FC236}">
                <a16:creationId xmlns:a16="http://schemas.microsoft.com/office/drawing/2014/main" id="{E0DE8BB0-FC03-484C-A393-6E87D73F9966}"/>
              </a:ext>
            </a:extLst>
          </p:cNvPr>
          <p:cNvSpPr txBox="1"/>
          <p:nvPr/>
        </p:nvSpPr>
        <p:spPr>
          <a:xfrm>
            <a:off x="6276035" y="3978519"/>
            <a:ext cx="6018125" cy="2677656"/>
          </a:xfrm>
          <a:prstGeom prst="rect">
            <a:avLst/>
          </a:prstGeom>
          <a:noFill/>
        </p:spPr>
        <p:txBody>
          <a:bodyPr wrap="square" rtlCol="0">
            <a:spAutoFit/>
          </a:bodyPr>
          <a:lstStyle/>
          <a:p>
            <a:r>
              <a:rPr lang="en-US" sz="2800" dirty="0"/>
              <a:t>The Spanish Armada was defeated due to a providential storm which massacred most of the fleet of Spain, while Sir Francis Drake utilized a technique that gave his smaller, more maneuverable ships the advantage</a:t>
            </a:r>
          </a:p>
        </p:txBody>
      </p:sp>
    </p:spTree>
    <p:extLst>
      <p:ext uri="{BB962C8B-B14F-4D97-AF65-F5344CB8AC3E}">
        <p14:creationId xmlns:p14="http://schemas.microsoft.com/office/powerpoint/2010/main" val="8725874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9B3133-69F4-4972-9059-1D37DC9CDC7B}"/>
              </a:ext>
            </a:extLst>
          </p:cNvPr>
          <p:cNvSpPr txBox="1"/>
          <p:nvPr/>
        </p:nvSpPr>
        <p:spPr>
          <a:xfrm>
            <a:off x="890954" y="0"/>
            <a:ext cx="10855569" cy="646331"/>
          </a:xfrm>
          <a:prstGeom prst="rect">
            <a:avLst/>
          </a:prstGeom>
          <a:noFill/>
        </p:spPr>
        <p:txBody>
          <a:bodyPr wrap="square" rtlCol="0">
            <a:spAutoFit/>
          </a:bodyPr>
          <a:lstStyle/>
          <a:p>
            <a:r>
              <a:rPr lang="en-US" sz="3600" b="1" dirty="0" err="1">
                <a:solidFill>
                  <a:srgbClr val="000099"/>
                </a:solidFill>
                <a:effectLst>
                  <a:outerShdw blurRad="38100" dist="38100" dir="2700000" algn="tl">
                    <a:srgbClr val="000000">
                      <a:alpha val="43137"/>
                    </a:srgbClr>
                  </a:outerShdw>
                </a:effectLst>
              </a:rPr>
              <a:t>Preterism</a:t>
            </a:r>
            <a:endParaRPr lang="en-US" sz="3600" b="1" dirty="0">
              <a:solidFill>
                <a:srgbClr val="000099"/>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43486CC3-AF6A-4ABD-8C04-17B03BF207A9}"/>
              </a:ext>
            </a:extLst>
          </p:cNvPr>
          <p:cNvPicPr>
            <a:picLocks noChangeAspect="1"/>
          </p:cNvPicPr>
          <p:nvPr/>
        </p:nvPicPr>
        <p:blipFill rotWithShape="1">
          <a:blip r:embed="rId2"/>
          <a:srcRect b="19000"/>
          <a:stretch/>
        </p:blipFill>
        <p:spPr>
          <a:xfrm>
            <a:off x="626347" y="646331"/>
            <a:ext cx="2466891" cy="2945955"/>
          </a:xfrm>
          <a:prstGeom prst="rect">
            <a:avLst/>
          </a:prstGeom>
        </p:spPr>
      </p:pic>
      <p:sp>
        <p:nvSpPr>
          <p:cNvPr id="6" name="Rectangle 5">
            <a:extLst>
              <a:ext uri="{FF2B5EF4-FFF2-40B4-BE49-F238E27FC236}">
                <a16:creationId xmlns:a16="http://schemas.microsoft.com/office/drawing/2014/main" id="{7C58F605-0B77-40F8-8701-4594937749E1}"/>
              </a:ext>
            </a:extLst>
          </p:cNvPr>
          <p:cNvSpPr/>
          <p:nvPr/>
        </p:nvSpPr>
        <p:spPr>
          <a:xfrm>
            <a:off x="3093238" y="323165"/>
            <a:ext cx="8653285" cy="3416320"/>
          </a:xfrm>
          <a:prstGeom prst="rect">
            <a:avLst/>
          </a:prstGeom>
        </p:spPr>
        <p:txBody>
          <a:bodyPr wrap="square">
            <a:spAutoFit/>
          </a:bodyPr>
          <a:lstStyle/>
          <a:p>
            <a:r>
              <a:rPr lang="en-US" sz="2400" b="1" dirty="0">
                <a:solidFill>
                  <a:srgbClr val="FF0000"/>
                </a:solidFill>
              </a:rPr>
              <a:t>Luis de </a:t>
            </a:r>
            <a:r>
              <a:rPr lang="en-US" sz="2400" b="1" dirty="0" err="1">
                <a:solidFill>
                  <a:srgbClr val="FF0000"/>
                </a:solidFill>
              </a:rPr>
              <a:t>Alcasar</a:t>
            </a:r>
            <a:r>
              <a:rPr lang="en-US" sz="2400" b="1" dirty="0">
                <a:solidFill>
                  <a:srgbClr val="FF0000"/>
                </a:solidFill>
              </a:rPr>
              <a:t> </a:t>
            </a:r>
            <a:r>
              <a:rPr lang="en-US" sz="2400" b="1" dirty="0"/>
              <a:t>(1554-1613) was a </a:t>
            </a:r>
            <a:r>
              <a:rPr lang="en-US" sz="2400" b="1" u="sng" dirty="0"/>
              <a:t>Jesuit scholar </a:t>
            </a:r>
            <a:r>
              <a:rPr lang="en-US" sz="2400" b="1" dirty="0"/>
              <a:t>who also studied and reinterpreted the historical prophecies of Daniel and Revelation, putting them in the past prior to the decline of the Roman Empire. In this scenario, “Nero” was the Antichrist and the Catholic Church was the triumphant “New Jerusalem” which vanquished both spiritual and temporal enemies. This has been expanded to include Antiochus IV Epiphanes</a:t>
            </a:r>
          </a:p>
          <a:p>
            <a:endParaRPr lang="en-US" sz="2400" b="1" dirty="0"/>
          </a:p>
          <a:p>
            <a:r>
              <a:rPr lang="en-US" sz="2400" b="1" dirty="0"/>
              <a:t>(</a:t>
            </a:r>
            <a:r>
              <a:rPr lang="en-US" sz="2400" b="1" dirty="0" err="1"/>
              <a:t>Vestigatio</a:t>
            </a:r>
            <a:r>
              <a:rPr lang="en-US" sz="2400" b="1" dirty="0"/>
              <a:t> </a:t>
            </a:r>
            <a:r>
              <a:rPr lang="en-US" sz="2400" b="1" dirty="0" err="1"/>
              <a:t>arcani</a:t>
            </a:r>
            <a:r>
              <a:rPr lang="en-US" sz="2400" b="1" dirty="0"/>
              <a:t> </a:t>
            </a:r>
            <a:r>
              <a:rPr lang="en-US" sz="2400" b="1" dirty="0" err="1"/>
              <a:t>sensus</a:t>
            </a:r>
            <a:r>
              <a:rPr lang="en-US" sz="2400" b="1" dirty="0"/>
              <a:t> in </a:t>
            </a:r>
            <a:r>
              <a:rPr lang="en-US" sz="2400" b="1" dirty="0" err="1"/>
              <a:t>Apocalypsi</a:t>
            </a:r>
            <a:r>
              <a:rPr lang="en-US" sz="2400" b="1" dirty="0"/>
              <a:t> (1614))</a:t>
            </a:r>
          </a:p>
        </p:txBody>
      </p:sp>
      <p:pic>
        <p:nvPicPr>
          <p:cNvPr id="8" name="Picture 7">
            <a:extLst>
              <a:ext uri="{FF2B5EF4-FFF2-40B4-BE49-F238E27FC236}">
                <a16:creationId xmlns:a16="http://schemas.microsoft.com/office/drawing/2014/main" id="{ADCA6931-DD42-4DA5-AC28-535266D99BC8}"/>
              </a:ext>
            </a:extLst>
          </p:cNvPr>
          <p:cNvPicPr>
            <a:picLocks noChangeAspect="1"/>
          </p:cNvPicPr>
          <p:nvPr/>
        </p:nvPicPr>
        <p:blipFill rotWithShape="1">
          <a:blip r:embed="rId3"/>
          <a:srcRect l="21652" r="21428"/>
          <a:stretch/>
        </p:blipFill>
        <p:spPr>
          <a:xfrm>
            <a:off x="9020050" y="2664900"/>
            <a:ext cx="3182263" cy="4193099"/>
          </a:xfrm>
          <a:prstGeom prst="rect">
            <a:avLst/>
          </a:prstGeom>
        </p:spPr>
      </p:pic>
      <p:sp>
        <p:nvSpPr>
          <p:cNvPr id="9" name="TextBox 8">
            <a:extLst>
              <a:ext uri="{FF2B5EF4-FFF2-40B4-BE49-F238E27FC236}">
                <a16:creationId xmlns:a16="http://schemas.microsoft.com/office/drawing/2014/main" id="{1391A521-D609-4E15-BCEA-3ECE8219CEAE}"/>
              </a:ext>
            </a:extLst>
          </p:cNvPr>
          <p:cNvSpPr txBox="1"/>
          <p:nvPr/>
        </p:nvSpPr>
        <p:spPr>
          <a:xfrm>
            <a:off x="626347" y="4250999"/>
            <a:ext cx="7053943" cy="1938992"/>
          </a:xfrm>
          <a:prstGeom prst="rect">
            <a:avLst/>
          </a:prstGeom>
          <a:noFill/>
        </p:spPr>
        <p:txBody>
          <a:bodyPr wrap="square" rtlCol="0">
            <a:spAutoFit/>
          </a:bodyPr>
          <a:lstStyle/>
          <a:p>
            <a:r>
              <a:rPr lang="en-US" sz="2400" b="1" dirty="0">
                <a:solidFill>
                  <a:srgbClr val="7030A0"/>
                </a:solidFill>
                <a:effectLst>
                  <a:outerShdw blurRad="38100" dist="38100" dir="2700000" algn="tl">
                    <a:srgbClr val="000000">
                      <a:alpha val="43137"/>
                    </a:srgbClr>
                  </a:outerShdw>
                </a:effectLst>
              </a:rPr>
              <a:t>This Catholic-Jesuit-originating belief was later propagated by SDA Desmond Ford in the 1970s until dismissed becoming nondenominational evangelical in 1980. Think there might be a </a:t>
            </a:r>
            <a:r>
              <a:rPr lang="en-US" sz="2400" b="1" dirty="0">
                <a:solidFill>
                  <a:srgbClr val="C00000"/>
                </a:solidFill>
                <a:effectLst>
                  <a:outerShdw blurRad="38100" dist="38100" dir="2700000" algn="tl">
                    <a:srgbClr val="000000">
                      <a:alpha val="43137"/>
                    </a:srgbClr>
                  </a:outerShdw>
                </a:effectLst>
              </a:rPr>
              <a:t>Jesuit infiltration</a:t>
            </a:r>
            <a:r>
              <a:rPr lang="en-US" sz="2400" b="1" dirty="0">
                <a:solidFill>
                  <a:srgbClr val="7030A0"/>
                </a:solidFill>
                <a:effectLst>
                  <a:outerShdw blurRad="38100" dist="38100" dir="2700000" algn="tl">
                    <a:srgbClr val="000000">
                      <a:alpha val="43137"/>
                    </a:srgbClr>
                  </a:outerShdw>
                </a:effectLst>
              </a:rPr>
              <a:t> in the churches today? SDA or otherwise?</a:t>
            </a:r>
          </a:p>
        </p:txBody>
      </p:sp>
    </p:spTree>
    <p:extLst>
      <p:ext uri="{BB962C8B-B14F-4D97-AF65-F5344CB8AC3E}">
        <p14:creationId xmlns:p14="http://schemas.microsoft.com/office/powerpoint/2010/main" val="204109397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CE778-B341-4FF4-B6DA-7C2B566E3127}"/>
              </a:ext>
            </a:extLst>
          </p:cNvPr>
          <p:cNvPicPr>
            <a:picLocks noChangeAspect="1"/>
          </p:cNvPicPr>
          <p:nvPr/>
        </p:nvPicPr>
        <p:blipFill>
          <a:blip r:embed="rId2"/>
          <a:stretch>
            <a:fillRect/>
          </a:stretch>
        </p:blipFill>
        <p:spPr>
          <a:xfrm>
            <a:off x="1097065" y="1049103"/>
            <a:ext cx="2871465" cy="3468925"/>
          </a:xfrm>
          <a:prstGeom prst="rect">
            <a:avLst/>
          </a:prstGeom>
        </p:spPr>
      </p:pic>
      <p:sp>
        <p:nvSpPr>
          <p:cNvPr id="4" name="Rectangle 3">
            <a:extLst>
              <a:ext uri="{FF2B5EF4-FFF2-40B4-BE49-F238E27FC236}">
                <a16:creationId xmlns:a16="http://schemas.microsoft.com/office/drawing/2014/main" id="{34842B9D-4DA4-4E10-BFB5-330A4457CADB}"/>
              </a:ext>
            </a:extLst>
          </p:cNvPr>
          <p:cNvSpPr/>
          <p:nvPr/>
        </p:nvSpPr>
        <p:spPr>
          <a:xfrm>
            <a:off x="4690905" y="1049103"/>
            <a:ext cx="6963507" cy="3416320"/>
          </a:xfrm>
          <a:prstGeom prst="rect">
            <a:avLst/>
          </a:prstGeom>
        </p:spPr>
        <p:txBody>
          <a:bodyPr wrap="square">
            <a:spAutoFit/>
          </a:bodyPr>
          <a:lstStyle/>
          <a:p>
            <a:r>
              <a:rPr lang="en-US" sz="2400" b="1" u="sng" dirty="0">
                <a:solidFill>
                  <a:srgbClr val="FF0000"/>
                </a:solidFill>
              </a:rPr>
              <a:t>Francisco Ribera </a:t>
            </a:r>
            <a:r>
              <a:rPr lang="en-US" sz="2400" b="1" dirty="0"/>
              <a:t>(1537-1591), a Jesuit priest and doctor of theology from Spain, reinterpreted the prophecies to look for a future figure at the end of times as the true Antichrist and one that would originate from outside the church.</a:t>
            </a:r>
          </a:p>
          <a:p>
            <a:endParaRPr lang="en-US" sz="2400" b="1" dirty="0"/>
          </a:p>
          <a:p>
            <a:r>
              <a:rPr lang="en-US" sz="2400" b="1" dirty="0"/>
              <a:t>(George Eldon Ladd, The Blessed Hope. A Biblical Study of the Second Advent and Rapture (Grand Rapids, Michigan: Eerdmans, 1956): 37-38.) </a:t>
            </a:r>
          </a:p>
        </p:txBody>
      </p:sp>
      <p:sp>
        <p:nvSpPr>
          <p:cNvPr id="5" name="Rectangle 4">
            <a:extLst>
              <a:ext uri="{FF2B5EF4-FFF2-40B4-BE49-F238E27FC236}">
                <a16:creationId xmlns:a16="http://schemas.microsoft.com/office/drawing/2014/main" id="{75A87845-BA99-4519-A1EA-892426D9A6A7}"/>
              </a:ext>
            </a:extLst>
          </p:cNvPr>
          <p:cNvSpPr/>
          <p:nvPr/>
        </p:nvSpPr>
        <p:spPr>
          <a:xfrm>
            <a:off x="1235007" y="218106"/>
            <a:ext cx="2595582" cy="830997"/>
          </a:xfrm>
          <a:prstGeom prst="rect">
            <a:avLst/>
          </a:prstGeom>
        </p:spPr>
        <p:txBody>
          <a:bodyPr wrap="none">
            <a:spAutoFit/>
          </a:bodyPr>
          <a:lstStyle/>
          <a:p>
            <a:r>
              <a:rPr lang="en-US" sz="4800" b="1" dirty="0">
                <a:solidFill>
                  <a:srgbClr val="000099"/>
                </a:solidFill>
                <a:effectLst>
                  <a:outerShdw blurRad="38100" dist="38100" dir="2700000" algn="tl">
                    <a:srgbClr val="000000">
                      <a:alpha val="43137"/>
                    </a:srgbClr>
                  </a:outerShdw>
                </a:effectLst>
              </a:rPr>
              <a:t>Futurism </a:t>
            </a:r>
            <a:endParaRPr lang="en-US" sz="4800" dirty="0"/>
          </a:p>
        </p:txBody>
      </p:sp>
      <p:sp>
        <p:nvSpPr>
          <p:cNvPr id="6" name="TextBox 5">
            <a:extLst>
              <a:ext uri="{FF2B5EF4-FFF2-40B4-BE49-F238E27FC236}">
                <a16:creationId xmlns:a16="http://schemas.microsoft.com/office/drawing/2014/main" id="{A009E490-299B-4679-BF4E-566BE959E566}"/>
              </a:ext>
            </a:extLst>
          </p:cNvPr>
          <p:cNvSpPr txBox="1"/>
          <p:nvPr/>
        </p:nvSpPr>
        <p:spPr>
          <a:xfrm>
            <a:off x="835745" y="4699337"/>
            <a:ext cx="10818667" cy="1569660"/>
          </a:xfrm>
          <a:prstGeom prst="rect">
            <a:avLst/>
          </a:prstGeom>
          <a:noFill/>
        </p:spPr>
        <p:txBody>
          <a:bodyPr wrap="square" rtlCol="0">
            <a:spAutoFit/>
          </a:bodyPr>
          <a:lstStyle/>
          <a:p>
            <a:pPr algn="ctr"/>
            <a:r>
              <a:rPr lang="en-US" sz="2400" b="1" u="sng" dirty="0">
                <a:solidFill>
                  <a:srgbClr val="FF0000"/>
                </a:solidFill>
                <a:effectLst>
                  <a:outerShdw blurRad="38100" dist="38100" dir="2700000" algn="tl">
                    <a:srgbClr val="000000">
                      <a:alpha val="43137"/>
                    </a:srgbClr>
                  </a:outerShdw>
                </a:effectLst>
              </a:rPr>
              <a:t>These are the Prophetic Beliefs of every mainstream Protestant (Evangelical) Church Today!!! Originating from Catholic Sources, Protestantism is truly wondering after the Beast! What Happened to the doctrines of every single Protestant founding father, which unanimously declared that the Pope was the Antichrist???</a:t>
            </a:r>
          </a:p>
        </p:txBody>
      </p:sp>
    </p:spTree>
    <p:extLst>
      <p:ext uri="{BB962C8B-B14F-4D97-AF65-F5344CB8AC3E}">
        <p14:creationId xmlns:p14="http://schemas.microsoft.com/office/powerpoint/2010/main" val="267073968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2CFC71-8194-4217-8DA5-E4E56F5A5827}"/>
              </a:ext>
            </a:extLst>
          </p:cNvPr>
          <p:cNvPicPr>
            <a:picLocks noChangeAspect="1"/>
          </p:cNvPicPr>
          <p:nvPr/>
        </p:nvPicPr>
        <p:blipFill rotWithShape="1">
          <a:blip r:embed="rId2"/>
          <a:srcRect l="18445" t="11094" r="24632" b="60229"/>
          <a:stretch/>
        </p:blipFill>
        <p:spPr>
          <a:xfrm>
            <a:off x="2764971" y="70473"/>
            <a:ext cx="3592338" cy="2674622"/>
          </a:xfrm>
          <a:prstGeom prst="rect">
            <a:avLst/>
          </a:prstGeom>
        </p:spPr>
      </p:pic>
      <p:sp>
        <p:nvSpPr>
          <p:cNvPr id="3" name="TextBox 2">
            <a:extLst>
              <a:ext uri="{FF2B5EF4-FFF2-40B4-BE49-F238E27FC236}">
                <a16:creationId xmlns:a16="http://schemas.microsoft.com/office/drawing/2014/main" id="{BAD34B9A-2E1B-484D-B0DC-B20124C1AC19}"/>
              </a:ext>
            </a:extLst>
          </p:cNvPr>
          <p:cNvSpPr txBox="1"/>
          <p:nvPr/>
        </p:nvSpPr>
        <p:spPr>
          <a:xfrm>
            <a:off x="150700" y="70473"/>
            <a:ext cx="2463571" cy="2677656"/>
          </a:xfrm>
          <a:prstGeom prst="rect">
            <a:avLst/>
          </a:prstGeom>
          <a:noFill/>
        </p:spPr>
        <p:txBody>
          <a:bodyPr wrap="square" rtlCol="0">
            <a:spAutoFit/>
          </a:bodyPr>
          <a:lstStyle/>
          <a:p>
            <a:r>
              <a:rPr lang="en-US" sz="2400" b="1" dirty="0"/>
              <a:t>Louis De </a:t>
            </a:r>
            <a:r>
              <a:rPr lang="en-US" sz="2400" b="1" dirty="0" err="1"/>
              <a:t>Berquin</a:t>
            </a:r>
            <a:r>
              <a:rPr lang="en-US" sz="2400" b="1" dirty="0"/>
              <a:t> </a:t>
            </a:r>
            <a:r>
              <a:rPr lang="en-US" sz="2400" dirty="0"/>
              <a:t>(All writings were burned then he was Burned at the Stake in 1529 by a Roman Catholic-French tribunal)</a:t>
            </a:r>
          </a:p>
        </p:txBody>
      </p:sp>
      <p:pic>
        <p:nvPicPr>
          <p:cNvPr id="4" name="Picture 3">
            <a:extLst>
              <a:ext uri="{FF2B5EF4-FFF2-40B4-BE49-F238E27FC236}">
                <a16:creationId xmlns:a16="http://schemas.microsoft.com/office/drawing/2014/main" id="{36FE0C60-24D6-46AC-B41F-B95031BAFD5C}"/>
              </a:ext>
            </a:extLst>
          </p:cNvPr>
          <p:cNvPicPr>
            <a:picLocks noChangeAspect="1"/>
          </p:cNvPicPr>
          <p:nvPr/>
        </p:nvPicPr>
        <p:blipFill>
          <a:blip r:embed="rId3"/>
          <a:stretch>
            <a:fillRect/>
          </a:stretch>
        </p:blipFill>
        <p:spPr>
          <a:xfrm>
            <a:off x="6658709" y="0"/>
            <a:ext cx="4225938" cy="5499508"/>
          </a:xfrm>
          <a:prstGeom prst="rect">
            <a:avLst/>
          </a:prstGeom>
        </p:spPr>
      </p:pic>
      <p:sp>
        <p:nvSpPr>
          <p:cNvPr id="5" name="TextBox 4">
            <a:extLst>
              <a:ext uri="{FF2B5EF4-FFF2-40B4-BE49-F238E27FC236}">
                <a16:creationId xmlns:a16="http://schemas.microsoft.com/office/drawing/2014/main" id="{7F7A9840-20D9-4D2F-A7B1-B8FDF559F2D5}"/>
              </a:ext>
            </a:extLst>
          </p:cNvPr>
          <p:cNvSpPr txBox="1"/>
          <p:nvPr/>
        </p:nvSpPr>
        <p:spPr>
          <a:xfrm>
            <a:off x="6658708" y="5697415"/>
            <a:ext cx="4220307" cy="830997"/>
          </a:xfrm>
          <a:prstGeom prst="rect">
            <a:avLst/>
          </a:prstGeom>
          <a:noFill/>
        </p:spPr>
        <p:txBody>
          <a:bodyPr wrap="square" rtlCol="0">
            <a:spAutoFit/>
          </a:bodyPr>
          <a:lstStyle/>
          <a:p>
            <a:r>
              <a:rPr lang="en-US" sz="2400" b="1" dirty="0"/>
              <a:t>Francis I, King of France </a:t>
            </a:r>
            <a:r>
              <a:rPr lang="en-US" sz="2400" dirty="0"/>
              <a:t>(1515-1547</a:t>
            </a:r>
          </a:p>
        </p:txBody>
      </p:sp>
      <p:pic>
        <p:nvPicPr>
          <p:cNvPr id="6" name="Picture 5">
            <a:extLst>
              <a:ext uri="{FF2B5EF4-FFF2-40B4-BE49-F238E27FC236}">
                <a16:creationId xmlns:a16="http://schemas.microsoft.com/office/drawing/2014/main" id="{5BE41583-DA10-448C-B715-16C1CBF5CA42}"/>
              </a:ext>
            </a:extLst>
          </p:cNvPr>
          <p:cNvPicPr>
            <a:picLocks noChangeAspect="1"/>
          </p:cNvPicPr>
          <p:nvPr/>
        </p:nvPicPr>
        <p:blipFill rotWithShape="1">
          <a:blip r:embed="rId4"/>
          <a:srcRect b="41819"/>
          <a:stretch/>
        </p:blipFill>
        <p:spPr>
          <a:xfrm>
            <a:off x="3048001" y="3604339"/>
            <a:ext cx="3222171" cy="2403000"/>
          </a:xfrm>
          <a:prstGeom prst="rect">
            <a:avLst/>
          </a:prstGeom>
        </p:spPr>
      </p:pic>
      <p:sp>
        <p:nvSpPr>
          <p:cNvPr id="7" name="TextBox 6">
            <a:extLst>
              <a:ext uri="{FF2B5EF4-FFF2-40B4-BE49-F238E27FC236}">
                <a16:creationId xmlns:a16="http://schemas.microsoft.com/office/drawing/2014/main" id="{1610904B-466D-457F-BB05-57FFA2FECD4E}"/>
              </a:ext>
            </a:extLst>
          </p:cNvPr>
          <p:cNvSpPr txBox="1"/>
          <p:nvPr/>
        </p:nvSpPr>
        <p:spPr>
          <a:xfrm>
            <a:off x="1" y="3184763"/>
            <a:ext cx="3048000" cy="3416320"/>
          </a:xfrm>
          <a:prstGeom prst="rect">
            <a:avLst/>
          </a:prstGeom>
          <a:noFill/>
        </p:spPr>
        <p:txBody>
          <a:bodyPr wrap="square" rtlCol="0">
            <a:spAutoFit/>
          </a:bodyPr>
          <a:lstStyle/>
          <a:p>
            <a:r>
              <a:rPr lang="en-US" sz="2400" b="1" dirty="0"/>
              <a:t>John Calvin </a:t>
            </a:r>
            <a:r>
              <a:rPr lang="en-US" sz="2400" dirty="0"/>
              <a:t>(Born in Noyon, Picardy, France in 1509, broke from the Catholic Church in 1530 and fled France on pain of death to Switzerland, where he eventually joined the Reformation in Geneva</a:t>
            </a:r>
            <a:endParaRPr lang="en-US" sz="2400" b="1" dirty="0"/>
          </a:p>
        </p:txBody>
      </p:sp>
    </p:spTree>
    <p:extLst>
      <p:ext uri="{BB962C8B-B14F-4D97-AF65-F5344CB8AC3E}">
        <p14:creationId xmlns:p14="http://schemas.microsoft.com/office/powerpoint/2010/main" val="155611202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rotWithShape="1">
          <a:blip r:embed="rId2"/>
          <a:srcRect b="3396"/>
          <a:stretch/>
        </p:blipFill>
        <p:spPr>
          <a:xfrm>
            <a:off x="0" y="0"/>
            <a:ext cx="12246430" cy="6858000"/>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16:</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a:xfrm>
            <a:off x="1524000" y="3679826"/>
            <a:ext cx="9144000" cy="1655762"/>
          </a:xfrm>
        </p:spPr>
        <p:txBody>
          <a:bodyPr>
            <a:normAutofit/>
          </a:bodyPr>
          <a:lstStyle/>
          <a:p>
            <a:r>
              <a:rPr lang="en-US" sz="4000" dirty="0">
                <a:solidFill>
                  <a:schemeClr val="bg1"/>
                </a:solidFill>
              </a:rPr>
              <a:t>The Edict of Nantes</a:t>
            </a: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696796-E77C-4B09-AD93-71246E43EF08}"/>
              </a:ext>
            </a:extLst>
          </p:cNvPr>
          <p:cNvPicPr>
            <a:picLocks noChangeAspect="1"/>
          </p:cNvPicPr>
          <p:nvPr/>
        </p:nvPicPr>
        <p:blipFill>
          <a:blip r:embed="rId2"/>
          <a:stretch>
            <a:fillRect/>
          </a:stretch>
        </p:blipFill>
        <p:spPr>
          <a:xfrm>
            <a:off x="396235" y="445477"/>
            <a:ext cx="3779776" cy="4349262"/>
          </a:xfrm>
          <a:prstGeom prst="rect">
            <a:avLst/>
          </a:prstGeom>
        </p:spPr>
      </p:pic>
      <p:sp>
        <p:nvSpPr>
          <p:cNvPr id="4" name="TextBox 3">
            <a:extLst>
              <a:ext uri="{FF2B5EF4-FFF2-40B4-BE49-F238E27FC236}">
                <a16:creationId xmlns:a16="http://schemas.microsoft.com/office/drawing/2014/main" id="{2F754F7C-0347-44DA-93EB-9AC2B97403FF}"/>
              </a:ext>
            </a:extLst>
          </p:cNvPr>
          <p:cNvSpPr txBox="1"/>
          <p:nvPr/>
        </p:nvSpPr>
        <p:spPr>
          <a:xfrm>
            <a:off x="194268" y="5210071"/>
            <a:ext cx="4149969" cy="954107"/>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Jacques Lefevre </a:t>
            </a:r>
            <a:r>
              <a:rPr lang="en-US" sz="2800" b="1" dirty="0" err="1">
                <a:solidFill>
                  <a:schemeClr val="bg1"/>
                </a:solidFill>
                <a:effectLst>
                  <a:outerShdw blurRad="38100" dist="38100" dir="2700000" algn="tl">
                    <a:srgbClr val="000000">
                      <a:alpha val="43137"/>
                    </a:srgbClr>
                  </a:outerShdw>
                </a:effectLst>
              </a:rPr>
              <a:t>d’Etaples</a:t>
            </a:r>
            <a:r>
              <a:rPr lang="en-US" sz="2800" b="1" dirty="0">
                <a:solidFill>
                  <a:schemeClr val="bg1"/>
                </a:solidFill>
                <a:effectLst>
                  <a:outerShdw blurRad="38100" dist="38100" dir="2700000" algn="tl">
                    <a:srgbClr val="000000">
                      <a:alpha val="43137"/>
                    </a:srgbClr>
                  </a:outerShdw>
                </a:effectLst>
              </a:rPr>
              <a:t> (</a:t>
            </a:r>
            <a:r>
              <a:rPr lang="en-US" sz="2800" b="1" dirty="0">
                <a:solidFill>
                  <a:schemeClr val="bg1"/>
                </a:solidFill>
              </a:rPr>
              <a:t>1455 – 1536)</a:t>
            </a:r>
          </a:p>
        </p:txBody>
      </p:sp>
      <p:pic>
        <p:nvPicPr>
          <p:cNvPr id="5" name="Picture 4">
            <a:extLst>
              <a:ext uri="{FF2B5EF4-FFF2-40B4-BE49-F238E27FC236}">
                <a16:creationId xmlns:a16="http://schemas.microsoft.com/office/drawing/2014/main" id="{58A51860-D172-4885-86B8-7ABC76005FA9}"/>
              </a:ext>
            </a:extLst>
          </p:cNvPr>
          <p:cNvPicPr>
            <a:picLocks noChangeAspect="1"/>
          </p:cNvPicPr>
          <p:nvPr/>
        </p:nvPicPr>
        <p:blipFill>
          <a:blip r:embed="rId3"/>
          <a:stretch>
            <a:fillRect/>
          </a:stretch>
        </p:blipFill>
        <p:spPr>
          <a:xfrm>
            <a:off x="4650921" y="571499"/>
            <a:ext cx="7248768" cy="4349261"/>
          </a:xfrm>
          <a:prstGeom prst="rect">
            <a:avLst/>
          </a:prstGeom>
        </p:spPr>
      </p:pic>
      <p:sp>
        <p:nvSpPr>
          <p:cNvPr id="6" name="TextBox 5">
            <a:extLst>
              <a:ext uri="{FF2B5EF4-FFF2-40B4-BE49-F238E27FC236}">
                <a16:creationId xmlns:a16="http://schemas.microsoft.com/office/drawing/2014/main" id="{96A653C9-1081-4BA7-9D55-7B94B88E60B5}"/>
              </a:ext>
            </a:extLst>
          </p:cNvPr>
          <p:cNvSpPr txBox="1"/>
          <p:nvPr/>
        </p:nvSpPr>
        <p:spPr>
          <a:xfrm>
            <a:off x="4497579" y="4994626"/>
            <a:ext cx="7555451" cy="1384995"/>
          </a:xfrm>
          <a:prstGeom prst="rect">
            <a:avLst/>
          </a:prstGeom>
          <a:noFill/>
        </p:spPr>
        <p:txBody>
          <a:bodyPr wrap="square" rtlCol="0">
            <a:spAutoFit/>
          </a:bodyPr>
          <a:lstStyle/>
          <a:p>
            <a:pPr algn="ctr"/>
            <a:r>
              <a:rPr lang="en-US" sz="2800" b="1" dirty="0">
                <a:solidFill>
                  <a:srgbClr val="002060"/>
                </a:solidFill>
                <a:effectLst>
                  <a:outerShdw blurRad="38100" dist="38100" dir="2700000" algn="tl">
                    <a:srgbClr val="000000">
                      <a:alpha val="43137"/>
                    </a:srgbClr>
                  </a:outerShdw>
                </a:effectLst>
              </a:rPr>
              <a:t>St Bartholomew’s Day Massacre (</a:t>
            </a:r>
            <a:r>
              <a:rPr lang="en-US" sz="2800" b="1" dirty="0">
                <a:solidFill>
                  <a:srgbClr val="002060"/>
                </a:solidFill>
              </a:rPr>
              <a:t>1572)-A Deceptive peace proposal by Rome led to the slaughter of 10,000-30,000 Protestant Christians</a:t>
            </a:r>
          </a:p>
        </p:txBody>
      </p:sp>
    </p:spTree>
    <p:extLst>
      <p:ext uri="{BB962C8B-B14F-4D97-AF65-F5344CB8AC3E}">
        <p14:creationId xmlns:p14="http://schemas.microsoft.com/office/powerpoint/2010/main" val="146012847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59CC5C-858E-4511-A25E-62D27A84A813}"/>
              </a:ext>
            </a:extLst>
          </p:cNvPr>
          <p:cNvPicPr>
            <a:picLocks noChangeAspect="1"/>
          </p:cNvPicPr>
          <p:nvPr/>
        </p:nvPicPr>
        <p:blipFill>
          <a:blip r:embed="rId2"/>
          <a:stretch>
            <a:fillRect/>
          </a:stretch>
        </p:blipFill>
        <p:spPr>
          <a:xfrm>
            <a:off x="693965" y="174852"/>
            <a:ext cx="4328960" cy="5529262"/>
          </a:xfrm>
          <a:prstGeom prst="rect">
            <a:avLst/>
          </a:prstGeom>
        </p:spPr>
      </p:pic>
      <p:sp>
        <p:nvSpPr>
          <p:cNvPr id="3" name="TextBox 2">
            <a:extLst>
              <a:ext uri="{FF2B5EF4-FFF2-40B4-BE49-F238E27FC236}">
                <a16:creationId xmlns:a16="http://schemas.microsoft.com/office/drawing/2014/main" id="{95B485E7-9985-49EE-8AA3-B3F5403D5ADC}"/>
              </a:ext>
            </a:extLst>
          </p:cNvPr>
          <p:cNvSpPr txBox="1"/>
          <p:nvPr/>
        </p:nvSpPr>
        <p:spPr>
          <a:xfrm>
            <a:off x="0" y="6030333"/>
            <a:ext cx="5812971"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Henry IV of France (Reign: 1589-1610)</a:t>
            </a:r>
          </a:p>
        </p:txBody>
      </p:sp>
      <p:sp>
        <p:nvSpPr>
          <p:cNvPr id="4" name="TextBox 3">
            <a:extLst>
              <a:ext uri="{FF2B5EF4-FFF2-40B4-BE49-F238E27FC236}">
                <a16:creationId xmlns:a16="http://schemas.microsoft.com/office/drawing/2014/main" id="{6C381897-4817-4DA1-B1D0-BBDFAEB4D85C}"/>
              </a:ext>
            </a:extLst>
          </p:cNvPr>
          <p:cNvSpPr txBox="1"/>
          <p:nvPr/>
        </p:nvSpPr>
        <p:spPr>
          <a:xfrm>
            <a:off x="5464629" y="566057"/>
            <a:ext cx="6226628" cy="4524315"/>
          </a:xfrm>
          <a:prstGeom prst="rect">
            <a:avLst/>
          </a:prstGeom>
          <a:noFill/>
        </p:spPr>
        <p:txBody>
          <a:bodyPr wrap="square" rtlCol="0">
            <a:spAutoFit/>
          </a:bodyPr>
          <a:lstStyle/>
          <a:p>
            <a:r>
              <a:rPr lang="en-US" sz="3600" dirty="0"/>
              <a:t>Henry of Navarre or Henry IV was raised Protestant and was thus a Huguenot. He narrowly escaped the slaughter of the St Bartholomew’s Day Massacre. He would be later assassinated by a Catholic Francois </a:t>
            </a:r>
            <a:r>
              <a:rPr lang="en-US" sz="3600" dirty="0" err="1"/>
              <a:t>Ravaillac</a:t>
            </a:r>
            <a:r>
              <a:rPr lang="en-US" sz="3600" dirty="0"/>
              <a:t> in 1610.</a:t>
            </a:r>
          </a:p>
        </p:txBody>
      </p:sp>
    </p:spTree>
    <p:extLst>
      <p:ext uri="{BB962C8B-B14F-4D97-AF65-F5344CB8AC3E}">
        <p14:creationId xmlns:p14="http://schemas.microsoft.com/office/powerpoint/2010/main" val="161618418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290327-A970-4F69-B5AC-E66F796A6D18}"/>
              </a:ext>
            </a:extLst>
          </p:cNvPr>
          <p:cNvSpPr txBox="1"/>
          <p:nvPr/>
        </p:nvSpPr>
        <p:spPr>
          <a:xfrm>
            <a:off x="269630" y="387817"/>
            <a:ext cx="11652739" cy="1754326"/>
          </a:xfrm>
          <a:prstGeom prst="rect">
            <a:avLst/>
          </a:prstGeom>
          <a:noFill/>
        </p:spPr>
        <p:txBody>
          <a:bodyPr wrap="square" rtlCol="0">
            <a:spAutoFit/>
          </a:bodyPr>
          <a:lstStyle/>
          <a:p>
            <a:r>
              <a:rPr lang="en-US" sz="3600" dirty="0">
                <a:solidFill>
                  <a:schemeClr val="bg1"/>
                </a:solidFill>
              </a:rPr>
              <a:t>The Edict of Nantes was passed in 1598, granting religious tolerance to Protestants and effectively ending the bloody “French Wars of Religion”</a:t>
            </a:r>
          </a:p>
        </p:txBody>
      </p:sp>
      <p:pic>
        <p:nvPicPr>
          <p:cNvPr id="4" name="Picture 3">
            <a:extLst>
              <a:ext uri="{FF2B5EF4-FFF2-40B4-BE49-F238E27FC236}">
                <a16:creationId xmlns:a16="http://schemas.microsoft.com/office/drawing/2014/main" id="{2F239ECE-F2DC-441B-86D8-23BA7FD58E52}"/>
              </a:ext>
            </a:extLst>
          </p:cNvPr>
          <p:cNvPicPr>
            <a:picLocks noChangeAspect="1"/>
          </p:cNvPicPr>
          <p:nvPr/>
        </p:nvPicPr>
        <p:blipFill>
          <a:blip r:embed="rId2"/>
          <a:stretch>
            <a:fillRect/>
          </a:stretch>
        </p:blipFill>
        <p:spPr>
          <a:xfrm>
            <a:off x="234461" y="2535422"/>
            <a:ext cx="5506529" cy="4309899"/>
          </a:xfrm>
          <a:prstGeom prst="rect">
            <a:avLst/>
          </a:prstGeom>
        </p:spPr>
      </p:pic>
      <p:pic>
        <p:nvPicPr>
          <p:cNvPr id="5" name="Picture 4">
            <a:extLst>
              <a:ext uri="{FF2B5EF4-FFF2-40B4-BE49-F238E27FC236}">
                <a16:creationId xmlns:a16="http://schemas.microsoft.com/office/drawing/2014/main" id="{4A7C11FD-3468-40F5-96C8-155E0B801E11}"/>
              </a:ext>
            </a:extLst>
          </p:cNvPr>
          <p:cNvPicPr>
            <a:picLocks noChangeAspect="1"/>
          </p:cNvPicPr>
          <p:nvPr/>
        </p:nvPicPr>
        <p:blipFill>
          <a:blip r:embed="rId3"/>
          <a:stretch>
            <a:fillRect/>
          </a:stretch>
        </p:blipFill>
        <p:spPr>
          <a:xfrm>
            <a:off x="6078554" y="2535423"/>
            <a:ext cx="5947799" cy="4322578"/>
          </a:xfrm>
          <a:prstGeom prst="rect">
            <a:avLst/>
          </a:prstGeom>
        </p:spPr>
      </p:pic>
    </p:spTree>
    <p:extLst>
      <p:ext uri="{BB962C8B-B14F-4D97-AF65-F5344CB8AC3E}">
        <p14:creationId xmlns:p14="http://schemas.microsoft.com/office/powerpoint/2010/main" val="331904609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41EA52-7649-4973-BC06-EF9033E980B5}"/>
              </a:ext>
            </a:extLst>
          </p:cNvPr>
          <p:cNvPicPr>
            <a:picLocks noChangeAspect="1"/>
          </p:cNvPicPr>
          <p:nvPr/>
        </p:nvPicPr>
        <p:blipFill>
          <a:blip r:embed="rId2"/>
          <a:stretch>
            <a:fillRect/>
          </a:stretch>
        </p:blipFill>
        <p:spPr>
          <a:xfrm>
            <a:off x="1008185" y="0"/>
            <a:ext cx="10131717" cy="6887853"/>
          </a:xfrm>
          <a:prstGeom prst="rect">
            <a:avLst/>
          </a:prstGeom>
        </p:spPr>
      </p:pic>
    </p:spTree>
    <p:extLst>
      <p:ext uri="{BB962C8B-B14F-4D97-AF65-F5344CB8AC3E}">
        <p14:creationId xmlns:p14="http://schemas.microsoft.com/office/powerpoint/2010/main" val="38902493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F06B07-B9A3-4C94-BF41-5EB2EC96AD32}"/>
              </a:ext>
            </a:extLst>
          </p:cNvPr>
          <p:cNvPicPr>
            <a:picLocks noChangeAspect="1"/>
          </p:cNvPicPr>
          <p:nvPr/>
        </p:nvPicPr>
        <p:blipFill>
          <a:blip r:embed="rId2"/>
          <a:stretch>
            <a:fillRect/>
          </a:stretch>
        </p:blipFill>
        <p:spPr>
          <a:xfrm>
            <a:off x="6389914" y="-1"/>
            <a:ext cx="5802086" cy="6356697"/>
          </a:xfrm>
          <a:prstGeom prst="rect">
            <a:avLst/>
          </a:prstGeom>
        </p:spPr>
      </p:pic>
      <p:sp>
        <p:nvSpPr>
          <p:cNvPr id="3" name="TextBox 2">
            <a:extLst>
              <a:ext uri="{FF2B5EF4-FFF2-40B4-BE49-F238E27FC236}">
                <a16:creationId xmlns:a16="http://schemas.microsoft.com/office/drawing/2014/main" id="{12ADB5CD-7019-48C1-AF84-C649C8821E97}"/>
              </a:ext>
            </a:extLst>
          </p:cNvPr>
          <p:cNvSpPr txBox="1"/>
          <p:nvPr/>
        </p:nvSpPr>
        <p:spPr>
          <a:xfrm>
            <a:off x="6466114" y="6149553"/>
            <a:ext cx="5725886" cy="707886"/>
          </a:xfrm>
          <a:prstGeom prst="rect">
            <a:avLst/>
          </a:prstGeom>
          <a:noFill/>
        </p:spPr>
        <p:txBody>
          <a:bodyPr wrap="square" rtlCol="0">
            <a:spAutoFit/>
          </a:bodyPr>
          <a:lstStyle/>
          <a:p>
            <a:pPr algn="ctr"/>
            <a:r>
              <a:rPr lang="en-US" sz="4000" dirty="0"/>
              <a:t>Charles </a:t>
            </a:r>
            <a:r>
              <a:rPr lang="en-US" sz="4000" dirty="0" err="1"/>
              <a:t>Chiniquy</a:t>
            </a:r>
            <a:endParaRPr lang="en-US" sz="4000" dirty="0"/>
          </a:p>
        </p:txBody>
      </p:sp>
      <p:pic>
        <p:nvPicPr>
          <p:cNvPr id="4" name="Picture 3">
            <a:extLst>
              <a:ext uri="{FF2B5EF4-FFF2-40B4-BE49-F238E27FC236}">
                <a16:creationId xmlns:a16="http://schemas.microsoft.com/office/drawing/2014/main" id="{75C83BE3-19CD-43A8-A105-E777852E040A}"/>
              </a:ext>
            </a:extLst>
          </p:cNvPr>
          <p:cNvPicPr>
            <a:picLocks noChangeAspect="1"/>
          </p:cNvPicPr>
          <p:nvPr/>
        </p:nvPicPr>
        <p:blipFill>
          <a:blip r:embed="rId3"/>
          <a:stretch>
            <a:fillRect/>
          </a:stretch>
        </p:blipFill>
        <p:spPr>
          <a:xfrm>
            <a:off x="642937" y="0"/>
            <a:ext cx="4301360" cy="6857439"/>
          </a:xfrm>
          <a:prstGeom prst="rect">
            <a:avLst/>
          </a:prstGeom>
        </p:spPr>
      </p:pic>
    </p:spTree>
    <p:extLst>
      <p:ext uri="{BB962C8B-B14F-4D97-AF65-F5344CB8AC3E}">
        <p14:creationId xmlns:p14="http://schemas.microsoft.com/office/powerpoint/2010/main" val="175327973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D060B-6A53-44A9-AF09-19AEA051EC6A}"/>
              </a:ext>
            </a:extLst>
          </p:cNvPr>
          <p:cNvPicPr>
            <a:picLocks noChangeAspect="1"/>
          </p:cNvPicPr>
          <p:nvPr/>
        </p:nvPicPr>
        <p:blipFill>
          <a:blip r:embed="rId2"/>
          <a:stretch>
            <a:fillRect/>
          </a:stretch>
        </p:blipFill>
        <p:spPr>
          <a:xfrm>
            <a:off x="568437" y="0"/>
            <a:ext cx="3911330" cy="5514975"/>
          </a:xfrm>
          <a:prstGeom prst="rect">
            <a:avLst/>
          </a:prstGeom>
        </p:spPr>
      </p:pic>
      <p:pic>
        <p:nvPicPr>
          <p:cNvPr id="3" name="Picture 2">
            <a:extLst>
              <a:ext uri="{FF2B5EF4-FFF2-40B4-BE49-F238E27FC236}">
                <a16:creationId xmlns:a16="http://schemas.microsoft.com/office/drawing/2014/main" id="{E64784BF-853F-46A6-8461-69A02D31E732}"/>
              </a:ext>
            </a:extLst>
          </p:cNvPr>
          <p:cNvPicPr>
            <a:picLocks noChangeAspect="1"/>
          </p:cNvPicPr>
          <p:nvPr/>
        </p:nvPicPr>
        <p:blipFill rotWithShape="1">
          <a:blip r:embed="rId3"/>
          <a:srcRect b="31699"/>
          <a:stretch/>
        </p:blipFill>
        <p:spPr>
          <a:xfrm>
            <a:off x="5757498" y="2616883"/>
            <a:ext cx="4310782" cy="4220199"/>
          </a:xfrm>
          <a:prstGeom prst="rect">
            <a:avLst/>
          </a:prstGeom>
        </p:spPr>
      </p:pic>
      <p:sp>
        <p:nvSpPr>
          <p:cNvPr id="6" name="TextBox 5">
            <a:extLst>
              <a:ext uri="{FF2B5EF4-FFF2-40B4-BE49-F238E27FC236}">
                <a16:creationId xmlns:a16="http://schemas.microsoft.com/office/drawing/2014/main" id="{DF5CE676-D283-4AD0-B3DF-B23DF467F913}"/>
              </a:ext>
            </a:extLst>
          </p:cNvPr>
          <p:cNvSpPr txBox="1"/>
          <p:nvPr/>
        </p:nvSpPr>
        <p:spPr>
          <a:xfrm>
            <a:off x="1" y="5473005"/>
            <a:ext cx="5757497" cy="1384995"/>
          </a:xfrm>
          <a:prstGeom prst="rect">
            <a:avLst/>
          </a:prstGeom>
          <a:noFill/>
        </p:spPr>
        <p:txBody>
          <a:bodyPr wrap="square" rtlCol="0">
            <a:spAutoFit/>
          </a:bodyPr>
          <a:lstStyle/>
          <a:p>
            <a:r>
              <a:rPr lang="en-US" sz="2800" b="1" dirty="0">
                <a:solidFill>
                  <a:srgbClr val="C00000"/>
                </a:solidFill>
                <a:effectLst>
                  <a:outerShdw blurRad="38100" dist="38100" dir="2700000" algn="tl">
                    <a:srgbClr val="000000">
                      <a:alpha val="43137"/>
                    </a:srgbClr>
                  </a:outerShdw>
                </a:effectLst>
              </a:rPr>
              <a:t>Jesuit Assassin and Known Catholic Zealot Fanatic Francois </a:t>
            </a:r>
            <a:r>
              <a:rPr lang="en-US" sz="2800" b="1" dirty="0" err="1">
                <a:solidFill>
                  <a:srgbClr val="C00000"/>
                </a:solidFill>
                <a:effectLst>
                  <a:outerShdw blurRad="38100" dist="38100" dir="2700000" algn="tl">
                    <a:srgbClr val="000000">
                      <a:alpha val="43137"/>
                    </a:srgbClr>
                  </a:outerShdw>
                </a:effectLst>
              </a:rPr>
              <a:t>Revaillac</a:t>
            </a:r>
            <a:r>
              <a:rPr lang="en-US" sz="2800" b="1" dirty="0">
                <a:solidFill>
                  <a:srgbClr val="C00000"/>
                </a:solidFill>
                <a:effectLst>
                  <a:outerShdw blurRad="38100" dist="38100" dir="2700000" algn="tl">
                    <a:srgbClr val="000000">
                      <a:alpha val="43137"/>
                    </a:srgbClr>
                  </a:outerShdw>
                </a:effectLst>
              </a:rPr>
              <a:t> (1578-1610)</a:t>
            </a:r>
          </a:p>
        </p:txBody>
      </p:sp>
      <p:sp>
        <p:nvSpPr>
          <p:cNvPr id="7" name="TextBox 6">
            <a:extLst>
              <a:ext uri="{FF2B5EF4-FFF2-40B4-BE49-F238E27FC236}">
                <a16:creationId xmlns:a16="http://schemas.microsoft.com/office/drawing/2014/main" id="{5712C440-441F-40ED-8AE2-D00FD09C5E17}"/>
              </a:ext>
            </a:extLst>
          </p:cNvPr>
          <p:cNvSpPr txBox="1"/>
          <p:nvPr/>
        </p:nvSpPr>
        <p:spPr>
          <a:xfrm>
            <a:off x="4989853" y="370114"/>
            <a:ext cx="6679633" cy="2246769"/>
          </a:xfrm>
          <a:prstGeom prst="rect">
            <a:avLst/>
          </a:prstGeom>
          <a:noFill/>
        </p:spPr>
        <p:txBody>
          <a:bodyPr wrap="square" rtlCol="0">
            <a:spAutoFit/>
          </a:bodyPr>
          <a:lstStyle/>
          <a:p>
            <a:r>
              <a:rPr lang="en-US" sz="2800" dirty="0">
                <a:solidFill>
                  <a:schemeClr val="bg1"/>
                </a:solidFill>
              </a:rPr>
              <a:t>In 1610, </a:t>
            </a:r>
            <a:r>
              <a:rPr lang="en-US" sz="2800" dirty="0" err="1">
                <a:solidFill>
                  <a:schemeClr val="bg1"/>
                </a:solidFill>
              </a:rPr>
              <a:t>Revaillac</a:t>
            </a:r>
            <a:r>
              <a:rPr lang="en-US" sz="2800" dirty="0">
                <a:solidFill>
                  <a:schemeClr val="bg1"/>
                </a:solidFill>
              </a:rPr>
              <a:t> waited for King Henry IV’s carriage in Paris. When Henry IV’s carriage was paused due to a road block, </a:t>
            </a:r>
            <a:r>
              <a:rPr lang="en-US" sz="2800" dirty="0" err="1">
                <a:solidFill>
                  <a:schemeClr val="bg1"/>
                </a:solidFill>
              </a:rPr>
              <a:t>Revaillac</a:t>
            </a:r>
            <a:r>
              <a:rPr lang="en-US" sz="2800" dirty="0">
                <a:solidFill>
                  <a:schemeClr val="bg1"/>
                </a:solidFill>
              </a:rPr>
              <a:t> suddenly sprung on Henry IV and stabbed him to death</a:t>
            </a:r>
          </a:p>
        </p:txBody>
      </p:sp>
    </p:spTree>
    <p:extLst>
      <p:ext uri="{BB962C8B-B14F-4D97-AF65-F5344CB8AC3E}">
        <p14:creationId xmlns:p14="http://schemas.microsoft.com/office/powerpoint/2010/main" val="345446532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4F350E-0478-4AA8-83C6-ACEDF28CD938}"/>
              </a:ext>
            </a:extLst>
          </p:cNvPr>
          <p:cNvPicPr>
            <a:picLocks noChangeAspect="1"/>
          </p:cNvPicPr>
          <p:nvPr/>
        </p:nvPicPr>
        <p:blipFill rotWithShape="1">
          <a:blip r:embed="rId2"/>
          <a:srcRect b="14603"/>
          <a:stretch/>
        </p:blipFill>
        <p:spPr>
          <a:xfrm>
            <a:off x="2582549" y="0"/>
            <a:ext cx="7026901" cy="6858000"/>
          </a:xfrm>
          <a:prstGeom prst="rect">
            <a:avLst/>
          </a:prstGeom>
        </p:spPr>
      </p:pic>
    </p:spTree>
    <p:extLst>
      <p:ext uri="{BB962C8B-B14F-4D97-AF65-F5344CB8AC3E}">
        <p14:creationId xmlns:p14="http://schemas.microsoft.com/office/powerpoint/2010/main" val="338372256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2E9C-DAD2-466E-ADAB-6A523C8EC6D4}"/>
              </a:ext>
            </a:extLst>
          </p:cNvPr>
          <p:cNvPicPr>
            <a:picLocks noChangeAspect="1"/>
          </p:cNvPicPr>
          <p:nvPr/>
        </p:nvPicPr>
        <p:blipFill>
          <a:blip r:embed="rId2"/>
          <a:stretch>
            <a:fillRect/>
          </a:stretch>
        </p:blipFill>
        <p:spPr>
          <a:xfrm>
            <a:off x="0" y="1741657"/>
            <a:ext cx="6430050" cy="4806462"/>
          </a:xfrm>
          <a:prstGeom prst="rect">
            <a:avLst/>
          </a:prstGeom>
        </p:spPr>
      </p:pic>
      <p:sp>
        <p:nvSpPr>
          <p:cNvPr id="3" name="TextBox 2">
            <a:extLst>
              <a:ext uri="{FF2B5EF4-FFF2-40B4-BE49-F238E27FC236}">
                <a16:creationId xmlns:a16="http://schemas.microsoft.com/office/drawing/2014/main" id="{49942F19-0064-48C6-8AC2-C4769E802DD6}"/>
              </a:ext>
            </a:extLst>
          </p:cNvPr>
          <p:cNvSpPr txBox="1"/>
          <p:nvPr/>
        </p:nvSpPr>
        <p:spPr>
          <a:xfrm>
            <a:off x="893855" y="501229"/>
            <a:ext cx="4642339" cy="954107"/>
          </a:xfrm>
          <a:prstGeom prst="rect">
            <a:avLst/>
          </a:prstGeom>
          <a:noFill/>
        </p:spPr>
        <p:txBody>
          <a:bodyPr wrap="square" rtlCol="0">
            <a:spAutoFit/>
          </a:bodyPr>
          <a:lstStyle/>
          <a:p>
            <a:pPr algn="ctr"/>
            <a:r>
              <a:rPr lang="en-US" sz="2800" b="1" dirty="0">
                <a:solidFill>
                  <a:srgbClr val="C00000"/>
                </a:solidFill>
              </a:rPr>
              <a:t>King Louis XIV  aka the “Sun King” (Reign 1643-1654)</a:t>
            </a:r>
          </a:p>
        </p:txBody>
      </p:sp>
      <p:sp>
        <p:nvSpPr>
          <p:cNvPr id="4" name="TextBox 3">
            <a:extLst>
              <a:ext uri="{FF2B5EF4-FFF2-40B4-BE49-F238E27FC236}">
                <a16:creationId xmlns:a16="http://schemas.microsoft.com/office/drawing/2014/main" id="{C144FCA2-D153-480B-8B35-5DD8E410FDE6}"/>
              </a:ext>
            </a:extLst>
          </p:cNvPr>
          <p:cNvSpPr txBox="1"/>
          <p:nvPr/>
        </p:nvSpPr>
        <p:spPr>
          <a:xfrm>
            <a:off x="6876096" y="716672"/>
            <a:ext cx="4113574" cy="523220"/>
          </a:xfrm>
          <a:prstGeom prst="rect">
            <a:avLst/>
          </a:prstGeom>
          <a:noFill/>
        </p:spPr>
        <p:txBody>
          <a:bodyPr wrap="square" rtlCol="0">
            <a:spAutoFit/>
          </a:bodyPr>
          <a:lstStyle/>
          <a:p>
            <a:r>
              <a:rPr lang="en-US" sz="2800" b="1" dirty="0"/>
              <a:t>Jesuit Confessor La Chaise </a:t>
            </a:r>
          </a:p>
        </p:txBody>
      </p:sp>
      <p:pic>
        <p:nvPicPr>
          <p:cNvPr id="5" name="Picture 4">
            <a:extLst>
              <a:ext uri="{FF2B5EF4-FFF2-40B4-BE49-F238E27FC236}">
                <a16:creationId xmlns:a16="http://schemas.microsoft.com/office/drawing/2014/main" id="{C8F5CF29-E1B2-4BBA-8FCA-4C65639F45B9}"/>
              </a:ext>
            </a:extLst>
          </p:cNvPr>
          <p:cNvPicPr>
            <a:picLocks noChangeAspect="1"/>
          </p:cNvPicPr>
          <p:nvPr/>
        </p:nvPicPr>
        <p:blipFill>
          <a:blip r:embed="rId3"/>
          <a:stretch>
            <a:fillRect/>
          </a:stretch>
        </p:blipFill>
        <p:spPr>
          <a:xfrm>
            <a:off x="7184571" y="1741657"/>
            <a:ext cx="3496624" cy="4615543"/>
          </a:xfrm>
          <a:prstGeom prst="rect">
            <a:avLst/>
          </a:prstGeom>
        </p:spPr>
      </p:pic>
    </p:spTree>
    <p:extLst>
      <p:ext uri="{BB962C8B-B14F-4D97-AF65-F5344CB8AC3E}">
        <p14:creationId xmlns:p14="http://schemas.microsoft.com/office/powerpoint/2010/main" val="372874236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5274AE-DA72-4938-8B10-82BBC07DA00D}"/>
              </a:ext>
            </a:extLst>
          </p:cNvPr>
          <p:cNvPicPr>
            <a:picLocks noChangeAspect="1"/>
          </p:cNvPicPr>
          <p:nvPr/>
        </p:nvPicPr>
        <p:blipFill rotWithShape="1">
          <a:blip r:embed="rId2"/>
          <a:srcRect b="4957"/>
          <a:stretch/>
        </p:blipFill>
        <p:spPr>
          <a:xfrm>
            <a:off x="1" y="0"/>
            <a:ext cx="12192000" cy="6518031"/>
          </a:xfrm>
          <a:prstGeom prst="rect">
            <a:avLst/>
          </a:prstGeom>
        </p:spPr>
      </p:pic>
      <p:sp>
        <p:nvSpPr>
          <p:cNvPr id="3" name="TextBox 2">
            <a:extLst>
              <a:ext uri="{FF2B5EF4-FFF2-40B4-BE49-F238E27FC236}">
                <a16:creationId xmlns:a16="http://schemas.microsoft.com/office/drawing/2014/main" id="{179558D7-D43D-440D-A498-B7931959C0D0}"/>
              </a:ext>
            </a:extLst>
          </p:cNvPr>
          <p:cNvSpPr txBox="1"/>
          <p:nvPr/>
        </p:nvSpPr>
        <p:spPr>
          <a:xfrm>
            <a:off x="1001485" y="5366492"/>
            <a:ext cx="10472057" cy="1107996"/>
          </a:xfrm>
          <a:prstGeom prst="rect">
            <a:avLst/>
          </a:prstGeom>
          <a:noFill/>
        </p:spPr>
        <p:txBody>
          <a:bodyPr wrap="square" rtlCol="0">
            <a:spAutoFit/>
          </a:bodyPr>
          <a:lstStyle/>
          <a:p>
            <a:pPr algn="ctr"/>
            <a:r>
              <a:rPr lang="en-US" sz="6600" b="1" i="1" dirty="0">
                <a:solidFill>
                  <a:srgbClr val="FF0000"/>
                </a:solidFill>
                <a:effectLst>
                  <a:outerShdw blurRad="38100" dist="38100" dir="2700000" algn="tl">
                    <a:srgbClr val="000000">
                      <a:alpha val="43137"/>
                    </a:srgbClr>
                  </a:outerShdw>
                </a:effectLst>
                <a:highlight>
                  <a:srgbClr val="000000"/>
                </a:highlight>
                <a:latin typeface="Algerian" panose="04020705040A02060702" pitchFamily="82" charset="0"/>
              </a:rPr>
              <a:t>BLACKMAILED!!!</a:t>
            </a:r>
          </a:p>
        </p:txBody>
      </p:sp>
    </p:spTree>
    <p:extLst>
      <p:ext uri="{BB962C8B-B14F-4D97-AF65-F5344CB8AC3E}">
        <p14:creationId xmlns:p14="http://schemas.microsoft.com/office/powerpoint/2010/main" val="7630623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4EE89C-588A-46A1-8FB2-77AAEE7192AF}"/>
              </a:ext>
            </a:extLst>
          </p:cNvPr>
          <p:cNvPicPr>
            <a:picLocks noChangeAspect="1"/>
          </p:cNvPicPr>
          <p:nvPr/>
        </p:nvPicPr>
        <p:blipFill>
          <a:blip r:embed="rId2"/>
          <a:stretch>
            <a:fillRect/>
          </a:stretch>
        </p:blipFill>
        <p:spPr>
          <a:xfrm>
            <a:off x="370114" y="0"/>
            <a:ext cx="11440886" cy="6864532"/>
          </a:xfrm>
          <a:prstGeom prst="rect">
            <a:avLst/>
          </a:prstGeom>
        </p:spPr>
      </p:pic>
      <p:pic>
        <p:nvPicPr>
          <p:cNvPr id="6" name="Graphic 5" descr="No sign">
            <a:extLst>
              <a:ext uri="{FF2B5EF4-FFF2-40B4-BE49-F238E27FC236}">
                <a16:creationId xmlns:a16="http://schemas.microsoft.com/office/drawing/2014/main" id="{AD87C3E5-2B90-48EE-837D-A812EDC514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645" y="-2766645"/>
            <a:ext cx="12291646" cy="12291646"/>
          </a:xfrm>
          <a:prstGeom prst="rect">
            <a:avLst/>
          </a:prstGeom>
        </p:spPr>
      </p:pic>
    </p:spTree>
    <p:extLst>
      <p:ext uri="{BB962C8B-B14F-4D97-AF65-F5344CB8AC3E}">
        <p14:creationId xmlns:p14="http://schemas.microsoft.com/office/powerpoint/2010/main" val="179042287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17AEC1-3D62-420D-88B0-EB17F9269001}"/>
              </a:ext>
            </a:extLst>
          </p:cNvPr>
          <p:cNvSpPr/>
          <p:nvPr/>
        </p:nvSpPr>
        <p:spPr>
          <a:xfrm>
            <a:off x="457200" y="3933149"/>
            <a:ext cx="5638800" cy="1815882"/>
          </a:xfrm>
          <a:prstGeom prst="rect">
            <a:avLst/>
          </a:prstGeom>
        </p:spPr>
        <p:txBody>
          <a:bodyPr wrap="square">
            <a:spAutoFit/>
          </a:bodyPr>
          <a:lstStyle/>
          <a:p>
            <a:r>
              <a:rPr lang="en-US" sz="2800" dirty="0"/>
              <a:t>Rev. 13:11 “And I beheld another beast coming up out of the earth; and he had two horns like a lamb, and he </a:t>
            </a:r>
            <a:r>
              <a:rPr lang="en-US" sz="2800" dirty="0" err="1"/>
              <a:t>spake</a:t>
            </a:r>
            <a:r>
              <a:rPr lang="en-US" sz="2800" dirty="0"/>
              <a:t> as a dragon.”</a:t>
            </a:r>
          </a:p>
        </p:txBody>
      </p:sp>
      <p:pic>
        <p:nvPicPr>
          <p:cNvPr id="3" name="Picture 2">
            <a:extLst>
              <a:ext uri="{FF2B5EF4-FFF2-40B4-BE49-F238E27FC236}">
                <a16:creationId xmlns:a16="http://schemas.microsoft.com/office/drawing/2014/main" id="{4524BB4E-6E7E-491B-B25F-0C3ACA0F1C55}"/>
              </a:ext>
            </a:extLst>
          </p:cNvPr>
          <p:cNvPicPr>
            <a:picLocks noChangeAspect="1"/>
          </p:cNvPicPr>
          <p:nvPr/>
        </p:nvPicPr>
        <p:blipFill rotWithShape="1">
          <a:blip r:embed="rId2"/>
          <a:srcRect l="12342" t="-1" r="13650" b="2225"/>
          <a:stretch/>
        </p:blipFill>
        <p:spPr>
          <a:xfrm>
            <a:off x="457200" y="249011"/>
            <a:ext cx="4920343" cy="3408589"/>
          </a:xfrm>
          <a:prstGeom prst="rect">
            <a:avLst/>
          </a:prstGeom>
        </p:spPr>
      </p:pic>
      <p:sp>
        <p:nvSpPr>
          <p:cNvPr id="4" name="Arrow: Right 3">
            <a:extLst>
              <a:ext uri="{FF2B5EF4-FFF2-40B4-BE49-F238E27FC236}">
                <a16:creationId xmlns:a16="http://schemas.microsoft.com/office/drawing/2014/main" id="{C5077AA2-D1B1-4FDA-BFB7-A17F9034D1BF}"/>
              </a:ext>
            </a:extLst>
          </p:cNvPr>
          <p:cNvSpPr/>
          <p:nvPr/>
        </p:nvSpPr>
        <p:spPr>
          <a:xfrm rot="1713749">
            <a:off x="5034186" y="1994057"/>
            <a:ext cx="1611086" cy="1117822"/>
          </a:xfrm>
          <a:prstGeom prst="rightArrow">
            <a:avLst/>
          </a:prstGeom>
          <a:solidFill>
            <a:srgbClr val="C00000"/>
          </a:solidFill>
          <a:ln>
            <a:solidFill>
              <a:schemeClr val="tx1"/>
            </a:solidFill>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317B48-1EAA-4DC3-97E2-E5088372FA46}"/>
              </a:ext>
            </a:extLst>
          </p:cNvPr>
          <p:cNvPicPr>
            <a:picLocks noChangeAspect="1"/>
          </p:cNvPicPr>
          <p:nvPr/>
        </p:nvPicPr>
        <p:blipFill>
          <a:blip r:embed="rId3"/>
          <a:stretch>
            <a:fillRect/>
          </a:stretch>
        </p:blipFill>
        <p:spPr>
          <a:xfrm>
            <a:off x="6381750" y="1287780"/>
            <a:ext cx="5353050" cy="4282440"/>
          </a:xfrm>
          <a:prstGeom prst="rect">
            <a:avLst/>
          </a:prstGeom>
        </p:spPr>
      </p:pic>
    </p:spTree>
    <p:extLst>
      <p:ext uri="{BB962C8B-B14F-4D97-AF65-F5344CB8AC3E}">
        <p14:creationId xmlns:p14="http://schemas.microsoft.com/office/powerpoint/2010/main" val="35689368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381ED-5F59-4D14-8D1F-BA78B8692F55}"/>
              </a:ext>
            </a:extLst>
          </p:cNvPr>
          <p:cNvPicPr>
            <a:picLocks noChangeAspect="1"/>
          </p:cNvPicPr>
          <p:nvPr/>
        </p:nvPicPr>
        <p:blipFill>
          <a:blip r:embed="rId2"/>
          <a:stretch>
            <a:fillRect/>
          </a:stretch>
        </p:blipFill>
        <p:spPr>
          <a:xfrm>
            <a:off x="6000750" y="947737"/>
            <a:ext cx="6191250" cy="4962525"/>
          </a:xfrm>
          <a:prstGeom prst="rect">
            <a:avLst/>
          </a:prstGeom>
        </p:spPr>
      </p:pic>
      <p:pic>
        <p:nvPicPr>
          <p:cNvPr id="4" name="Picture 3">
            <a:extLst>
              <a:ext uri="{FF2B5EF4-FFF2-40B4-BE49-F238E27FC236}">
                <a16:creationId xmlns:a16="http://schemas.microsoft.com/office/drawing/2014/main" id="{E6B05712-4DFE-4398-B3CF-F62E2CCD5753}"/>
              </a:ext>
            </a:extLst>
          </p:cNvPr>
          <p:cNvPicPr>
            <a:picLocks noChangeAspect="1"/>
          </p:cNvPicPr>
          <p:nvPr/>
        </p:nvPicPr>
        <p:blipFill>
          <a:blip r:embed="rId3"/>
          <a:stretch>
            <a:fillRect/>
          </a:stretch>
        </p:blipFill>
        <p:spPr>
          <a:xfrm>
            <a:off x="0" y="1414148"/>
            <a:ext cx="6000750" cy="4029701"/>
          </a:xfrm>
          <a:prstGeom prst="rect">
            <a:avLst/>
          </a:prstGeom>
        </p:spPr>
      </p:pic>
    </p:spTree>
    <p:extLst>
      <p:ext uri="{BB962C8B-B14F-4D97-AF65-F5344CB8AC3E}">
        <p14:creationId xmlns:p14="http://schemas.microsoft.com/office/powerpoint/2010/main" val="325130797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AE0D0D-D55F-4E67-AF2D-83400486EC52}"/>
              </a:ext>
            </a:extLst>
          </p:cNvPr>
          <p:cNvPicPr>
            <a:picLocks noChangeAspect="1"/>
          </p:cNvPicPr>
          <p:nvPr/>
        </p:nvPicPr>
        <p:blipFill>
          <a:blip r:embed="rId2"/>
          <a:stretch>
            <a:fillRect/>
          </a:stretch>
        </p:blipFill>
        <p:spPr>
          <a:xfrm>
            <a:off x="275392" y="2016368"/>
            <a:ext cx="6783417" cy="3974123"/>
          </a:xfrm>
          <a:prstGeom prst="rect">
            <a:avLst/>
          </a:prstGeom>
        </p:spPr>
      </p:pic>
      <p:sp>
        <p:nvSpPr>
          <p:cNvPr id="3" name="TextBox 2">
            <a:extLst>
              <a:ext uri="{FF2B5EF4-FFF2-40B4-BE49-F238E27FC236}">
                <a16:creationId xmlns:a16="http://schemas.microsoft.com/office/drawing/2014/main" id="{8643C6EB-3332-49CD-9287-BB57ACE06DC8}"/>
              </a:ext>
            </a:extLst>
          </p:cNvPr>
          <p:cNvSpPr txBox="1"/>
          <p:nvPr/>
        </p:nvSpPr>
        <p:spPr>
          <a:xfrm>
            <a:off x="1283576" y="211015"/>
            <a:ext cx="9624848" cy="1384995"/>
          </a:xfrm>
          <a:prstGeom prst="rect">
            <a:avLst/>
          </a:prstGeom>
          <a:noFill/>
        </p:spPr>
        <p:txBody>
          <a:bodyPr wrap="square" rtlCol="0">
            <a:spAutoFit/>
          </a:bodyPr>
          <a:lstStyle/>
          <a:p>
            <a:r>
              <a:rPr lang="en-US" sz="2800" dirty="0">
                <a:solidFill>
                  <a:srgbClr val="FFC000"/>
                </a:solidFill>
              </a:rPr>
              <a:t>Persecution of the Huguenots and Protestants return after the revocation of the </a:t>
            </a:r>
            <a:r>
              <a:rPr lang="en-US" sz="2800" b="1" u="sng" dirty="0">
                <a:solidFill>
                  <a:srgbClr val="FFC000"/>
                </a:solidFill>
              </a:rPr>
              <a:t>Edict of Nantes in 1685</a:t>
            </a:r>
            <a:r>
              <a:rPr lang="en-US" sz="2800" dirty="0">
                <a:solidFill>
                  <a:srgbClr val="FFC000"/>
                </a:solidFill>
              </a:rPr>
              <a:t>, making Protestantism </a:t>
            </a:r>
            <a:r>
              <a:rPr lang="en-US" sz="2800" b="1" u="sng" dirty="0">
                <a:solidFill>
                  <a:srgbClr val="FFC000"/>
                </a:solidFill>
              </a:rPr>
              <a:t>illegal</a:t>
            </a:r>
            <a:r>
              <a:rPr lang="en-US" sz="2800" dirty="0">
                <a:solidFill>
                  <a:srgbClr val="FFC000"/>
                </a:solidFill>
              </a:rPr>
              <a:t> with the </a:t>
            </a:r>
            <a:r>
              <a:rPr lang="en-US" sz="2800" b="1" u="sng" dirty="0">
                <a:solidFill>
                  <a:srgbClr val="FFC000"/>
                </a:solidFill>
              </a:rPr>
              <a:t>Edict of Fontainebleau</a:t>
            </a:r>
          </a:p>
        </p:txBody>
      </p:sp>
      <p:pic>
        <p:nvPicPr>
          <p:cNvPr id="4" name="Picture 3">
            <a:extLst>
              <a:ext uri="{FF2B5EF4-FFF2-40B4-BE49-F238E27FC236}">
                <a16:creationId xmlns:a16="http://schemas.microsoft.com/office/drawing/2014/main" id="{3C930007-9FA3-4D1B-AB82-FDA0F480DA23}"/>
              </a:ext>
            </a:extLst>
          </p:cNvPr>
          <p:cNvPicPr>
            <a:picLocks noChangeAspect="1"/>
          </p:cNvPicPr>
          <p:nvPr/>
        </p:nvPicPr>
        <p:blipFill>
          <a:blip r:embed="rId3"/>
          <a:stretch>
            <a:fillRect/>
          </a:stretch>
        </p:blipFill>
        <p:spPr>
          <a:xfrm>
            <a:off x="7526215" y="1122742"/>
            <a:ext cx="3906536" cy="5735257"/>
          </a:xfrm>
          <a:prstGeom prst="rect">
            <a:avLst/>
          </a:prstGeom>
        </p:spPr>
      </p:pic>
    </p:spTree>
    <p:extLst>
      <p:ext uri="{BB962C8B-B14F-4D97-AF65-F5344CB8AC3E}">
        <p14:creationId xmlns:p14="http://schemas.microsoft.com/office/powerpoint/2010/main" val="6930659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34ACB-631D-4818-8212-69CC95A51BAC}"/>
              </a:ext>
            </a:extLst>
          </p:cNvPr>
          <p:cNvPicPr>
            <a:picLocks noChangeAspect="1"/>
          </p:cNvPicPr>
          <p:nvPr/>
        </p:nvPicPr>
        <p:blipFill>
          <a:blip r:embed="rId2"/>
          <a:stretch>
            <a:fillRect/>
          </a:stretch>
        </p:blipFill>
        <p:spPr>
          <a:xfrm>
            <a:off x="5912676" y="0"/>
            <a:ext cx="5529756" cy="5856514"/>
          </a:xfrm>
          <a:prstGeom prst="rect">
            <a:avLst/>
          </a:prstGeom>
        </p:spPr>
      </p:pic>
      <p:sp>
        <p:nvSpPr>
          <p:cNvPr id="4" name="TextBox 3">
            <a:extLst>
              <a:ext uri="{FF2B5EF4-FFF2-40B4-BE49-F238E27FC236}">
                <a16:creationId xmlns:a16="http://schemas.microsoft.com/office/drawing/2014/main" id="{B39CF5F8-B470-493C-8748-A33C29CC0037}"/>
              </a:ext>
            </a:extLst>
          </p:cNvPr>
          <p:cNvSpPr txBox="1"/>
          <p:nvPr/>
        </p:nvSpPr>
        <p:spPr>
          <a:xfrm>
            <a:off x="5747844" y="6226629"/>
            <a:ext cx="5529756" cy="523220"/>
          </a:xfrm>
          <a:prstGeom prst="rect">
            <a:avLst/>
          </a:prstGeom>
          <a:noFill/>
        </p:spPr>
        <p:txBody>
          <a:bodyPr wrap="square" rtlCol="0">
            <a:spAutoFit/>
          </a:bodyPr>
          <a:lstStyle/>
          <a:p>
            <a:pPr algn="ctr"/>
            <a:r>
              <a:rPr lang="en-US" sz="2800" b="1" i="1" dirty="0">
                <a:effectLst>
                  <a:outerShdw blurRad="38100" dist="38100" dir="2700000" algn="tl">
                    <a:srgbClr val="000000">
                      <a:alpha val="43137"/>
                    </a:srgbClr>
                  </a:outerShdw>
                </a:effectLst>
              </a:rPr>
              <a:t>King Louis XIV’s Confessor La Chaise</a:t>
            </a:r>
          </a:p>
        </p:txBody>
      </p:sp>
      <p:pic>
        <p:nvPicPr>
          <p:cNvPr id="5" name="Picture 4">
            <a:extLst>
              <a:ext uri="{FF2B5EF4-FFF2-40B4-BE49-F238E27FC236}">
                <a16:creationId xmlns:a16="http://schemas.microsoft.com/office/drawing/2014/main" id="{A3D3942D-ABE2-4928-B2B4-316AFC7709B0}"/>
              </a:ext>
            </a:extLst>
          </p:cNvPr>
          <p:cNvPicPr>
            <a:picLocks noChangeAspect="1"/>
          </p:cNvPicPr>
          <p:nvPr/>
        </p:nvPicPr>
        <p:blipFill>
          <a:blip r:embed="rId3"/>
          <a:stretch>
            <a:fillRect/>
          </a:stretch>
        </p:blipFill>
        <p:spPr>
          <a:xfrm>
            <a:off x="749568" y="0"/>
            <a:ext cx="4026842" cy="6858000"/>
          </a:xfrm>
          <a:prstGeom prst="rect">
            <a:avLst/>
          </a:prstGeom>
        </p:spPr>
      </p:pic>
    </p:spTree>
    <p:extLst>
      <p:ext uri="{BB962C8B-B14F-4D97-AF65-F5344CB8AC3E}">
        <p14:creationId xmlns:p14="http://schemas.microsoft.com/office/powerpoint/2010/main" val="239199625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1ED53F-6AAC-4D7E-BC05-4D418D48AAC7}"/>
              </a:ext>
            </a:extLst>
          </p:cNvPr>
          <p:cNvPicPr>
            <a:picLocks noChangeAspect="1"/>
          </p:cNvPicPr>
          <p:nvPr/>
        </p:nvPicPr>
        <p:blipFill>
          <a:blip r:embed="rId2"/>
          <a:stretch>
            <a:fillRect/>
          </a:stretch>
        </p:blipFill>
        <p:spPr>
          <a:xfrm>
            <a:off x="0" y="0"/>
            <a:ext cx="4572000" cy="3429000"/>
          </a:xfrm>
          <a:prstGeom prst="rect">
            <a:avLst/>
          </a:prstGeom>
        </p:spPr>
      </p:pic>
      <p:pic>
        <p:nvPicPr>
          <p:cNvPr id="3" name="Picture 2">
            <a:extLst>
              <a:ext uri="{FF2B5EF4-FFF2-40B4-BE49-F238E27FC236}">
                <a16:creationId xmlns:a16="http://schemas.microsoft.com/office/drawing/2014/main" id="{8ED8496E-7E28-4CE2-A812-9A52DDB1931D}"/>
              </a:ext>
            </a:extLst>
          </p:cNvPr>
          <p:cNvPicPr>
            <a:picLocks noChangeAspect="1"/>
          </p:cNvPicPr>
          <p:nvPr/>
        </p:nvPicPr>
        <p:blipFill rotWithShape="1">
          <a:blip r:embed="rId3"/>
          <a:srcRect t="14388" r="67130" b="43114"/>
          <a:stretch/>
        </p:blipFill>
        <p:spPr>
          <a:xfrm>
            <a:off x="8278192" y="0"/>
            <a:ext cx="3478380" cy="3547041"/>
          </a:xfrm>
          <a:prstGeom prst="rect">
            <a:avLst/>
          </a:prstGeom>
        </p:spPr>
      </p:pic>
      <p:sp>
        <p:nvSpPr>
          <p:cNvPr id="4" name="TextBox 3">
            <a:extLst>
              <a:ext uri="{FF2B5EF4-FFF2-40B4-BE49-F238E27FC236}">
                <a16:creationId xmlns:a16="http://schemas.microsoft.com/office/drawing/2014/main" id="{80C001AB-1237-45C1-9D48-8D8C9E543D2F}"/>
              </a:ext>
            </a:extLst>
          </p:cNvPr>
          <p:cNvSpPr txBox="1"/>
          <p:nvPr/>
        </p:nvSpPr>
        <p:spPr>
          <a:xfrm>
            <a:off x="4354286" y="174174"/>
            <a:ext cx="3923906" cy="3416320"/>
          </a:xfrm>
          <a:prstGeom prst="rect">
            <a:avLst/>
          </a:prstGeom>
          <a:noFill/>
        </p:spPr>
        <p:txBody>
          <a:bodyPr wrap="square" rtlCol="0">
            <a:spAutoFit/>
          </a:bodyPr>
          <a:lstStyle/>
          <a:p>
            <a:r>
              <a:rPr lang="en-US" sz="2400" dirty="0">
                <a:solidFill>
                  <a:schemeClr val="bg1"/>
                </a:solidFill>
              </a:rPr>
              <a:t>Former Jesuit, Alberto Rivera was a priest in Spain, before leaving Catholicism to embrace Christ. Books about him include: “Is Alberto for Real?-Sidney Hunter, Alberto Rivera series by Jack Chick, and interviewed by Seventh-day Adventist Jim </a:t>
            </a:r>
            <a:r>
              <a:rPr lang="en-US" sz="2400" dirty="0" err="1">
                <a:solidFill>
                  <a:schemeClr val="bg1"/>
                </a:solidFill>
              </a:rPr>
              <a:t>Arabito</a:t>
            </a:r>
            <a:r>
              <a:rPr lang="en-US" sz="2400" dirty="0">
                <a:solidFill>
                  <a:schemeClr val="bg1"/>
                </a:solidFill>
              </a:rPr>
              <a:t> </a:t>
            </a:r>
          </a:p>
        </p:txBody>
      </p:sp>
      <p:pic>
        <p:nvPicPr>
          <p:cNvPr id="5" name="Picture 4">
            <a:extLst>
              <a:ext uri="{FF2B5EF4-FFF2-40B4-BE49-F238E27FC236}">
                <a16:creationId xmlns:a16="http://schemas.microsoft.com/office/drawing/2014/main" id="{86DA4394-D695-4BCB-BDA2-C5168023835A}"/>
              </a:ext>
            </a:extLst>
          </p:cNvPr>
          <p:cNvPicPr>
            <a:picLocks noChangeAspect="1"/>
          </p:cNvPicPr>
          <p:nvPr/>
        </p:nvPicPr>
        <p:blipFill rotWithShape="1">
          <a:blip r:embed="rId3"/>
          <a:srcRect l="72183" t="52641"/>
          <a:stretch/>
        </p:blipFill>
        <p:spPr>
          <a:xfrm>
            <a:off x="391886" y="3590494"/>
            <a:ext cx="2156732" cy="2896031"/>
          </a:xfrm>
          <a:prstGeom prst="rect">
            <a:avLst/>
          </a:prstGeom>
        </p:spPr>
      </p:pic>
      <p:pic>
        <p:nvPicPr>
          <p:cNvPr id="6" name="Picture 5">
            <a:extLst>
              <a:ext uri="{FF2B5EF4-FFF2-40B4-BE49-F238E27FC236}">
                <a16:creationId xmlns:a16="http://schemas.microsoft.com/office/drawing/2014/main" id="{FF02940A-0D8B-449B-81A2-30B28A4B7E9A}"/>
              </a:ext>
            </a:extLst>
          </p:cNvPr>
          <p:cNvPicPr>
            <a:picLocks noChangeAspect="1"/>
          </p:cNvPicPr>
          <p:nvPr/>
        </p:nvPicPr>
        <p:blipFill rotWithShape="1">
          <a:blip r:embed="rId3"/>
          <a:srcRect t="59435" r="32590"/>
          <a:stretch/>
        </p:blipFill>
        <p:spPr>
          <a:xfrm>
            <a:off x="3051688" y="4005943"/>
            <a:ext cx="5226504" cy="2480582"/>
          </a:xfrm>
          <a:prstGeom prst="rect">
            <a:avLst/>
          </a:prstGeom>
        </p:spPr>
      </p:pic>
      <p:pic>
        <p:nvPicPr>
          <p:cNvPr id="7" name="Picture 6">
            <a:extLst>
              <a:ext uri="{FF2B5EF4-FFF2-40B4-BE49-F238E27FC236}">
                <a16:creationId xmlns:a16="http://schemas.microsoft.com/office/drawing/2014/main" id="{80D5D777-A5E4-4642-A2F8-2AC0B3269A97}"/>
              </a:ext>
            </a:extLst>
          </p:cNvPr>
          <p:cNvPicPr>
            <a:picLocks noChangeAspect="1"/>
          </p:cNvPicPr>
          <p:nvPr/>
        </p:nvPicPr>
        <p:blipFill>
          <a:blip r:embed="rId4"/>
          <a:stretch>
            <a:fillRect/>
          </a:stretch>
        </p:blipFill>
        <p:spPr>
          <a:xfrm>
            <a:off x="8738566" y="4005943"/>
            <a:ext cx="3307443" cy="2480582"/>
          </a:xfrm>
          <a:prstGeom prst="rect">
            <a:avLst/>
          </a:prstGeom>
        </p:spPr>
      </p:pic>
    </p:spTree>
    <p:extLst>
      <p:ext uri="{BB962C8B-B14F-4D97-AF65-F5344CB8AC3E}">
        <p14:creationId xmlns:p14="http://schemas.microsoft.com/office/powerpoint/2010/main" val="350601874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71003-082D-4FA3-84DE-B1A8B3B7FB05}"/>
              </a:ext>
            </a:extLst>
          </p:cNvPr>
          <p:cNvPicPr>
            <a:picLocks noChangeAspect="1"/>
          </p:cNvPicPr>
          <p:nvPr/>
        </p:nvPicPr>
        <p:blipFill>
          <a:blip r:embed="rId2"/>
          <a:stretch>
            <a:fillRect/>
          </a:stretch>
        </p:blipFill>
        <p:spPr>
          <a:xfrm>
            <a:off x="852887" y="-67143"/>
            <a:ext cx="4719239" cy="3539430"/>
          </a:xfrm>
          <a:prstGeom prst="rect">
            <a:avLst/>
          </a:prstGeom>
        </p:spPr>
      </p:pic>
      <p:pic>
        <p:nvPicPr>
          <p:cNvPr id="3" name="Picture 2">
            <a:extLst>
              <a:ext uri="{FF2B5EF4-FFF2-40B4-BE49-F238E27FC236}">
                <a16:creationId xmlns:a16="http://schemas.microsoft.com/office/drawing/2014/main" id="{10CC27EF-A51D-4624-9EF9-33ECE988272F}"/>
              </a:ext>
            </a:extLst>
          </p:cNvPr>
          <p:cNvPicPr>
            <a:picLocks noChangeAspect="1"/>
          </p:cNvPicPr>
          <p:nvPr/>
        </p:nvPicPr>
        <p:blipFill>
          <a:blip r:embed="rId3"/>
          <a:stretch>
            <a:fillRect/>
          </a:stretch>
        </p:blipFill>
        <p:spPr>
          <a:xfrm>
            <a:off x="6924675" y="315687"/>
            <a:ext cx="4235694" cy="6313201"/>
          </a:xfrm>
          <a:prstGeom prst="rect">
            <a:avLst/>
          </a:prstGeom>
        </p:spPr>
      </p:pic>
      <p:sp>
        <p:nvSpPr>
          <p:cNvPr id="5" name="TextBox 4">
            <a:extLst>
              <a:ext uri="{FF2B5EF4-FFF2-40B4-BE49-F238E27FC236}">
                <a16:creationId xmlns:a16="http://schemas.microsoft.com/office/drawing/2014/main" id="{C46EAE97-3A35-4911-813D-231BFBA7EEFF}"/>
              </a:ext>
            </a:extLst>
          </p:cNvPr>
          <p:cNvSpPr txBox="1"/>
          <p:nvPr/>
        </p:nvSpPr>
        <p:spPr>
          <a:xfrm>
            <a:off x="0" y="3472287"/>
            <a:ext cx="6728732" cy="3539430"/>
          </a:xfrm>
          <a:prstGeom prst="rect">
            <a:avLst/>
          </a:prstGeom>
          <a:noFill/>
        </p:spPr>
        <p:txBody>
          <a:bodyPr wrap="square" rtlCol="0">
            <a:spAutoFit/>
          </a:bodyPr>
          <a:lstStyle/>
          <a:p>
            <a:r>
              <a:rPr lang="en-US" sz="2800" b="1" dirty="0"/>
              <a:t>John Clark </a:t>
            </a:r>
            <a:r>
              <a:rPr lang="en-US" sz="2800" b="1" dirty="0" err="1"/>
              <a:t>Ridpath</a:t>
            </a:r>
            <a:r>
              <a:rPr lang="en-US" sz="2800" b="1" dirty="0"/>
              <a:t> </a:t>
            </a:r>
            <a:r>
              <a:rPr lang="en-US" sz="2800" dirty="0"/>
              <a:t>wrote a 9 Volume “History of the World” set in 1894 (originally 8 volumes). The Statement made by Bill Hughes is in the section entitled: NEW WORLD AND REFORMATION —LAST HALF OF CENTURY XVL 239, possibly Volume IV or V depending on the edition</a:t>
            </a:r>
          </a:p>
          <a:p>
            <a:endParaRPr lang="en-US" sz="2800" dirty="0"/>
          </a:p>
        </p:txBody>
      </p:sp>
    </p:spTree>
    <p:extLst>
      <p:ext uri="{BB962C8B-B14F-4D97-AF65-F5344CB8AC3E}">
        <p14:creationId xmlns:p14="http://schemas.microsoft.com/office/powerpoint/2010/main" val="146062463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60AE1A-2520-4C39-B024-2E2AE865C225}"/>
              </a:ext>
            </a:extLst>
          </p:cNvPr>
          <p:cNvPicPr>
            <a:picLocks noChangeAspect="1"/>
          </p:cNvPicPr>
          <p:nvPr/>
        </p:nvPicPr>
        <p:blipFill>
          <a:blip r:embed="rId2"/>
          <a:stretch>
            <a:fillRect/>
          </a:stretch>
        </p:blipFill>
        <p:spPr>
          <a:xfrm>
            <a:off x="3048000" y="0"/>
            <a:ext cx="9144000" cy="6858000"/>
          </a:xfrm>
          <a:prstGeom prst="rect">
            <a:avLst/>
          </a:prstGeom>
        </p:spPr>
      </p:pic>
      <p:sp>
        <p:nvSpPr>
          <p:cNvPr id="3" name="TextBox 2">
            <a:extLst>
              <a:ext uri="{FF2B5EF4-FFF2-40B4-BE49-F238E27FC236}">
                <a16:creationId xmlns:a16="http://schemas.microsoft.com/office/drawing/2014/main" id="{FD47D654-AE1A-464F-B12D-19CE18E8CB6E}"/>
              </a:ext>
            </a:extLst>
          </p:cNvPr>
          <p:cNvSpPr txBox="1"/>
          <p:nvPr/>
        </p:nvSpPr>
        <p:spPr>
          <a:xfrm>
            <a:off x="0" y="920621"/>
            <a:ext cx="2883877" cy="5016758"/>
          </a:xfrm>
          <a:prstGeom prst="rect">
            <a:avLst/>
          </a:prstGeom>
          <a:noFill/>
        </p:spPr>
        <p:txBody>
          <a:bodyPr wrap="square" rtlCol="0">
            <a:spAutoFit/>
          </a:bodyPr>
          <a:lstStyle/>
          <a:p>
            <a:r>
              <a:rPr lang="en-US" sz="3200" b="1" dirty="0"/>
              <a:t>Established Sept. 27, 1540 by Pope Paul III via a Papal Bull, with the first Jesuit Leaders of Ignatius de Loyola, Francis Xavier, and Peter Faber</a:t>
            </a:r>
          </a:p>
        </p:txBody>
      </p:sp>
    </p:spTree>
    <p:extLst>
      <p:ext uri="{BB962C8B-B14F-4D97-AF65-F5344CB8AC3E}">
        <p14:creationId xmlns:p14="http://schemas.microsoft.com/office/powerpoint/2010/main" val="375443199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07EAF1-7543-463C-AC5B-9070125E3856}"/>
              </a:ext>
            </a:extLst>
          </p:cNvPr>
          <p:cNvPicPr>
            <a:picLocks noChangeAspect="1"/>
          </p:cNvPicPr>
          <p:nvPr/>
        </p:nvPicPr>
        <p:blipFill>
          <a:blip r:embed="rId2"/>
          <a:stretch>
            <a:fillRect/>
          </a:stretch>
        </p:blipFill>
        <p:spPr>
          <a:xfrm>
            <a:off x="8622616" y="814544"/>
            <a:ext cx="3569383" cy="5505773"/>
          </a:xfrm>
          <a:prstGeom prst="rect">
            <a:avLst/>
          </a:prstGeom>
        </p:spPr>
      </p:pic>
      <p:pic>
        <p:nvPicPr>
          <p:cNvPr id="3" name="Picture 2">
            <a:extLst>
              <a:ext uri="{FF2B5EF4-FFF2-40B4-BE49-F238E27FC236}">
                <a16:creationId xmlns:a16="http://schemas.microsoft.com/office/drawing/2014/main" id="{A5E13553-7479-422C-8DCA-9311E54DE9B5}"/>
              </a:ext>
            </a:extLst>
          </p:cNvPr>
          <p:cNvPicPr>
            <a:picLocks noChangeAspect="1"/>
          </p:cNvPicPr>
          <p:nvPr/>
        </p:nvPicPr>
        <p:blipFill rotWithShape="1">
          <a:blip r:embed="rId3"/>
          <a:srcRect l="20802" r="16647"/>
          <a:stretch/>
        </p:blipFill>
        <p:spPr>
          <a:xfrm>
            <a:off x="0" y="814544"/>
            <a:ext cx="3404443" cy="5228911"/>
          </a:xfrm>
          <a:prstGeom prst="rect">
            <a:avLst/>
          </a:prstGeom>
        </p:spPr>
      </p:pic>
      <p:sp>
        <p:nvSpPr>
          <p:cNvPr id="4" name="TextBox 3">
            <a:extLst>
              <a:ext uri="{FF2B5EF4-FFF2-40B4-BE49-F238E27FC236}">
                <a16:creationId xmlns:a16="http://schemas.microsoft.com/office/drawing/2014/main" id="{DCC65E51-BD8B-448C-815D-B291F76E27D7}"/>
              </a:ext>
            </a:extLst>
          </p:cNvPr>
          <p:cNvSpPr txBox="1"/>
          <p:nvPr/>
        </p:nvSpPr>
        <p:spPr>
          <a:xfrm>
            <a:off x="3404443" y="0"/>
            <a:ext cx="5218173" cy="6617196"/>
          </a:xfrm>
          <a:prstGeom prst="rect">
            <a:avLst/>
          </a:prstGeom>
          <a:noFill/>
        </p:spPr>
        <p:txBody>
          <a:bodyPr wrap="square" rtlCol="0">
            <a:spAutoFit/>
          </a:bodyPr>
          <a:lstStyle/>
          <a:p>
            <a:r>
              <a:rPr lang="en-US" sz="2400" b="1" dirty="0">
                <a:solidFill>
                  <a:schemeClr val="bg1"/>
                </a:solidFill>
              </a:rPr>
              <a:t>Luther began Reformation in 1517 when he nailed his 95 Theses (a rebuke to Rome about the unbiblical practice of indulgences) to the door of the Wittenberg Chapel. </a:t>
            </a:r>
          </a:p>
          <a:p>
            <a:endParaRPr lang="en-US" sz="2400" b="1" dirty="0">
              <a:solidFill>
                <a:schemeClr val="bg1"/>
              </a:solidFill>
            </a:endParaRPr>
          </a:p>
          <a:p>
            <a:endParaRPr lang="en-US" sz="2400" b="1" dirty="0">
              <a:solidFill>
                <a:schemeClr val="bg1"/>
              </a:solidFill>
            </a:endParaRPr>
          </a:p>
          <a:p>
            <a:r>
              <a:rPr lang="en-US" sz="4400" b="1" dirty="0">
                <a:solidFill>
                  <a:schemeClr val="bg1"/>
                </a:solidFill>
              </a:rPr>
              <a:t>		</a:t>
            </a:r>
            <a:r>
              <a:rPr lang="en-US" sz="4400" b="1" dirty="0">
                <a:solidFill>
                  <a:srgbClr val="C00000"/>
                </a:solidFill>
              </a:rPr>
              <a:t>VS</a:t>
            </a:r>
          </a:p>
          <a:p>
            <a:endParaRPr lang="en-US" sz="2400" b="1" dirty="0">
              <a:solidFill>
                <a:schemeClr val="bg1"/>
              </a:solidFill>
            </a:endParaRPr>
          </a:p>
          <a:p>
            <a:endParaRPr lang="en-US" sz="2400" b="1" dirty="0">
              <a:solidFill>
                <a:schemeClr val="bg1"/>
              </a:solidFill>
            </a:endParaRPr>
          </a:p>
          <a:p>
            <a:r>
              <a:rPr lang="en-US" sz="2400" b="1" dirty="0">
                <a:solidFill>
                  <a:schemeClr val="bg1"/>
                </a:solidFill>
              </a:rPr>
              <a:t>In response the Pope launched a Counter-Reformation creating the Jesuit Order for the specific purpose of destroying Protestantism. The Order became the official military arm of the Roman Catholic Church in the Council of Trent in 1546, led by Ignatius Loyola</a:t>
            </a:r>
          </a:p>
        </p:txBody>
      </p:sp>
    </p:spTree>
    <p:extLst>
      <p:ext uri="{BB962C8B-B14F-4D97-AF65-F5344CB8AC3E}">
        <p14:creationId xmlns:p14="http://schemas.microsoft.com/office/powerpoint/2010/main" val="25955402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E8CB9-12DB-4CB1-8914-3E035D30EEF6}"/>
              </a:ext>
            </a:extLst>
          </p:cNvPr>
          <p:cNvPicPr>
            <a:picLocks noChangeAspect="1"/>
          </p:cNvPicPr>
          <p:nvPr/>
        </p:nvPicPr>
        <p:blipFill rotWithShape="1">
          <a:blip r:embed="rId2"/>
          <a:srcRect t="6838"/>
          <a:stretch/>
        </p:blipFill>
        <p:spPr>
          <a:xfrm>
            <a:off x="337534" y="1"/>
            <a:ext cx="11516933" cy="6857999"/>
          </a:xfrm>
          <a:prstGeom prst="rect">
            <a:avLst/>
          </a:prstGeom>
        </p:spPr>
      </p:pic>
      <p:sp>
        <p:nvSpPr>
          <p:cNvPr id="3" name="TextBox 2">
            <a:extLst>
              <a:ext uri="{FF2B5EF4-FFF2-40B4-BE49-F238E27FC236}">
                <a16:creationId xmlns:a16="http://schemas.microsoft.com/office/drawing/2014/main" id="{D5CE8257-093D-4D90-8FDB-A14391B9ABF5}"/>
              </a:ext>
            </a:extLst>
          </p:cNvPr>
          <p:cNvSpPr txBox="1"/>
          <p:nvPr/>
        </p:nvSpPr>
        <p:spPr>
          <a:xfrm>
            <a:off x="337533" y="4611230"/>
            <a:ext cx="11310181" cy="2246769"/>
          </a:xfrm>
          <a:prstGeom prst="rect">
            <a:avLst/>
          </a:prstGeom>
          <a:noFill/>
        </p:spPr>
        <p:txBody>
          <a:bodyPr wrap="square" rtlCol="0">
            <a:spAutoFit/>
          </a:bodyPr>
          <a:lstStyle/>
          <a:p>
            <a:r>
              <a:rPr lang="en-US" sz="2800" dirty="0">
                <a:solidFill>
                  <a:srgbClr val="FFC000"/>
                </a:solidFill>
                <a:highlight>
                  <a:srgbClr val="000000"/>
                </a:highlight>
              </a:rPr>
              <a:t>The Council of Trent occurred from 1545-1563, where the Church convened in discussing how to stop the spread of truth via the Reformation and Protestantism. During this time, false teachings were reaffirmed, uninspired writings were put on the level of Scripture (Vulgate), and the destruction of Protestantism commenced with wars, inquisitions, and Crusades. </a:t>
            </a:r>
          </a:p>
        </p:txBody>
      </p:sp>
    </p:spTree>
    <p:extLst>
      <p:ext uri="{BB962C8B-B14F-4D97-AF65-F5344CB8AC3E}">
        <p14:creationId xmlns:p14="http://schemas.microsoft.com/office/powerpoint/2010/main" val="411373587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38B58B-6E0F-41B1-8C0A-8F8B37A4D05E}"/>
              </a:ext>
            </a:extLst>
          </p:cNvPr>
          <p:cNvPicPr>
            <a:picLocks noChangeAspect="1"/>
          </p:cNvPicPr>
          <p:nvPr/>
        </p:nvPicPr>
        <p:blipFill rotWithShape="1">
          <a:blip r:embed="rId2"/>
          <a:srcRect t="8830" b="6584"/>
          <a:stretch/>
        </p:blipFill>
        <p:spPr>
          <a:xfrm>
            <a:off x="20" y="10"/>
            <a:ext cx="12191980" cy="6857990"/>
          </a:xfrm>
          <a:prstGeom prst="rect">
            <a:avLst/>
          </a:prstGeom>
        </p:spPr>
      </p:pic>
    </p:spTree>
    <p:extLst>
      <p:ext uri="{BB962C8B-B14F-4D97-AF65-F5344CB8AC3E}">
        <p14:creationId xmlns:p14="http://schemas.microsoft.com/office/powerpoint/2010/main" val="334645929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872AD-4943-4FA8-8CA7-BA80C1DA18C8}"/>
              </a:ext>
            </a:extLst>
          </p:cNvPr>
          <p:cNvPicPr>
            <a:picLocks noChangeAspect="1"/>
          </p:cNvPicPr>
          <p:nvPr/>
        </p:nvPicPr>
        <p:blipFill rotWithShape="1">
          <a:blip r:embed="rId2"/>
          <a:srcRect b="8034"/>
          <a:stretch/>
        </p:blipFill>
        <p:spPr>
          <a:xfrm>
            <a:off x="296018" y="0"/>
            <a:ext cx="11599964" cy="6858000"/>
          </a:xfrm>
          <a:prstGeom prst="rect">
            <a:avLst/>
          </a:prstGeom>
        </p:spPr>
      </p:pic>
    </p:spTree>
    <p:extLst>
      <p:ext uri="{BB962C8B-B14F-4D97-AF65-F5344CB8AC3E}">
        <p14:creationId xmlns:p14="http://schemas.microsoft.com/office/powerpoint/2010/main" val="263165451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19276</TotalTime>
  <Words>1237</Words>
  <Application>Microsoft Office PowerPoint</Application>
  <PresentationFormat>Widescreen</PresentationFormat>
  <Paragraphs>55</Paragraphs>
  <Slides>33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Algerian</vt:lpstr>
      <vt:lpstr>Arial</vt:lpstr>
      <vt:lpstr>Calibri</vt:lpstr>
      <vt:lpstr>Calibri Light</vt:lpstr>
      <vt:lpstr>Office Theme</vt:lpstr>
      <vt:lpstr>PowerPoint Presentation</vt:lpstr>
      <vt:lpstr>Behind the Door pt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dc:title>
  <dc:creator>Kody</dc:creator>
  <cp:lastModifiedBy>Kody</cp:lastModifiedBy>
  <cp:revision>283</cp:revision>
  <dcterms:created xsi:type="dcterms:W3CDTF">2018-02-11T16:01:17Z</dcterms:created>
  <dcterms:modified xsi:type="dcterms:W3CDTF">2018-06-20T23:21:51Z</dcterms:modified>
</cp:coreProperties>
</file>