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7" r:id="rId10"/>
    <p:sldId id="268" r:id="rId11"/>
    <p:sldId id="262" r:id="rId12"/>
    <p:sldId id="263" r:id="rId13"/>
    <p:sldId id="264"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08E63-6423-4DB9-9382-4B0CA04E11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90CF42-289F-454D-AD4C-93310BAD3D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2800F3-A8DD-409F-A834-CF4BEE92B2C2}"/>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5" name="Footer Placeholder 4">
            <a:extLst>
              <a:ext uri="{FF2B5EF4-FFF2-40B4-BE49-F238E27FC236}">
                <a16:creationId xmlns:a16="http://schemas.microsoft.com/office/drawing/2014/main" id="{A5B98BA6-2D0A-45EF-BBFD-1CE5DF229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41340-737C-4179-8464-DE708E5BE1E5}"/>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16776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7FFA-70D3-432C-A70C-20E3E48B5A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EE2E29-D93B-4B12-AE4E-7628614B0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3A94-8FA5-4D2A-9C81-308E356D4C2D}"/>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5" name="Footer Placeholder 4">
            <a:extLst>
              <a:ext uri="{FF2B5EF4-FFF2-40B4-BE49-F238E27FC236}">
                <a16:creationId xmlns:a16="http://schemas.microsoft.com/office/drawing/2014/main" id="{AA411790-0750-44CE-A838-12D50861F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DE42A-8AAC-416D-A566-CC6A170E9B36}"/>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2164768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8417B-00F4-438F-9A69-5E52AAB1D7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68DBE7-9BCA-4395-9E16-ED4828C74F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EE8CD-5EF6-4B02-AC11-CCFAB24FA9E7}"/>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5" name="Footer Placeholder 4">
            <a:extLst>
              <a:ext uri="{FF2B5EF4-FFF2-40B4-BE49-F238E27FC236}">
                <a16:creationId xmlns:a16="http://schemas.microsoft.com/office/drawing/2014/main" id="{2EFDFBCE-5202-4D2A-852D-4ED446F40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FF6BA-F5BD-4C17-B44E-687F6EFE251A}"/>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335182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A30E2-1CBB-4485-94D9-01354FDBA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335E58-2BC1-4740-BF34-0BB10A95AD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0D0E8-9C42-4BA0-82CC-D33127EC5AAB}"/>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5" name="Footer Placeholder 4">
            <a:extLst>
              <a:ext uri="{FF2B5EF4-FFF2-40B4-BE49-F238E27FC236}">
                <a16:creationId xmlns:a16="http://schemas.microsoft.com/office/drawing/2014/main" id="{2D34465F-D9D2-4036-B02F-FAA125636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FA301-1F6B-413E-B974-9225D969F296}"/>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35448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773E-3249-4FE0-93E5-4F4D4B14E1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6DC4C9-ED4D-46E1-B2A4-805105F27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10A359-EECF-47DF-9302-6684F877CE87}"/>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5" name="Footer Placeholder 4">
            <a:extLst>
              <a:ext uri="{FF2B5EF4-FFF2-40B4-BE49-F238E27FC236}">
                <a16:creationId xmlns:a16="http://schemas.microsoft.com/office/drawing/2014/main" id="{36AF84D5-A013-43D8-BA24-22868DAC4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06865-A915-4153-8A1F-2951A740E4D7}"/>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386405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33CF1-AC53-4FC4-8A93-B531594203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8258F4-FBD9-40A8-B62D-7BB27E6168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F6F453-E296-42AE-8932-302362ED20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86920C-456F-4931-8FC0-70150817A0B6}"/>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6" name="Footer Placeholder 5">
            <a:extLst>
              <a:ext uri="{FF2B5EF4-FFF2-40B4-BE49-F238E27FC236}">
                <a16:creationId xmlns:a16="http://schemas.microsoft.com/office/drawing/2014/main" id="{B0980E2A-4E02-4125-B86D-ED67B256BD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FDC523-1428-4409-8A52-8B8B8D5C3DAB}"/>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77210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9DBC-1916-4B0A-A936-1421808E7B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CB74B8-CA9C-40E6-8D0D-8D0EEAB0FC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C4FDE4-D03E-4CE8-9419-38B8229110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6F5AFA-B156-4DB1-B328-910B9306D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E7F3CB-71F1-40AA-977F-FDF1E489D0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AB19CE-BC31-468E-86EF-484D9C894438}"/>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8" name="Footer Placeholder 7">
            <a:extLst>
              <a:ext uri="{FF2B5EF4-FFF2-40B4-BE49-F238E27FC236}">
                <a16:creationId xmlns:a16="http://schemas.microsoft.com/office/drawing/2014/main" id="{EFB0FF64-1B6C-4BC6-8272-3587242BC3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3476B7-652B-41B2-9ED0-6426CC0AA53E}"/>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232792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1FAA-8112-49AD-AEA9-F092F8BE6E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067017-0B75-4070-B2B0-E1502F544088}"/>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4" name="Footer Placeholder 3">
            <a:extLst>
              <a:ext uri="{FF2B5EF4-FFF2-40B4-BE49-F238E27FC236}">
                <a16:creationId xmlns:a16="http://schemas.microsoft.com/office/drawing/2014/main" id="{78128C0B-0F39-4A11-9A06-ED47F9E355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876FAC-557F-4E12-8776-1CCF5CF8B41F}"/>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22234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3D6AB3-B1AF-426F-803E-F8294BA155A7}"/>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3" name="Footer Placeholder 2">
            <a:extLst>
              <a:ext uri="{FF2B5EF4-FFF2-40B4-BE49-F238E27FC236}">
                <a16:creationId xmlns:a16="http://schemas.microsoft.com/office/drawing/2014/main" id="{1233BA2A-DD84-486C-AB24-7AFE1C2238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0EF78D-101C-4DDD-AECE-8074C91EA4A2}"/>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215502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EFF25-D5A3-409E-916F-8E3348541F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6F2EC6-5F88-4038-8346-45F380BD3F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FAAD91-A02D-4624-8C80-9D43B511F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A8DAF4-3B17-4025-B78A-95D208FD3632}"/>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6" name="Footer Placeholder 5">
            <a:extLst>
              <a:ext uri="{FF2B5EF4-FFF2-40B4-BE49-F238E27FC236}">
                <a16:creationId xmlns:a16="http://schemas.microsoft.com/office/drawing/2014/main" id="{AC413BEE-06AF-4CF6-B391-1281FE0A60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6C8BBE-A0B6-4BD5-9692-46498D2F4263}"/>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395628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1548-B9AA-47E0-BDFA-9F0FB1763E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B9407F-E6C6-46DC-BEF7-A96A7F08F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9AB59A-4589-4990-BC60-33DBA0557D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5C4371-5E19-41DD-8E22-05E9E4764C70}"/>
              </a:ext>
            </a:extLst>
          </p:cNvPr>
          <p:cNvSpPr>
            <a:spLocks noGrp="1"/>
          </p:cNvSpPr>
          <p:nvPr>
            <p:ph type="dt" sz="half" idx="10"/>
          </p:nvPr>
        </p:nvSpPr>
        <p:spPr/>
        <p:txBody>
          <a:bodyPr/>
          <a:lstStyle/>
          <a:p>
            <a:fld id="{7E8AB5E7-656B-4723-8E4B-0F3C9D99C53A}" type="datetimeFigureOut">
              <a:rPr lang="en-US" smtClean="0"/>
              <a:t>3/7/2023</a:t>
            </a:fld>
            <a:endParaRPr lang="en-US"/>
          </a:p>
        </p:txBody>
      </p:sp>
      <p:sp>
        <p:nvSpPr>
          <p:cNvPr id="6" name="Footer Placeholder 5">
            <a:extLst>
              <a:ext uri="{FF2B5EF4-FFF2-40B4-BE49-F238E27FC236}">
                <a16:creationId xmlns:a16="http://schemas.microsoft.com/office/drawing/2014/main" id="{24BF3B9C-6F45-4FD1-B455-BD30A7FDB9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7D935-75C9-48DB-AD81-04B75985FD38}"/>
              </a:ext>
            </a:extLst>
          </p:cNvPr>
          <p:cNvSpPr>
            <a:spLocks noGrp="1"/>
          </p:cNvSpPr>
          <p:nvPr>
            <p:ph type="sldNum" sz="quarter" idx="12"/>
          </p:nvPr>
        </p:nvSpPr>
        <p:spPr/>
        <p:txBody>
          <a:bodyPr/>
          <a:lstStyle/>
          <a:p>
            <a:fld id="{4C4CB384-3B85-43A1-950F-6152980F3636}" type="slidenum">
              <a:rPr lang="en-US" smtClean="0"/>
              <a:t>‹#›</a:t>
            </a:fld>
            <a:endParaRPr lang="en-US"/>
          </a:p>
        </p:txBody>
      </p:sp>
    </p:spTree>
    <p:extLst>
      <p:ext uri="{BB962C8B-B14F-4D97-AF65-F5344CB8AC3E}">
        <p14:creationId xmlns:p14="http://schemas.microsoft.com/office/powerpoint/2010/main" val="36202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E65231-92E6-4A22-92A0-EA227447C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6798AB-1B0C-4F2F-A52D-5ED14B06ED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90F14-0115-433C-BCD6-726C89B9BF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AB5E7-656B-4723-8E4B-0F3C9D99C53A}" type="datetimeFigureOut">
              <a:rPr lang="en-US" smtClean="0"/>
              <a:t>3/7/2023</a:t>
            </a:fld>
            <a:endParaRPr lang="en-US"/>
          </a:p>
        </p:txBody>
      </p:sp>
      <p:sp>
        <p:nvSpPr>
          <p:cNvPr id="5" name="Footer Placeholder 4">
            <a:extLst>
              <a:ext uri="{FF2B5EF4-FFF2-40B4-BE49-F238E27FC236}">
                <a16:creationId xmlns:a16="http://schemas.microsoft.com/office/drawing/2014/main" id="{6B965C6C-8BA6-4024-97E0-42C8C9A743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78A5EC-59F3-4B49-968D-580059991E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CB384-3B85-43A1-950F-6152980F3636}" type="slidenum">
              <a:rPr lang="en-US" smtClean="0"/>
              <a:t>‹#›</a:t>
            </a:fld>
            <a:endParaRPr lang="en-US"/>
          </a:p>
        </p:txBody>
      </p:sp>
    </p:spTree>
    <p:extLst>
      <p:ext uri="{BB962C8B-B14F-4D97-AF65-F5344CB8AC3E}">
        <p14:creationId xmlns:p14="http://schemas.microsoft.com/office/powerpoint/2010/main" val="1785633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433CF-424D-453A-A9F1-0F5D1C78DCDC}"/>
              </a:ext>
            </a:extLst>
          </p:cNvPr>
          <p:cNvSpPr>
            <a:spLocks noGrp="1"/>
          </p:cNvSpPr>
          <p:nvPr>
            <p:ph type="ctrTitle"/>
          </p:nvPr>
        </p:nvSpPr>
        <p:spPr/>
        <p:txBody>
          <a:bodyPr>
            <a:normAutofit/>
          </a:bodyPr>
          <a:lstStyle/>
          <a:p>
            <a:r>
              <a:rPr lang="en-US" sz="6600" b="1" i="1" u="sng" dirty="0">
                <a:solidFill>
                  <a:srgbClr val="0070C0"/>
                </a:solidFill>
              </a:rPr>
              <a:t>Jesus Life, pt. 32</a:t>
            </a:r>
          </a:p>
        </p:txBody>
      </p:sp>
      <p:sp>
        <p:nvSpPr>
          <p:cNvPr id="3" name="Subtitle 2">
            <a:extLst>
              <a:ext uri="{FF2B5EF4-FFF2-40B4-BE49-F238E27FC236}">
                <a16:creationId xmlns:a16="http://schemas.microsoft.com/office/drawing/2014/main" id="{C1CC7B60-2AF4-4F8C-A18A-8F5C13457232}"/>
              </a:ext>
            </a:extLst>
          </p:cNvPr>
          <p:cNvSpPr>
            <a:spLocks noGrp="1"/>
          </p:cNvSpPr>
          <p:nvPr>
            <p:ph type="subTitle" idx="1"/>
          </p:nvPr>
        </p:nvSpPr>
        <p:spPr/>
        <p:txBody>
          <a:bodyPr>
            <a:normAutofit/>
          </a:bodyPr>
          <a:lstStyle/>
          <a:p>
            <a:r>
              <a:rPr lang="en-US" sz="5400" dirty="0">
                <a:solidFill>
                  <a:srgbClr val="FF0000"/>
                </a:solidFill>
              </a:rPr>
              <a:t>Matthew 18: The Truth</a:t>
            </a:r>
          </a:p>
        </p:txBody>
      </p:sp>
    </p:spTree>
    <p:extLst>
      <p:ext uri="{BB962C8B-B14F-4D97-AF65-F5344CB8AC3E}">
        <p14:creationId xmlns:p14="http://schemas.microsoft.com/office/powerpoint/2010/main" val="2151064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7EB3-4E6B-451D-BFC3-4F7925D7E8B2}"/>
              </a:ext>
            </a:extLst>
          </p:cNvPr>
          <p:cNvSpPr>
            <a:spLocks noGrp="1"/>
          </p:cNvSpPr>
          <p:nvPr>
            <p:ph type="title"/>
          </p:nvPr>
        </p:nvSpPr>
        <p:spPr>
          <a:xfrm>
            <a:off x="838200" y="1"/>
            <a:ext cx="10515600" cy="558799"/>
          </a:xfrm>
        </p:spPr>
        <p:txBody>
          <a:bodyPr>
            <a:normAutofit fontScale="90000"/>
          </a:bodyPr>
          <a:lstStyle/>
          <a:p>
            <a:r>
              <a:rPr lang="en-US" dirty="0">
                <a:solidFill>
                  <a:srgbClr val="FF0000"/>
                </a:solidFill>
              </a:rPr>
              <a:t>                        </a:t>
            </a:r>
            <a:r>
              <a:rPr lang="en-US" b="1" i="1" u="sng" dirty="0">
                <a:solidFill>
                  <a:srgbClr val="FF0000"/>
                </a:solidFill>
              </a:rPr>
              <a:t>Finally, Go to the Church!!</a:t>
            </a:r>
          </a:p>
        </p:txBody>
      </p:sp>
      <p:pic>
        <p:nvPicPr>
          <p:cNvPr id="5" name="Content Placeholder 4">
            <a:extLst>
              <a:ext uri="{FF2B5EF4-FFF2-40B4-BE49-F238E27FC236}">
                <a16:creationId xmlns:a16="http://schemas.microsoft.com/office/drawing/2014/main" id="{2C902785-C2EA-44F7-9AC8-ACF2F233E886}"/>
              </a:ext>
            </a:extLst>
          </p:cNvPr>
          <p:cNvPicPr>
            <a:picLocks noGrp="1" noChangeAspect="1"/>
          </p:cNvPicPr>
          <p:nvPr>
            <p:ph sz="half" idx="1"/>
          </p:nvPr>
        </p:nvPicPr>
        <p:blipFill>
          <a:blip r:embed="rId2"/>
          <a:stretch>
            <a:fillRect/>
          </a:stretch>
        </p:blipFill>
        <p:spPr>
          <a:xfrm>
            <a:off x="1" y="558801"/>
            <a:ext cx="6096000" cy="6299198"/>
          </a:xfrm>
          <a:prstGeom prst="rect">
            <a:avLst/>
          </a:prstGeom>
        </p:spPr>
      </p:pic>
      <p:sp>
        <p:nvSpPr>
          <p:cNvPr id="4" name="Content Placeholder 3">
            <a:extLst>
              <a:ext uri="{FF2B5EF4-FFF2-40B4-BE49-F238E27FC236}">
                <a16:creationId xmlns:a16="http://schemas.microsoft.com/office/drawing/2014/main" id="{D2824961-FA90-4D9C-865D-5D1E05CD4DCA}"/>
              </a:ext>
            </a:extLst>
          </p:cNvPr>
          <p:cNvSpPr>
            <a:spLocks noGrp="1"/>
          </p:cNvSpPr>
          <p:nvPr>
            <p:ph sz="half" idx="2"/>
          </p:nvPr>
        </p:nvSpPr>
        <p:spPr>
          <a:xfrm>
            <a:off x="6095999" y="558800"/>
            <a:ext cx="6095999" cy="6299198"/>
          </a:xfrm>
        </p:spPr>
        <p:txBody>
          <a:bodyPr/>
          <a:lstStyle/>
          <a:p>
            <a:r>
              <a:rPr lang="en-US" dirty="0"/>
              <a:t>“And if he shall neglect to hear them, tell it unto the church: but if he neglect to hear the church, let him be unto thee as an heathen man and a publican.”  Matthew 18:17</a:t>
            </a:r>
          </a:p>
          <a:p>
            <a:r>
              <a:rPr lang="en-US" dirty="0"/>
              <a:t>“He who rejects this united overture has broken the tie that binds him to Christ, and thus has severed himself from the fellowship of the church. Henceforth, said Jesus, “let him be unto thee as an heathen man and a publican.”  DA, pg. 441</a:t>
            </a:r>
          </a:p>
        </p:txBody>
      </p:sp>
    </p:spTree>
    <p:extLst>
      <p:ext uri="{BB962C8B-B14F-4D97-AF65-F5344CB8AC3E}">
        <p14:creationId xmlns:p14="http://schemas.microsoft.com/office/powerpoint/2010/main" val="4279357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DB10C-3FE7-4E3A-A3C2-4B550A39AAD9}"/>
              </a:ext>
            </a:extLst>
          </p:cNvPr>
          <p:cNvSpPr>
            <a:spLocks noGrp="1"/>
          </p:cNvSpPr>
          <p:nvPr>
            <p:ph type="title"/>
          </p:nvPr>
        </p:nvSpPr>
        <p:spPr>
          <a:xfrm>
            <a:off x="838200" y="0"/>
            <a:ext cx="10515600" cy="800099"/>
          </a:xfrm>
        </p:spPr>
        <p:txBody>
          <a:bodyPr/>
          <a:lstStyle/>
          <a:p>
            <a:r>
              <a:rPr lang="en-US" dirty="0"/>
              <a:t>                               </a:t>
            </a:r>
            <a:r>
              <a:rPr lang="en-US" b="1" i="1" u="sng" dirty="0">
                <a:solidFill>
                  <a:srgbClr val="00B050"/>
                </a:solidFill>
              </a:rPr>
              <a:t>Very Clear!</a:t>
            </a:r>
          </a:p>
        </p:txBody>
      </p:sp>
      <p:sp>
        <p:nvSpPr>
          <p:cNvPr id="3" name="Content Placeholder 2">
            <a:extLst>
              <a:ext uri="{FF2B5EF4-FFF2-40B4-BE49-F238E27FC236}">
                <a16:creationId xmlns:a16="http://schemas.microsoft.com/office/drawing/2014/main" id="{A1C1E9CF-B8D9-4662-AD9F-7473B0757661}"/>
              </a:ext>
            </a:extLst>
          </p:cNvPr>
          <p:cNvSpPr>
            <a:spLocks noGrp="1"/>
          </p:cNvSpPr>
          <p:nvPr>
            <p:ph idx="1"/>
          </p:nvPr>
        </p:nvSpPr>
        <p:spPr>
          <a:xfrm>
            <a:off x="0" y="800100"/>
            <a:ext cx="12192000" cy="6057900"/>
          </a:xfrm>
        </p:spPr>
        <p:txBody>
          <a:bodyPr>
            <a:normAutofit fontScale="92500" lnSpcReduction="10000"/>
          </a:bodyPr>
          <a:lstStyle/>
          <a:p>
            <a:r>
              <a:rPr lang="en-US" dirty="0"/>
              <a:t>“In the spirit of meekness, “considering thyself, lest thou also be tempted,” (Galatians 6:1), go to the erring one, and “tell him his fault between thee and him alone.” Do not put him to shame by exposing his fault to others, nor bring dishonor upon Christ by making public the sin or error of one who bears His name. Often the truth must be plainly spoken to the erring; he must be led to see his error, that he may reform. But you are not to judge or to condemn. Make no attempt at self-justification. Let all your effort be for his recovery. In treating the wounds of the soul, there is need of the most delicate touch, the finest sensibility. Only the love that flows from the Suffering One of Calvary can avail here. With pitying tenderness, let brother deal with brother, knowing that if you succeed, you will “save a soul from death,” and “hide a multitude of sins.” James 5:20.  But even this effort may be unavailing. Then, said Jesus, “take with thee one or two more.” It may be that their united influence will prevail where that of the first was unsuccessful. Not being parties to the trouble, they will be more likely to act impartially, and this fact will give their counsel greater weight with the erring one. If he will not hear them, then, and not till then, the matter is to be brought before the whole body of believers. Let the members of the church, as the representatives of Christ, unite in prayer and loving entreaty that the offender may be restored…..</a:t>
            </a:r>
          </a:p>
        </p:txBody>
      </p:sp>
    </p:spTree>
    <p:extLst>
      <p:ext uri="{BB962C8B-B14F-4D97-AF65-F5344CB8AC3E}">
        <p14:creationId xmlns:p14="http://schemas.microsoft.com/office/powerpoint/2010/main" val="2644264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09FE-A80C-4FC0-BD87-E936AFE14422}"/>
              </a:ext>
            </a:extLst>
          </p:cNvPr>
          <p:cNvSpPr>
            <a:spLocks noGrp="1"/>
          </p:cNvSpPr>
          <p:nvPr>
            <p:ph type="title"/>
          </p:nvPr>
        </p:nvSpPr>
        <p:spPr>
          <a:xfrm>
            <a:off x="6172200" y="1"/>
            <a:ext cx="5181600" cy="1690688"/>
          </a:xfrm>
        </p:spPr>
        <p:txBody>
          <a:bodyPr/>
          <a:lstStyle/>
          <a:p>
            <a:endParaRPr lang="en-US" dirty="0"/>
          </a:p>
        </p:txBody>
      </p:sp>
      <p:sp>
        <p:nvSpPr>
          <p:cNvPr id="3" name="Content Placeholder 2">
            <a:extLst>
              <a:ext uri="{FF2B5EF4-FFF2-40B4-BE49-F238E27FC236}">
                <a16:creationId xmlns:a16="http://schemas.microsoft.com/office/drawing/2014/main" id="{1E11A639-6045-4B2A-B8BF-B21751C70591}"/>
              </a:ext>
            </a:extLst>
          </p:cNvPr>
          <p:cNvSpPr>
            <a:spLocks noGrp="1"/>
          </p:cNvSpPr>
          <p:nvPr>
            <p:ph sz="half" idx="1"/>
          </p:nvPr>
        </p:nvSpPr>
        <p:spPr>
          <a:xfrm>
            <a:off x="0" y="-139700"/>
            <a:ext cx="6172200" cy="6997700"/>
          </a:xfrm>
        </p:spPr>
        <p:txBody>
          <a:bodyPr>
            <a:noAutofit/>
          </a:bodyPr>
          <a:lstStyle/>
          <a:p>
            <a:r>
              <a:rPr lang="en-US" sz="2700" dirty="0"/>
              <a:t>“The Holy Spirit will speak through His servants, pleading with the wanderer to return to God. Paul the apostle, speaking by inspiration, says, “As though God did beseech you by us: we pray you in Christ's stead, be ye reconciled to God.” 2 Corinthians 5:20. He who rejects this united overture has broken the tie that binds him to Christ, and thus has severed himself from the fellowship of the church. Henceforth, said Jesus, “let him be unto thee as an heathen man and a publican.” But he is not to be regarded as cut off from the mercy of God. Let him not be despised or neglected by his former brethren, but be treated with tenderness and compassion, as one of the lost sheep that Christ is still seeking to bring to His fold.”  DA, pgs. 440,441 </a:t>
            </a:r>
          </a:p>
        </p:txBody>
      </p:sp>
      <p:pic>
        <p:nvPicPr>
          <p:cNvPr id="5" name="Content Placeholder 4">
            <a:extLst>
              <a:ext uri="{FF2B5EF4-FFF2-40B4-BE49-F238E27FC236}">
                <a16:creationId xmlns:a16="http://schemas.microsoft.com/office/drawing/2014/main" id="{4C6A71A3-1EAE-41F9-9AED-34C6B5470A51}"/>
              </a:ext>
            </a:extLst>
          </p:cNvPr>
          <p:cNvPicPr>
            <a:picLocks noGrp="1" noChangeAspect="1"/>
          </p:cNvPicPr>
          <p:nvPr>
            <p:ph sz="half" idx="2"/>
          </p:nvPr>
        </p:nvPicPr>
        <p:blipFill>
          <a:blip r:embed="rId2"/>
          <a:stretch>
            <a:fillRect/>
          </a:stretch>
        </p:blipFill>
        <p:spPr>
          <a:xfrm>
            <a:off x="6172200" y="0"/>
            <a:ext cx="6019800" cy="6857999"/>
          </a:xfrm>
          <a:prstGeom prst="rect">
            <a:avLst/>
          </a:prstGeom>
        </p:spPr>
      </p:pic>
    </p:spTree>
    <p:extLst>
      <p:ext uri="{BB962C8B-B14F-4D97-AF65-F5344CB8AC3E}">
        <p14:creationId xmlns:p14="http://schemas.microsoft.com/office/powerpoint/2010/main" val="3425563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285D-AA7B-4F1B-B2E9-F2BC9E2FCE8D}"/>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C00000"/>
                </a:solidFill>
                <a:latin typeface="Algerian" panose="04020705040A02060702" pitchFamily="82" charset="0"/>
              </a:rPr>
              <a:t>Years Ago…..</a:t>
            </a:r>
          </a:p>
        </p:txBody>
      </p:sp>
      <p:pic>
        <p:nvPicPr>
          <p:cNvPr id="5" name="Content Placeholder 4">
            <a:extLst>
              <a:ext uri="{FF2B5EF4-FFF2-40B4-BE49-F238E27FC236}">
                <a16:creationId xmlns:a16="http://schemas.microsoft.com/office/drawing/2014/main" id="{E946E94B-73E4-4886-A3C5-7482A5F53ED7}"/>
              </a:ext>
            </a:extLst>
          </p:cNvPr>
          <p:cNvPicPr>
            <a:picLocks noGrp="1" noChangeAspect="1"/>
          </p:cNvPicPr>
          <p:nvPr>
            <p:ph sz="half" idx="1"/>
          </p:nvPr>
        </p:nvPicPr>
        <p:blipFill>
          <a:blip r:embed="rId2"/>
          <a:stretch>
            <a:fillRect/>
          </a:stretch>
        </p:blipFill>
        <p:spPr>
          <a:xfrm>
            <a:off x="0" y="681038"/>
            <a:ext cx="6413500" cy="6176962"/>
          </a:xfrm>
          <a:prstGeom prst="rect">
            <a:avLst/>
          </a:prstGeom>
        </p:spPr>
      </p:pic>
      <p:sp>
        <p:nvSpPr>
          <p:cNvPr id="4" name="Content Placeholder 3">
            <a:extLst>
              <a:ext uri="{FF2B5EF4-FFF2-40B4-BE49-F238E27FC236}">
                <a16:creationId xmlns:a16="http://schemas.microsoft.com/office/drawing/2014/main" id="{DEB3BD8D-0A47-4E16-843D-6FBD0CF75ED7}"/>
              </a:ext>
            </a:extLst>
          </p:cNvPr>
          <p:cNvSpPr>
            <a:spLocks noGrp="1"/>
          </p:cNvSpPr>
          <p:nvPr>
            <p:ph sz="half" idx="2"/>
          </p:nvPr>
        </p:nvSpPr>
        <p:spPr>
          <a:xfrm>
            <a:off x="6172200" y="571500"/>
            <a:ext cx="6019800" cy="6286498"/>
          </a:xfrm>
        </p:spPr>
        <p:txBody>
          <a:bodyPr>
            <a:normAutofit/>
          </a:bodyPr>
          <a:lstStyle/>
          <a:p>
            <a:r>
              <a:rPr lang="en-US" sz="3200" dirty="0"/>
              <a:t>A silver mine magnate was also the head elder of the Carson City SDA Church.  He chose to leave his wife for a younger woman and everyone knew he had no Biblical grounds for the divorce and remarriage!  He did it anyway!  No one said a peep to him!  He retained his position in the church and on the executive committee of the Nevada Utah Conference!  That is not Matthew 18!  That is garbage!  Someone should have gone to him!</a:t>
            </a:r>
          </a:p>
        </p:txBody>
      </p:sp>
    </p:spTree>
    <p:extLst>
      <p:ext uri="{BB962C8B-B14F-4D97-AF65-F5344CB8AC3E}">
        <p14:creationId xmlns:p14="http://schemas.microsoft.com/office/powerpoint/2010/main" val="403818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C8E0A-0131-4D9E-8749-3059ACA0F69E}"/>
              </a:ext>
            </a:extLst>
          </p:cNvPr>
          <p:cNvSpPr>
            <a:spLocks noGrp="1"/>
          </p:cNvSpPr>
          <p:nvPr>
            <p:ph type="title"/>
          </p:nvPr>
        </p:nvSpPr>
        <p:spPr>
          <a:xfrm>
            <a:off x="838200" y="1"/>
            <a:ext cx="10515600" cy="800099"/>
          </a:xfrm>
        </p:spPr>
        <p:txBody>
          <a:bodyPr>
            <a:normAutofit/>
          </a:bodyPr>
          <a:lstStyle/>
          <a:p>
            <a:r>
              <a:rPr lang="en-US" dirty="0"/>
              <a:t>                      </a:t>
            </a:r>
            <a:r>
              <a:rPr lang="en-US" b="1" i="1" u="sng" dirty="0">
                <a:solidFill>
                  <a:srgbClr val="FF0000"/>
                </a:solidFill>
              </a:rPr>
              <a:t>Matthew 18’s Context!</a:t>
            </a:r>
          </a:p>
        </p:txBody>
      </p:sp>
      <p:sp>
        <p:nvSpPr>
          <p:cNvPr id="3" name="Content Placeholder 2">
            <a:extLst>
              <a:ext uri="{FF2B5EF4-FFF2-40B4-BE49-F238E27FC236}">
                <a16:creationId xmlns:a16="http://schemas.microsoft.com/office/drawing/2014/main" id="{2B2CFDFC-241A-4C15-8C28-C3E48F27504E}"/>
              </a:ext>
            </a:extLst>
          </p:cNvPr>
          <p:cNvSpPr>
            <a:spLocks noGrp="1"/>
          </p:cNvSpPr>
          <p:nvPr>
            <p:ph sz="half" idx="1"/>
          </p:nvPr>
        </p:nvSpPr>
        <p:spPr>
          <a:xfrm>
            <a:off x="0" y="685800"/>
            <a:ext cx="6172200" cy="6172199"/>
          </a:xfrm>
        </p:spPr>
        <p:txBody>
          <a:bodyPr>
            <a:normAutofit/>
          </a:bodyPr>
          <a:lstStyle/>
          <a:p>
            <a:r>
              <a:rPr lang="en-US" dirty="0"/>
              <a:t>“At the same time came the disciples unto Jesus, saying, Who is the greatest in the kingdom of heaven? And Jesus called a little child unto him, and set him in the midst of them, And said, Verily I say unto you, Except ye be converted, and become as little children, ye shall not enter into the kingdom of heaven. Whosoever therefore shall humble himself as this little child, the same is greatest in the kingdom of heaven. And whoso shall receive one such little child in my name receiveth me.”  Matthew 18:1-5</a:t>
            </a:r>
          </a:p>
        </p:txBody>
      </p:sp>
      <p:pic>
        <p:nvPicPr>
          <p:cNvPr id="5" name="Content Placeholder 4">
            <a:extLst>
              <a:ext uri="{FF2B5EF4-FFF2-40B4-BE49-F238E27FC236}">
                <a16:creationId xmlns:a16="http://schemas.microsoft.com/office/drawing/2014/main" id="{2FFD82CD-E7C4-4880-BBE0-72F818537DE4}"/>
              </a:ext>
            </a:extLst>
          </p:cNvPr>
          <p:cNvPicPr>
            <a:picLocks noGrp="1" noChangeAspect="1"/>
          </p:cNvPicPr>
          <p:nvPr>
            <p:ph sz="half" idx="2"/>
          </p:nvPr>
        </p:nvPicPr>
        <p:blipFill>
          <a:blip r:embed="rId2"/>
          <a:stretch>
            <a:fillRect/>
          </a:stretch>
        </p:blipFill>
        <p:spPr>
          <a:xfrm>
            <a:off x="6019800" y="685800"/>
            <a:ext cx="6172200" cy="6172199"/>
          </a:xfrm>
          <a:prstGeom prst="rect">
            <a:avLst/>
          </a:prstGeom>
        </p:spPr>
      </p:pic>
    </p:spTree>
    <p:extLst>
      <p:ext uri="{BB962C8B-B14F-4D97-AF65-F5344CB8AC3E}">
        <p14:creationId xmlns:p14="http://schemas.microsoft.com/office/powerpoint/2010/main" val="3245059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45D2-B295-4FC9-AE8A-C15974C09C4F}"/>
              </a:ext>
            </a:extLst>
          </p:cNvPr>
          <p:cNvSpPr>
            <a:spLocks noGrp="1"/>
          </p:cNvSpPr>
          <p:nvPr>
            <p:ph type="title"/>
          </p:nvPr>
        </p:nvSpPr>
        <p:spPr>
          <a:xfrm>
            <a:off x="838200" y="1"/>
            <a:ext cx="10515600" cy="634999"/>
          </a:xfrm>
        </p:spPr>
        <p:txBody>
          <a:bodyPr>
            <a:normAutofit fontScale="90000"/>
          </a:bodyPr>
          <a:lstStyle/>
          <a:p>
            <a:r>
              <a:rPr lang="en-US" dirty="0"/>
              <a:t>                      </a:t>
            </a:r>
            <a:r>
              <a:rPr lang="en-US" b="1" i="1" u="sng" dirty="0">
                <a:solidFill>
                  <a:srgbClr val="0070C0"/>
                </a:solidFill>
                <a:latin typeface="Algerian" panose="04020705040A02060702" pitchFamily="82" charset="0"/>
              </a:rPr>
              <a:t>As a Little Child!</a:t>
            </a:r>
          </a:p>
        </p:txBody>
      </p:sp>
      <p:sp>
        <p:nvSpPr>
          <p:cNvPr id="3" name="Content Placeholder 2">
            <a:extLst>
              <a:ext uri="{FF2B5EF4-FFF2-40B4-BE49-F238E27FC236}">
                <a16:creationId xmlns:a16="http://schemas.microsoft.com/office/drawing/2014/main" id="{A4FE70A8-1681-42DE-A958-10BD3BBDDCA6}"/>
              </a:ext>
            </a:extLst>
          </p:cNvPr>
          <p:cNvSpPr>
            <a:spLocks noGrp="1"/>
          </p:cNvSpPr>
          <p:nvPr>
            <p:ph idx="1"/>
          </p:nvPr>
        </p:nvSpPr>
        <p:spPr>
          <a:xfrm>
            <a:off x="0" y="495300"/>
            <a:ext cx="12192000" cy="6362699"/>
          </a:xfrm>
        </p:spPr>
        <p:txBody>
          <a:bodyPr>
            <a:normAutofit/>
          </a:bodyPr>
          <a:lstStyle/>
          <a:p>
            <a:r>
              <a:rPr lang="en-US" sz="3000" dirty="0"/>
              <a:t>“It was not enough for the disciples of Jesus to be instructed as to the nature of His kingdom. What they needed was a change of heart that would bring them into harmony with its principles. Calling a little child to Him, Jesus set him in the midst of them; then tenderly folding the little one in His arms He said, "Except ye be converted, and become as little children, ye shall not enter into the kingdom of heaven." The simplicity, the self-forgetfulness, and the confiding love of a little child are the attributes that Heaven values. These are the characteristics of real greatness.</a:t>
            </a:r>
          </a:p>
          <a:p>
            <a:r>
              <a:rPr lang="en-US" sz="3000" dirty="0"/>
              <a:t>Again Jesus explained to the disciples that His kingdom is not characterized by earthly dignity and display. At the feet of Jesus all these distinctions are forgotten. The rich and the poor, the learned and the ignorant, meet together, with no thought of caste or worldly preeminence. All meet as blood-bought souls, alike dependent upon One who has redeemed them to God.”  DA, pgs. 437,438</a:t>
            </a:r>
          </a:p>
        </p:txBody>
      </p:sp>
    </p:spTree>
    <p:extLst>
      <p:ext uri="{BB962C8B-B14F-4D97-AF65-F5344CB8AC3E}">
        <p14:creationId xmlns:p14="http://schemas.microsoft.com/office/powerpoint/2010/main" val="317680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B949D-9764-4115-B76D-F561C716D224}"/>
              </a:ext>
            </a:extLst>
          </p:cNvPr>
          <p:cNvSpPr>
            <a:spLocks noGrp="1"/>
          </p:cNvSpPr>
          <p:nvPr>
            <p:ph type="title"/>
          </p:nvPr>
        </p:nvSpPr>
        <p:spPr>
          <a:xfrm>
            <a:off x="838200" y="1"/>
            <a:ext cx="10515600" cy="1181099"/>
          </a:xfrm>
        </p:spPr>
        <p:txBody>
          <a:bodyPr/>
          <a:lstStyle/>
          <a:p>
            <a:r>
              <a:rPr lang="en-US" dirty="0"/>
              <a:t>                </a:t>
            </a:r>
            <a:r>
              <a:rPr lang="en-US" b="1" i="1" u="sng" dirty="0">
                <a:solidFill>
                  <a:srgbClr val="0070C0"/>
                </a:solidFill>
                <a:latin typeface="Algerian" panose="04020705040A02060702" pitchFamily="82" charset="0"/>
              </a:rPr>
              <a:t>What Matthew 18 is Not!!</a:t>
            </a:r>
          </a:p>
        </p:txBody>
      </p:sp>
      <p:sp>
        <p:nvSpPr>
          <p:cNvPr id="3" name="Content Placeholder 2">
            <a:extLst>
              <a:ext uri="{FF2B5EF4-FFF2-40B4-BE49-F238E27FC236}">
                <a16:creationId xmlns:a16="http://schemas.microsoft.com/office/drawing/2014/main" id="{E5339595-EDF1-4356-BA2F-D968D1538B45}"/>
              </a:ext>
            </a:extLst>
          </p:cNvPr>
          <p:cNvSpPr>
            <a:spLocks noGrp="1"/>
          </p:cNvSpPr>
          <p:nvPr>
            <p:ph sz="half" idx="1"/>
          </p:nvPr>
        </p:nvSpPr>
        <p:spPr>
          <a:xfrm>
            <a:off x="0" y="889000"/>
            <a:ext cx="6172200" cy="5968999"/>
          </a:xfrm>
        </p:spPr>
        <p:txBody>
          <a:bodyPr/>
          <a:lstStyle/>
          <a:p>
            <a:r>
              <a:rPr lang="en-US" dirty="0"/>
              <a:t>Back in 1995, William Johnson, the editor of the Adventist Review, declared that the 1st beast of Revelation was not the beast.  Anyone who believed that was a narrow minded bigot.  I gave a talk on that at Prophecy Countdown.  People challenged me saying, “Did you Matthew 18 him?” What they were saying was ‘Did I speak to him about this matter before publishing it to many people?’ I wrote him a letter AND CALLED HIS OFFICE, BUT NEVER RECEIVED A REPLY!  I puzzled over this; does Matthew 18 really apply here or did Jesus mean something else?</a:t>
            </a:r>
          </a:p>
        </p:txBody>
      </p:sp>
      <p:pic>
        <p:nvPicPr>
          <p:cNvPr id="5" name="Content Placeholder 4">
            <a:extLst>
              <a:ext uri="{FF2B5EF4-FFF2-40B4-BE49-F238E27FC236}">
                <a16:creationId xmlns:a16="http://schemas.microsoft.com/office/drawing/2014/main" id="{24B63A72-FABB-46EE-A78B-F23A3AB3C443}"/>
              </a:ext>
            </a:extLst>
          </p:cNvPr>
          <p:cNvPicPr>
            <a:picLocks noGrp="1" noChangeAspect="1"/>
          </p:cNvPicPr>
          <p:nvPr>
            <p:ph sz="half" idx="2"/>
          </p:nvPr>
        </p:nvPicPr>
        <p:blipFill>
          <a:blip r:embed="rId2"/>
          <a:stretch>
            <a:fillRect/>
          </a:stretch>
        </p:blipFill>
        <p:spPr>
          <a:xfrm>
            <a:off x="6172200" y="889001"/>
            <a:ext cx="6019800" cy="5968998"/>
          </a:xfrm>
          <a:prstGeom prst="rect">
            <a:avLst/>
          </a:prstGeom>
        </p:spPr>
      </p:pic>
    </p:spTree>
    <p:extLst>
      <p:ext uri="{BB962C8B-B14F-4D97-AF65-F5344CB8AC3E}">
        <p14:creationId xmlns:p14="http://schemas.microsoft.com/office/powerpoint/2010/main" val="362747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03E2-AC05-4CBE-AE5B-5B51B95B7608}"/>
              </a:ext>
            </a:extLst>
          </p:cNvPr>
          <p:cNvSpPr>
            <a:spLocks noGrp="1"/>
          </p:cNvSpPr>
          <p:nvPr>
            <p:ph type="title"/>
          </p:nvPr>
        </p:nvSpPr>
        <p:spPr>
          <a:xfrm>
            <a:off x="838200" y="1"/>
            <a:ext cx="10515600" cy="660399"/>
          </a:xfrm>
        </p:spPr>
        <p:txBody>
          <a:bodyPr>
            <a:normAutofit fontScale="90000"/>
          </a:bodyPr>
          <a:lstStyle/>
          <a:p>
            <a:r>
              <a:rPr lang="en-US" dirty="0"/>
              <a:t>                       </a:t>
            </a:r>
            <a:r>
              <a:rPr lang="en-US" b="1" i="1" u="sng" dirty="0">
                <a:solidFill>
                  <a:srgbClr val="0070C0"/>
                </a:solidFill>
                <a:latin typeface="Algerian" panose="04020705040A02060702" pitchFamily="82" charset="0"/>
              </a:rPr>
              <a:t>Over the Years</a:t>
            </a:r>
          </a:p>
        </p:txBody>
      </p:sp>
      <p:pic>
        <p:nvPicPr>
          <p:cNvPr id="5" name="Content Placeholder 4">
            <a:extLst>
              <a:ext uri="{FF2B5EF4-FFF2-40B4-BE49-F238E27FC236}">
                <a16:creationId xmlns:a16="http://schemas.microsoft.com/office/drawing/2014/main" id="{691979B8-E4F2-4908-A4E9-A71B29783956}"/>
              </a:ext>
            </a:extLst>
          </p:cNvPr>
          <p:cNvPicPr>
            <a:picLocks noGrp="1" noChangeAspect="1"/>
          </p:cNvPicPr>
          <p:nvPr>
            <p:ph sz="half" idx="1"/>
          </p:nvPr>
        </p:nvPicPr>
        <p:blipFill>
          <a:blip r:embed="rId2"/>
          <a:stretch>
            <a:fillRect/>
          </a:stretch>
        </p:blipFill>
        <p:spPr>
          <a:xfrm>
            <a:off x="0" y="660400"/>
            <a:ext cx="6019801" cy="6197599"/>
          </a:xfrm>
          <a:prstGeom prst="rect">
            <a:avLst/>
          </a:prstGeom>
        </p:spPr>
      </p:pic>
      <p:sp>
        <p:nvSpPr>
          <p:cNvPr id="4" name="Content Placeholder 3">
            <a:extLst>
              <a:ext uri="{FF2B5EF4-FFF2-40B4-BE49-F238E27FC236}">
                <a16:creationId xmlns:a16="http://schemas.microsoft.com/office/drawing/2014/main" id="{4B99E6FC-DB30-4BB0-ABC2-F2CF7BE3BEFD}"/>
              </a:ext>
            </a:extLst>
          </p:cNvPr>
          <p:cNvSpPr>
            <a:spLocks noGrp="1"/>
          </p:cNvSpPr>
          <p:nvPr>
            <p:ph sz="half" idx="2"/>
          </p:nvPr>
        </p:nvSpPr>
        <p:spPr>
          <a:xfrm>
            <a:off x="6019801" y="660400"/>
            <a:ext cx="6172199" cy="6197599"/>
          </a:xfrm>
        </p:spPr>
        <p:txBody>
          <a:bodyPr/>
          <a:lstStyle/>
          <a:p>
            <a:r>
              <a:rPr lang="en-US" dirty="0"/>
              <a:t>Several times over the years, this has been brought to my attention when calling out some leader in apostasy.  I have pondered this and asked myself the question, “Did Jesus speak privately to every scribe and Pharisee He utterly condemned in Matthew 23?  Did Elijah speak privately to Ahab and the Baal prophets before the confrontation on Mt. Carmel?  Did John the Baptist speak quietly to the Sadducees and Pharisees before publicly calling them snakes?  Did Moses speak privately to the multitude or to Aaron in front of the golden calf?”</a:t>
            </a:r>
          </a:p>
        </p:txBody>
      </p:sp>
    </p:spTree>
    <p:extLst>
      <p:ext uri="{BB962C8B-B14F-4D97-AF65-F5344CB8AC3E}">
        <p14:creationId xmlns:p14="http://schemas.microsoft.com/office/powerpoint/2010/main" val="374060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B8EA6-3F4E-4AE4-8885-A69AE6C06407}"/>
              </a:ext>
            </a:extLst>
          </p:cNvPr>
          <p:cNvSpPr>
            <a:spLocks noGrp="1"/>
          </p:cNvSpPr>
          <p:nvPr>
            <p:ph type="title"/>
          </p:nvPr>
        </p:nvSpPr>
        <p:spPr>
          <a:xfrm>
            <a:off x="838200" y="1"/>
            <a:ext cx="10515600" cy="1142999"/>
          </a:xfrm>
        </p:spPr>
        <p:txBody>
          <a:bodyPr/>
          <a:lstStyle/>
          <a:p>
            <a:r>
              <a:rPr lang="en-US" dirty="0"/>
              <a:t>                      </a:t>
            </a:r>
            <a:r>
              <a:rPr lang="en-US" b="1" i="1" u="sng" dirty="0">
                <a:solidFill>
                  <a:srgbClr val="0070C0"/>
                </a:solidFill>
              </a:rPr>
              <a:t>NO, THEY DIDN’T!!</a:t>
            </a:r>
          </a:p>
        </p:txBody>
      </p:sp>
      <p:sp>
        <p:nvSpPr>
          <p:cNvPr id="3" name="Content Placeholder 2">
            <a:extLst>
              <a:ext uri="{FF2B5EF4-FFF2-40B4-BE49-F238E27FC236}">
                <a16:creationId xmlns:a16="http://schemas.microsoft.com/office/drawing/2014/main" id="{F18E41CA-6902-4456-8639-96758321D2D3}"/>
              </a:ext>
            </a:extLst>
          </p:cNvPr>
          <p:cNvSpPr>
            <a:spLocks noGrp="1"/>
          </p:cNvSpPr>
          <p:nvPr>
            <p:ph sz="half" idx="1"/>
          </p:nvPr>
        </p:nvSpPr>
        <p:spPr>
          <a:xfrm>
            <a:off x="0" y="889000"/>
            <a:ext cx="6096000" cy="5968999"/>
          </a:xfrm>
        </p:spPr>
        <p:txBody>
          <a:bodyPr>
            <a:noAutofit/>
          </a:bodyPr>
          <a:lstStyle/>
          <a:p>
            <a:r>
              <a:rPr lang="en-US" sz="4000" dirty="0"/>
              <a:t>Open, blatant, in your face apostasy from fundamental Adventist teaching demands a public response.  The apostate teaching was not done in private nor should the rebuke given be done in private!  Public heresy must be dealt with publicly!</a:t>
            </a:r>
          </a:p>
        </p:txBody>
      </p:sp>
      <p:pic>
        <p:nvPicPr>
          <p:cNvPr id="5" name="Content Placeholder 4">
            <a:extLst>
              <a:ext uri="{FF2B5EF4-FFF2-40B4-BE49-F238E27FC236}">
                <a16:creationId xmlns:a16="http://schemas.microsoft.com/office/drawing/2014/main" id="{A33E48F0-8823-43C2-9E9A-F0887F0FAE3B}"/>
              </a:ext>
            </a:extLst>
          </p:cNvPr>
          <p:cNvPicPr>
            <a:picLocks noGrp="1" noChangeAspect="1"/>
          </p:cNvPicPr>
          <p:nvPr>
            <p:ph sz="half" idx="2"/>
          </p:nvPr>
        </p:nvPicPr>
        <p:blipFill>
          <a:blip r:embed="rId2"/>
          <a:stretch>
            <a:fillRect/>
          </a:stretch>
        </p:blipFill>
        <p:spPr>
          <a:xfrm>
            <a:off x="6096000" y="888999"/>
            <a:ext cx="6096000" cy="5968999"/>
          </a:xfrm>
          <a:prstGeom prst="rect">
            <a:avLst/>
          </a:prstGeom>
        </p:spPr>
      </p:pic>
    </p:spTree>
    <p:extLst>
      <p:ext uri="{BB962C8B-B14F-4D97-AF65-F5344CB8AC3E}">
        <p14:creationId xmlns:p14="http://schemas.microsoft.com/office/powerpoint/2010/main" val="109985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40E36-DEDA-409D-8E77-C9FB6770CBC5}"/>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Open Rebuke</a:t>
            </a:r>
          </a:p>
        </p:txBody>
      </p:sp>
      <p:sp>
        <p:nvSpPr>
          <p:cNvPr id="3" name="Content Placeholder 2">
            <a:extLst>
              <a:ext uri="{FF2B5EF4-FFF2-40B4-BE49-F238E27FC236}">
                <a16:creationId xmlns:a16="http://schemas.microsoft.com/office/drawing/2014/main" id="{F9D157D6-F429-4128-8463-01CF994C2F88}"/>
              </a:ext>
            </a:extLst>
          </p:cNvPr>
          <p:cNvSpPr>
            <a:spLocks noGrp="1"/>
          </p:cNvSpPr>
          <p:nvPr>
            <p:ph idx="1"/>
          </p:nvPr>
        </p:nvSpPr>
        <p:spPr>
          <a:xfrm>
            <a:off x="0" y="681038"/>
            <a:ext cx="12192000" cy="6176960"/>
          </a:xfrm>
        </p:spPr>
        <p:txBody>
          <a:bodyPr>
            <a:normAutofit fontScale="92500" lnSpcReduction="20000"/>
          </a:bodyPr>
          <a:lstStyle/>
          <a:p>
            <a:r>
              <a:rPr lang="en-US" dirty="0"/>
              <a:t>In 2014, in Grand Rapids, Michigan, Ted Wilson ,on 3 ABN, told the world that the mark of the beast was any day of the week other than the 7</a:t>
            </a:r>
            <a:r>
              <a:rPr lang="en-US" baseline="30000" dirty="0"/>
              <a:t>th</a:t>
            </a:r>
            <a:r>
              <a:rPr lang="en-US" dirty="0"/>
              <a:t> day Sabbath, he did not say it privately to me or a small group. He told the world.</a:t>
            </a:r>
          </a:p>
          <a:p>
            <a:r>
              <a:rPr lang="en-US" dirty="0"/>
              <a:t>As was this apostate teaching, so should the rebuke be.  The rebuke should have been public for all the world to hear!</a:t>
            </a:r>
          </a:p>
          <a:p>
            <a:r>
              <a:rPr lang="en-US" dirty="0"/>
              <a:t>“Standing in conscious innocence before Ahab, Elijah makes no attempt to excuse himself or to flatter the king. Nor does he seek to evade the king's wrath by the good news that the drought is almost over. He has no apology to offer. Indignant, and jealous for the honor of God, he casts back the imputation of Ahab, fearlessly declaring to the king that it is his sins, and the sins of his fathers, that have brought upon Israel this terrible calamity. "I have not troubled Israel," Elijah boldly asserts, "but thou, and thy father's house, in that ye have forsaken the commandments of the Lord, and thou hast followed </a:t>
            </a:r>
            <a:r>
              <a:rPr lang="en-US" dirty="0" err="1"/>
              <a:t>Baalim</a:t>
            </a:r>
            <a:r>
              <a:rPr lang="en-US" dirty="0"/>
              <a:t>."</a:t>
            </a:r>
          </a:p>
          <a:p>
            <a:r>
              <a:rPr lang="en-US" dirty="0"/>
              <a:t>Today there is need of the voice of stern rebuke; for grievous sins have separated the people from God. Infidelity is fast becoming fashionable. "We will not have this man to reign over us," is the language of thousands. Luke 19:14. The smooth sermons so often preached make no lasting impression; the trumpet does not give a certain sound. Men are not cut to the heart by the plain, sharp truths of God's word.”  PK, pg. 140</a:t>
            </a:r>
          </a:p>
        </p:txBody>
      </p:sp>
    </p:spTree>
    <p:extLst>
      <p:ext uri="{BB962C8B-B14F-4D97-AF65-F5344CB8AC3E}">
        <p14:creationId xmlns:p14="http://schemas.microsoft.com/office/powerpoint/2010/main" val="3132934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A00BA-8D0D-450A-A854-3429EA5A3E5C}"/>
              </a:ext>
            </a:extLst>
          </p:cNvPr>
          <p:cNvSpPr>
            <a:spLocks noGrp="1"/>
          </p:cNvSpPr>
          <p:nvPr>
            <p:ph type="title"/>
          </p:nvPr>
        </p:nvSpPr>
        <p:spPr>
          <a:xfrm>
            <a:off x="838200" y="1"/>
            <a:ext cx="10515600" cy="863599"/>
          </a:xfrm>
        </p:spPr>
        <p:txBody>
          <a:bodyPr>
            <a:normAutofit/>
          </a:bodyPr>
          <a:lstStyle/>
          <a:p>
            <a:r>
              <a:rPr lang="en-US" dirty="0"/>
              <a:t>          </a:t>
            </a:r>
            <a:r>
              <a:rPr lang="en-US" b="1" i="1" u="sng" dirty="0">
                <a:solidFill>
                  <a:srgbClr val="FF0000"/>
                </a:solidFill>
              </a:rPr>
              <a:t>What is Matthew 18 Concerning?</a:t>
            </a:r>
          </a:p>
        </p:txBody>
      </p:sp>
      <p:pic>
        <p:nvPicPr>
          <p:cNvPr id="5" name="Content Placeholder 4">
            <a:extLst>
              <a:ext uri="{FF2B5EF4-FFF2-40B4-BE49-F238E27FC236}">
                <a16:creationId xmlns:a16="http://schemas.microsoft.com/office/drawing/2014/main" id="{2CE35DC4-2C42-4922-B382-CA85A770627E}"/>
              </a:ext>
            </a:extLst>
          </p:cNvPr>
          <p:cNvPicPr>
            <a:picLocks noGrp="1" noChangeAspect="1"/>
          </p:cNvPicPr>
          <p:nvPr>
            <p:ph sz="half" idx="1"/>
          </p:nvPr>
        </p:nvPicPr>
        <p:blipFill>
          <a:blip r:embed="rId2"/>
          <a:stretch>
            <a:fillRect/>
          </a:stretch>
        </p:blipFill>
        <p:spPr>
          <a:xfrm>
            <a:off x="0" y="711200"/>
            <a:ext cx="6375399" cy="6146800"/>
          </a:xfrm>
          <a:prstGeom prst="rect">
            <a:avLst/>
          </a:prstGeom>
        </p:spPr>
      </p:pic>
      <p:sp>
        <p:nvSpPr>
          <p:cNvPr id="4" name="Content Placeholder 3">
            <a:extLst>
              <a:ext uri="{FF2B5EF4-FFF2-40B4-BE49-F238E27FC236}">
                <a16:creationId xmlns:a16="http://schemas.microsoft.com/office/drawing/2014/main" id="{5E23BD20-BA59-48A3-A5EA-32237CB72A0D}"/>
              </a:ext>
            </a:extLst>
          </p:cNvPr>
          <p:cNvSpPr>
            <a:spLocks noGrp="1"/>
          </p:cNvSpPr>
          <p:nvPr>
            <p:ph sz="half" idx="2"/>
          </p:nvPr>
        </p:nvSpPr>
        <p:spPr>
          <a:xfrm>
            <a:off x="6172200" y="711200"/>
            <a:ext cx="6019800" cy="6146799"/>
          </a:xfrm>
        </p:spPr>
        <p:txBody>
          <a:bodyPr>
            <a:normAutofit/>
          </a:bodyPr>
          <a:lstStyle/>
          <a:p>
            <a:r>
              <a:rPr lang="en-US" dirty="0"/>
              <a:t>“Moreover if thy brother shall trespass against thee, go and tell him his fault between thee and him alone: if he shall hear thee, thou hast gained thy brother. But if he will not hear thee, then take with thee one or two more, that in the mouth of two or three witnesses every word may be established. And if he shall neglect to hear them, tell it unto the church: but if he neglect to hear the church, let him be unto thee as an heathen man and a publican.”  Matthew 18:15-17</a:t>
            </a:r>
          </a:p>
        </p:txBody>
      </p:sp>
    </p:spTree>
    <p:extLst>
      <p:ext uri="{BB962C8B-B14F-4D97-AF65-F5344CB8AC3E}">
        <p14:creationId xmlns:p14="http://schemas.microsoft.com/office/powerpoint/2010/main" val="580277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F8D27-FF25-4AB7-9C08-324D4EDAE757}"/>
              </a:ext>
            </a:extLst>
          </p:cNvPr>
          <p:cNvSpPr>
            <a:spLocks noGrp="1"/>
          </p:cNvSpPr>
          <p:nvPr>
            <p:ph type="title"/>
          </p:nvPr>
        </p:nvSpPr>
        <p:spPr>
          <a:xfrm>
            <a:off x="6096000" y="2"/>
            <a:ext cx="6096000" cy="681036"/>
          </a:xfrm>
        </p:spPr>
        <p:txBody>
          <a:bodyPr>
            <a:normAutofit fontScale="90000"/>
          </a:bodyPr>
          <a:lstStyle/>
          <a:p>
            <a:r>
              <a:rPr lang="en-US" dirty="0"/>
              <a:t>  </a:t>
            </a:r>
            <a:r>
              <a:rPr lang="en-US" b="1" i="1" u="sng" dirty="0">
                <a:solidFill>
                  <a:srgbClr val="FF0000"/>
                </a:solidFill>
                <a:latin typeface="Algerian" panose="04020705040A02060702" pitchFamily="82" charset="0"/>
              </a:rPr>
              <a:t>Personal Grievance</a:t>
            </a:r>
          </a:p>
        </p:txBody>
      </p:sp>
      <p:sp>
        <p:nvSpPr>
          <p:cNvPr id="3" name="Content Placeholder 2">
            <a:extLst>
              <a:ext uri="{FF2B5EF4-FFF2-40B4-BE49-F238E27FC236}">
                <a16:creationId xmlns:a16="http://schemas.microsoft.com/office/drawing/2014/main" id="{D0C5ADB6-8CB5-48E4-B9C6-7F6BD48DF28C}"/>
              </a:ext>
            </a:extLst>
          </p:cNvPr>
          <p:cNvSpPr>
            <a:spLocks noGrp="1"/>
          </p:cNvSpPr>
          <p:nvPr>
            <p:ph sz="half" idx="1"/>
          </p:nvPr>
        </p:nvSpPr>
        <p:spPr>
          <a:xfrm>
            <a:off x="0" y="-101600"/>
            <a:ext cx="6172200" cy="6959599"/>
          </a:xfrm>
        </p:spPr>
        <p:txBody>
          <a:bodyPr>
            <a:noAutofit/>
          </a:bodyPr>
          <a:lstStyle/>
          <a:p>
            <a:r>
              <a:rPr lang="en-US" sz="3000" dirty="0"/>
              <a:t>If you have something against somebody of a personal nature, you need to go to them personally.  If someone has offended you; if someone has spoken against you or about you, then go to them and talk it over with them and iron it out!  Seek to restore that person and that relationship in private.  Do not try to confront them or rudely blast them or speak meanly to them; rather, speak kindly to them in the attempt to restore them and your relationship with them!!  This is Matthew 18!  If this private chat does the job, then the issue and relationship is resolved!</a:t>
            </a:r>
          </a:p>
        </p:txBody>
      </p:sp>
      <p:pic>
        <p:nvPicPr>
          <p:cNvPr id="5" name="Content Placeholder 4">
            <a:extLst>
              <a:ext uri="{FF2B5EF4-FFF2-40B4-BE49-F238E27FC236}">
                <a16:creationId xmlns:a16="http://schemas.microsoft.com/office/drawing/2014/main" id="{7D33BF87-0329-4E8D-8AFA-346BA0C54F64}"/>
              </a:ext>
            </a:extLst>
          </p:cNvPr>
          <p:cNvPicPr>
            <a:picLocks noGrp="1" noChangeAspect="1"/>
          </p:cNvPicPr>
          <p:nvPr>
            <p:ph sz="half" idx="2"/>
          </p:nvPr>
        </p:nvPicPr>
        <p:blipFill>
          <a:blip r:embed="rId2"/>
          <a:stretch>
            <a:fillRect/>
          </a:stretch>
        </p:blipFill>
        <p:spPr>
          <a:xfrm>
            <a:off x="6172201" y="584200"/>
            <a:ext cx="6019800" cy="6273798"/>
          </a:xfrm>
          <a:prstGeom prst="rect">
            <a:avLst/>
          </a:prstGeom>
        </p:spPr>
      </p:pic>
    </p:spTree>
    <p:extLst>
      <p:ext uri="{BB962C8B-B14F-4D97-AF65-F5344CB8AC3E}">
        <p14:creationId xmlns:p14="http://schemas.microsoft.com/office/powerpoint/2010/main" val="2042713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63CD7-3100-44E2-A25E-8AA258D2F68B}"/>
              </a:ext>
            </a:extLst>
          </p:cNvPr>
          <p:cNvSpPr>
            <a:spLocks noGrp="1"/>
          </p:cNvSpPr>
          <p:nvPr>
            <p:ph type="title"/>
          </p:nvPr>
        </p:nvSpPr>
        <p:spPr>
          <a:xfrm>
            <a:off x="838200" y="2"/>
            <a:ext cx="10515600" cy="571498"/>
          </a:xfrm>
        </p:spPr>
        <p:txBody>
          <a:bodyPr>
            <a:normAutofit fontScale="90000"/>
          </a:bodyPr>
          <a:lstStyle/>
          <a:p>
            <a:r>
              <a:rPr lang="en-US" dirty="0"/>
              <a:t>                  </a:t>
            </a:r>
            <a:r>
              <a:rPr lang="en-US" b="1" i="1" u="sng" dirty="0">
                <a:solidFill>
                  <a:srgbClr val="FF0000"/>
                </a:solidFill>
              </a:rPr>
              <a:t>If the Private Chat Doesn’t Work</a:t>
            </a:r>
          </a:p>
        </p:txBody>
      </p:sp>
      <p:pic>
        <p:nvPicPr>
          <p:cNvPr id="5" name="Content Placeholder 4">
            <a:extLst>
              <a:ext uri="{FF2B5EF4-FFF2-40B4-BE49-F238E27FC236}">
                <a16:creationId xmlns:a16="http://schemas.microsoft.com/office/drawing/2014/main" id="{64D1208E-0C0B-44CE-8F91-B25D2D3486E0}"/>
              </a:ext>
            </a:extLst>
          </p:cNvPr>
          <p:cNvPicPr>
            <a:picLocks noGrp="1" noChangeAspect="1"/>
          </p:cNvPicPr>
          <p:nvPr>
            <p:ph sz="half" idx="1"/>
          </p:nvPr>
        </p:nvPicPr>
        <p:blipFill>
          <a:blip r:embed="rId2"/>
          <a:stretch>
            <a:fillRect/>
          </a:stretch>
        </p:blipFill>
        <p:spPr>
          <a:xfrm>
            <a:off x="0" y="571500"/>
            <a:ext cx="6019801" cy="6172200"/>
          </a:xfrm>
          <a:prstGeom prst="rect">
            <a:avLst/>
          </a:prstGeom>
        </p:spPr>
      </p:pic>
      <p:sp>
        <p:nvSpPr>
          <p:cNvPr id="4" name="Content Placeholder 3">
            <a:extLst>
              <a:ext uri="{FF2B5EF4-FFF2-40B4-BE49-F238E27FC236}">
                <a16:creationId xmlns:a16="http://schemas.microsoft.com/office/drawing/2014/main" id="{058BC735-5F33-49DE-8BCC-B2332AF29190}"/>
              </a:ext>
            </a:extLst>
          </p:cNvPr>
          <p:cNvSpPr>
            <a:spLocks noGrp="1"/>
          </p:cNvSpPr>
          <p:nvPr>
            <p:ph sz="half" idx="2"/>
          </p:nvPr>
        </p:nvSpPr>
        <p:spPr>
          <a:xfrm>
            <a:off x="6019801" y="571500"/>
            <a:ext cx="6172199" cy="6286500"/>
          </a:xfrm>
        </p:spPr>
        <p:txBody>
          <a:bodyPr>
            <a:normAutofit/>
          </a:bodyPr>
          <a:lstStyle/>
          <a:p>
            <a:r>
              <a:rPr lang="en-US" sz="3600" dirty="0"/>
              <a:t>“But if he will not hear thee, then take with thee one or two more, that in the mouth of two or three witnesses every word may be established.”  Matthew 18:16</a:t>
            </a:r>
          </a:p>
          <a:p>
            <a:r>
              <a:rPr lang="en-US" sz="3600" dirty="0"/>
              <a:t>If the private chat didn’t work, then take someone with you and talk to the person to try and resolve differences!  Hopefully, this will resolve the issue!</a:t>
            </a:r>
          </a:p>
        </p:txBody>
      </p:sp>
    </p:spTree>
    <p:extLst>
      <p:ext uri="{BB962C8B-B14F-4D97-AF65-F5344CB8AC3E}">
        <p14:creationId xmlns:p14="http://schemas.microsoft.com/office/powerpoint/2010/main" val="92887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6EA57-38C4-42BA-94BF-2CD741A9AEF6}"/>
              </a:ext>
            </a:extLst>
          </p:cNvPr>
          <p:cNvSpPr>
            <a:spLocks noGrp="1"/>
          </p:cNvSpPr>
          <p:nvPr>
            <p:ph type="title"/>
          </p:nvPr>
        </p:nvSpPr>
        <p:spPr>
          <a:xfrm>
            <a:off x="838200" y="1"/>
            <a:ext cx="10515600" cy="1104899"/>
          </a:xfrm>
        </p:spPr>
        <p:txBody>
          <a:bodyPr/>
          <a:lstStyle/>
          <a:p>
            <a:r>
              <a:rPr lang="en-US" dirty="0"/>
              <a:t>                 </a:t>
            </a:r>
            <a:r>
              <a:rPr lang="en-US" b="1" i="1" u="sng" dirty="0">
                <a:solidFill>
                  <a:srgbClr val="FF0000"/>
                </a:solidFill>
                <a:latin typeface="Algerian" panose="04020705040A02060702" pitchFamily="82" charset="0"/>
              </a:rPr>
              <a:t>Take Someone with you!</a:t>
            </a:r>
          </a:p>
        </p:txBody>
      </p:sp>
      <p:sp>
        <p:nvSpPr>
          <p:cNvPr id="3" name="Content Placeholder 2">
            <a:extLst>
              <a:ext uri="{FF2B5EF4-FFF2-40B4-BE49-F238E27FC236}">
                <a16:creationId xmlns:a16="http://schemas.microsoft.com/office/drawing/2014/main" id="{3BF2911C-CB88-4C6F-8C2F-E605C34B4FF5}"/>
              </a:ext>
            </a:extLst>
          </p:cNvPr>
          <p:cNvSpPr>
            <a:spLocks noGrp="1"/>
          </p:cNvSpPr>
          <p:nvPr>
            <p:ph sz="half" idx="1"/>
          </p:nvPr>
        </p:nvSpPr>
        <p:spPr>
          <a:xfrm>
            <a:off x="0" y="800100"/>
            <a:ext cx="6172200" cy="6057899"/>
          </a:xfrm>
        </p:spPr>
        <p:txBody>
          <a:bodyPr>
            <a:normAutofit/>
          </a:bodyPr>
          <a:lstStyle/>
          <a:p>
            <a:r>
              <a:rPr lang="en-US" sz="3600" dirty="0"/>
              <a:t>I had someone discuss with me the flat earth theory.  When I categorically rejected the teaching from this person, then the individual brought another person into our next discussion. Matthew 18 NEVER has to do with theology or apostasy!  It is always of a personal nature about someone or about something someone said about another! </a:t>
            </a:r>
          </a:p>
        </p:txBody>
      </p:sp>
      <p:pic>
        <p:nvPicPr>
          <p:cNvPr id="5" name="Content Placeholder 4">
            <a:extLst>
              <a:ext uri="{FF2B5EF4-FFF2-40B4-BE49-F238E27FC236}">
                <a16:creationId xmlns:a16="http://schemas.microsoft.com/office/drawing/2014/main" id="{41841C14-0381-4CAF-BBE6-05F22C998DF7}"/>
              </a:ext>
            </a:extLst>
          </p:cNvPr>
          <p:cNvPicPr>
            <a:picLocks noGrp="1" noChangeAspect="1"/>
          </p:cNvPicPr>
          <p:nvPr>
            <p:ph sz="half" idx="2"/>
          </p:nvPr>
        </p:nvPicPr>
        <p:blipFill>
          <a:blip r:embed="rId2"/>
          <a:stretch>
            <a:fillRect/>
          </a:stretch>
        </p:blipFill>
        <p:spPr>
          <a:xfrm>
            <a:off x="6096000" y="914401"/>
            <a:ext cx="6095999" cy="5943598"/>
          </a:xfrm>
          <a:prstGeom prst="rect">
            <a:avLst/>
          </a:prstGeom>
        </p:spPr>
      </p:pic>
    </p:spTree>
    <p:extLst>
      <p:ext uri="{BB962C8B-B14F-4D97-AF65-F5344CB8AC3E}">
        <p14:creationId xmlns:p14="http://schemas.microsoft.com/office/powerpoint/2010/main" val="2084709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1942</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Jesus Life, pt. 32</vt:lpstr>
      <vt:lpstr>                What Matthew 18 is Not!!</vt:lpstr>
      <vt:lpstr>                       Over the Years</vt:lpstr>
      <vt:lpstr>                      NO, THEY DIDN’T!!</vt:lpstr>
      <vt:lpstr>                             Open Rebuke</vt:lpstr>
      <vt:lpstr>          What is Matthew 18 Concerning?</vt:lpstr>
      <vt:lpstr>  Personal Grievance</vt:lpstr>
      <vt:lpstr>                  If the Private Chat Doesn’t Work</vt:lpstr>
      <vt:lpstr>                 Take Someone with you!</vt:lpstr>
      <vt:lpstr>                        Finally, Go to the Church!!</vt:lpstr>
      <vt:lpstr>                               Very Clear!</vt:lpstr>
      <vt:lpstr>PowerPoint Presentation</vt:lpstr>
      <vt:lpstr>                               Years Ago…..</vt:lpstr>
      <vt:lpstr>                      Matthew 18’s Context!</vt:lpstr>
      <vt:lpstr>                      As a Little Child!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32</dc:title>
  <dc:creator>Patron</dc:creator>
  <cp:lastModifiedBy>Patron</cp:lastModifiedBy>
  <cp:revision>12</cp:revision>
  <dcterms:created xsi:type="dcterms:W3CDTF">2023-03-02T20:01:54Z</dcterms:created>
  <dcterms:modified xsi:type="dcterms:W3CDTF">2023-03-07T22:32:49Z</dcterms:modified>
</cp:coreProperties>
</file>