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3" r:id="rId4"/>
    <p:sldId id="264" r:id="rId5"/>
    <p:sldId id="284" r:id="rId6"/>
    <p:sldId id="290" r:id="rId7"/>
    <p:sldId id="286" r:id="rId8"/>
    <p:sldId id="288" r:id="rId9"/>
    <p:sldId id="289" r:id="rId10"/>
    <p:sldId id="265" r:id="rId11"/>
    <p:sldId id="272" r:id="rId12"/>
    <p:sldId id="273" r:id="rId13"/>
    <p:sldId id="280" r:id="rId14"/>
    <p:sldId id="281" r:id="rId15"/>
    <p:sldId id="266" r:id="rId16"/>
    <p:sldId id="267" r:id="rId17"/>
    <p:sldId id="291" r:id="rId18"/>
    <p:sldId id="269" r:id="rId19"/>
    <p:sldId id="270" r:id="rId20"/>
    <p:sldId id="271" r:id="rId21"/>
    <p:sldId id="282" r:id="rId22"/>
    <p:sldId id="268" r:id="rId23"/>
    <p:sldId id="283" r:id="rId24"/>
    <p:sldId id="258" r:id="rId25"/>
    <p:sldId id="260" r:id="rId26"/>
    <p:sldId id="262" r:id="rId27"/>
    <p:sldId id="274" r:id="rId28"/>
    <p:sldId id="275" r:id="rId29"/>
    <p:sldId id="276" r:id="rId30"/>
    <p:sldId id="277" r:id="rId31"/>
    <p:sldId id="278"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6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6B47D-8D54-48EA-97C0-A880EF5B2CB6}" type="datetimeFigureOut">
              <a:rPr lang="en-US" smtClean="0"/>
              <a:pPr/>
              <a:t>12/11/2014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84B7F-282E-4CDD-A697-4F0529D986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a:t>
            </a:r>
            <a:endParaRPr lang="en-US" dirty="0"/>
          </a:p>
        </p:txBody>
      </p:sp>
      <p:sp>
        <p:nvSpPr>
          <p:cNvPr id="4" name="Slide Number Placeholder 3"/>
          <p:cNvSpPr>
            <a:spLocks noGrp="1"/>
          </p:cNvSpPr>
          <p:nvPr>
            <p:ph type="sldNum" sz="quarter" idx="10"/>
          </p:nvPr>
        </p:nvSpPr>
        <p:spPr/>
        <p:txBody>
          <a:bodyPr/>
          <a:lstStyle/>
          <a:p>
            <a:fld id="{D4984B7F-282E-4CDD-A697-4F0529D9864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E561D-3B8F-4672-9D50-0C374246EE13}"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2CDEB-6D06-4C10-BC93-7E62247F04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E561D-3B8F-4672-9D50-0C374246EE13}" type="datetimeFigureOut">
              <a:rPr lang="en-US" smtClean="0"/>
              <a:pPr/>
              <a:t>12/11/2014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2CDEB-6D06-4C10-BC93-7E62247F04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k.reuters.com/article/lifestyleMolt/idUKL0965805820070909?pageNumber=1" TargetMode="External"/><Relationship Id="rId2" Type="http://schemas.openxmlformats.org/officeDocument/2006/relationships/hyperlink" Target="http://www.vatican.va/holy_father/benedict_xvi/homilies/2007/documents/hf_ben-xvi_hom_20070909_wien_en.html" TargetMode="External"/><Relationship Id="rId1" Type="http://schemas.openxmlformats.org/officeDocument/2006/relationships/slideLayout" Target="../slideLayouts/slideLayout2.xml"/><Relationship Id="rId4" Type="http://schemas.openxmlformats.org/officeDocument/2006/relationships/hyperlink" Target="http://www.zenit.org/article-20457?l=englis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The Third Angel’s Message</a:t>
            </a:r>
            <a:endParaRPr lang="en-US" u="sng" dirty="0"/>
          </a:p>
        </p:txBody>
      </p:sp>
      <p:sp>
        <p:nvSpPr>
          <p:cNvPr id="3" name="Subtitle 2"/>
          <p:cNvSpPr>
            <a:spLocks noGrp="1"/>
          </p:cNvSpPr>
          <p:nvPr>
            <p:ph type="subTitle" idx="1"/>
          </p:nvPr>
        </p:nvSpPr>
        <p:spPr/>
        <p:txBody>
          <a:bodyPr/>
          <a:lstStyle/>
          <a:p>
            <a:r>
              <a:rPr lang="en-US" u="sng" dirty="0" smtClean="0">
                <a:solidFill>
                  <a:srgbClr val="002060"/>
                </a:solidFill>
                <a:latin typeface="Algerian" pitchFamily="82" charset="0"/>
              </a:rPr>
              <a:t>Revelation 14:9-11</a:t>
            </a:r>
            <a:endParaRPr lang="en-US" u="sng"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Beast Did It!</a:t>
            </a:r>
            <a:endParaRPr lang="en-US" u="sng" dirty="0"/>
          </a:p>
        </p:txBody>
      </p:sp>
      <p:sp>
        <p:nvSpPr>
          <p:cNvPr id="3" name="Content Placeholder 2"/>
          <p:cNvSpPr>
            <a:spLocks noGrp="1"/>
          </p:cNvSpPr>
          <p:nvPr>
            <p:ph idx="1"/>
          </p:nvPr>
        </p:nvSpPr>
        <p:spPr/>
        <p:txBody>
          <a:bodyPr>
            <a:normAutofit fontScale="85000" lnSpcReduction="20000"/>
          </a:bodyPr>
          <a:lstStyle/>
          <a:p>
            <a:r>
              <a:rPr lang="en-US" dirty="0" smtClean="0"/>
              <a:t>This is the first beast in Revelation 13 who has these characteristics.</a:t>
            </a:r>
          </a:p>
          <a:p>
            <a:r>
              <a:rPr lang="en-US" dirty="0" smtClean="0"/>
              <a:t>1.  It is a political/religious power. (Rev.13:1)</a:t>
            </a:r>
          </a:p>
          <a:p>
            <a:r>
              <a:rPr lang="en-US" dirty="0" smtClean="0"/>
              <a:t>2.  It rises in the Mediterranean World. (Rev.13:1)</a:t>
            </a:r>
          </a:p>
          <a:p>
            <a:r>
              <a:rPr lang="en-US" dirty="0" smtClean="0"/>
              <a:t>3.  It claims to be God/ claims to forgive sin. (ver.1)</a:t>
            </a:r>
          </a:p>
          <a:p>
            <a:r>
              <a:rPr lang="en-US" dirty="0" smtClean="0"/>
              <a:t>4.  It teaches the immortal soul.</a:t>
            </a:r>
          </a:p>
          <a:p>
            <a:r>
              <a:rPr lang="en-US" dirty="0" smtClean="0"/>
              <a:t>5.  It demands reverence because it thinks that it is god. (ver.1)</a:t>
            </a:r>
          </a:p>
          <a:p>
            <a:r>
              <a:rPr lang="en-US" dirty="0" smtClean="0"/>
              <a:t>6.  It forces people to worship God the way it thinks.(ver. 3,4)</a:t>
            </a:r>
          </a:p>
          <a:p>
            <a:r>
              <a:rPr lang="en-US" dirty="0" smtClean="0"/>
              <a:t>7.  It gets its power from the devil. (Rev.13:2)</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There is More</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lstStyle/>
          <a:p>
            <a:r>
              <a:rPr lang="en-US" dirty="0" smtClean="0"/>
              <a:t>8. It ruled the world for 1,260 years. (Rev.13:5)</a:t>
            </a:r>
          </a:p>
          <a:p>
            <a:r>
              <a:rPr lang="en-US" dirty="0" smtClean="0"/>
              <a:t>9. It sought to usurp Christ’s work on man’s behalf in the heavenly sanctuary. (Rev. 13:6)</a:t>
            </a:r>
          </a:p>
          <a:p>
            <a:r>
              <a:rPr lang="en-US" dirty="0" smtClean="0"/>
              <a:t>10.  It killed people in the name of God. (Rev. 13:7)</a:t>
            </a:r>
          </a:p>
          <a:p>
            <a:r>
              <a:rPr lang="en-US" dirty="0" smtClean="0"/>
              <a:t>11.  Those who reject her authority have their name written in the Lamb’s Book of Life. (Rev. 13:8)</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lstStyle/>
          <a:p>
            <a:r>
              <a:rPr lang="en-US" dirty="0" smtClean="0"/>
              <a:t>12.  It received a deadly wound in 1798. (Rev. 13:3)</a:t>
            </a:r>
          </a:p>
          <a:p>
            <a:r>
              <a:rPr lang="en-US" dirty="0" smtClean="0"/>
              <a:t>13.  It unites with America to enforce worship.  (Rev. 13:12)</a:t>
            </a:r>
          </a:p>
          <a:p>
            <a:r>
              <a:rPr lang="en-US" dirty="0" smtClean="0"/>
              <a:t>14.  Its number is 666- Vicarius Filii Dei.</a:t>
            </a:r>
          </a:p>
          <a:p>
            <a:r>
              <a:rPr lang="en-US" dirty="0" smtClean="0"/>
              <a:t>Who can this power be that seeks to enforce worship?</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latin typeface="Algerian" pitchFamily="82" charset="0"/>
              </a:rPr>
              <a:t>The Home of the Beast</a:t>
            </a:r>
            <a:endParaRPr lang="en-US" u="sng" dirty="0">
              <a:latin typeface="Algerian" pitchFamily="8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Will we Honor the Beast?</a:t>
            </a:r>
            <a:endParaRPr lang="en-US" u="sng" dirty="0">
              <a:solidFill>
                <a:srgbClr val="0070C0"/>
              </a:solidFill>
              <a:latin typeface="Algerian" pitchFamily="82"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The Dire Warning</a:t>
            </a:r>
            <a:endParaRPr lang="en-US" u="sng" dirty="0"/>
          </a:p>
        </p:txBody>
      </p:sp>
      <p:sp>
        <p:nvSpPr>
          <p:cNvPr id="3" name="Content Placeholder 2"/>
          <p:cNvSpPr>
            <a:spLocks noGrp="1"/>
          </p:cNvSpPr>
          <p:nvPr>
            <p:ph sz="half" idx="1"/>
          </p:nvPr>
        </p:nvSpPr>
        <p:spPr>
          <a:xfrm>
            <a:off x="0" y="685800"/>
            <a:ext cx="4495800" cy="6172200"/>
          </a:xfrm>
        </p:spPr>
        <p:txBody>
          <a:bodyPr>
            <a:normAutofit/>
          </a:bodyPr>
          <a:lstStyle/>
          <a:p>
            <a:r>
              <a:rPr lang="en-US" dirty="0" smtClean="0"/>
              <a:t>This system is setting up a false religious plan to assist people to save themselves in their sins.</a:t>
            </a:r>
          </a:p>
          <a:p>
            <a:r>
              <a:rPr lang="en-US" dirty="0" smtClean="0"/>
              <a:t>To comply with them is to be lost…  “The same shall drink of the wine of the wrath of God, which is poured out without mixture into the cup of his indignation…”</a:t>
            </a:r>
            <a:endParaRPr lang="en-US" dirty="0"/>
          </a:p>
        </p:txBody>
      </p:sp>
      <p:pic>
        <p:nvPicPr>
          <p:cNvPr id="5" name="Content Placeholder 4"/>
          <p:cNvPicPr>
            <a:picLocks noGrp="1" noChangeAspect="1" noChangeArrowheads="1"/>
          </p:cNvPicPr>
          <p:nvPr>
            <p:ph sz="half" idx="2"/>
          </p:nvPr>
        </p:nvPicPr>
        <p:blipFill>
          <a:blip r:embed="rId2" cstate="print"/>
          <a:srcRect/>
          <a:stretch>
            <a:fillRect/>
          </a:stretch>
        </p:blipFill>
        <p:spPr bwMode="auto">
          <a:xfrm>
            <a:off x="4572000" y="762000"/>
            <a:ext cx="4571999" cy="6095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Their Worship Plan</a:t>
            </a:r>
            <a:endParaRPr lang="en-US" u="sng" dirty="0"/>
          </a:p>
        </p:txBody>
      </p:sp>
      <p:sp>
        <p:nvSpPr>
          <p:cNvPr id="3" name="Content Placeholder 2"/>
          <p:cNvSpPr>
            <a:spLocks noGrp="1"/>
          </p:cNvSpPr>
          <p:nvPr>
            <p:ph idx="1"/>
          </p:nvPr>
        </p:nvSpPr>
        <p:spPr>
          <a:xfrm>
            <a:off x="0" y="685800"/>
            <a:ext cx="9144000" cy="6172200"/>
          </a:xfrm>
        </p:spPr>
        <p:txBody>
          <a:bodyPr>
            <a:noAutofit/>
          </a:bodyPr>
          <a:lstStyle/>
          <a:p>
            <a:r>
              <a:rPr lang="en-US" sz="2600" dirty="0" smtClean="0"/>
              <a:t>Prove to me from the Bible alone that I am bound to keep Sunday holy. There is no such law in the Bible. It is a law of the holy Catholic Church alone. The Bible says ‘Remember the Sabbath day to keep it holy.’ The Catholic Church says, No. By my divine power I abolish the Sabbath day and command you to keep holy the first day of the week. And lo! The entire civilized world bows down in reverent obedience to the command of the Holy Catholic Church. — Thomas Enright, CSSR, President, Redemptorist College (Roman Catholic), Kansas City, MO., February 18, 1884.</a:t>
            </a:r>
          </a:p>
          <a:p>
            <a:r>
              <a:rPr lang="en-US" sz="2600" dirty="0" smtClean="0"/>
              <a:t> </a:t>
            </a:r>
          </a:p>
          <a:p>
            <a:r>
              <a:rPr lang="en-US" sz="2600" dirty="0" smtClean="0"/>
              <a:t>The observance of Sunday by the Protestants is an homage they pay, in spite of themselves, to the authority of the [Catholic] church. — Monsignor Louis Segur, Plain Talk About the Protestantism of Today (1868), p. 213.</a:t>
            </a:r>
          </a:p>
          <a:p>
            <a:r>
              <a:rPr lang="en-US" sz="2600" dirty="0" smtClean="0"/>
              <a:t> </a:t>
            </a:r>
          </a:p>
          <a:p>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FF0000"/>
                </a:solidFill>
                <a:latin typeface="Bodoni MT" pitchFamily="18" charset="0"/>
              </a:rPr>
              <a:t>Continued….</a:t>
            </a:r>
            <a:endParaRPr lang="en-US" u="sng" dirty="0">
              <a:solidFill>
                <a:srgbClr val="FF0000"/>
              </a:solidFill>
              <a:latin typeface="Bodoni MT" pitchFamily="18" charset="0"/>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If Protestants would follow the Bible, they should worship God on the Sabbath Day [Saturday]. In keeping the Sunday they are following a law of the Catholic church. — Albert Smith, Chancellor of the Archdiocese of Baltimore, replying for the Cardinal in a letter of February 10, 1920.</a:t>
            </a:r>
          </a:p>
          <a:p>
            <a:r>
              <a:rPr lang="en-US" dirty="0" smtClean="0"/>
              <a:t> </a:t>
            </a:r>
          </a:p>
          <a:p>
            <a:r>
              <a:rPr lang="en-US" dirty="0" smtClean="0"/>
              <a:t>The State, in passing laws for the due sanctification of Sunday, is unwittingly acknowledging the authority of the Catholic Church, and carrying out more or less faithfully its prescriptions.</a:t>
            </a:r>
          </a:p>
          <a:p>
            <a:r>
              <a:rPr lang="en-US" dirty="0" smtClean="0"/>
              <a:t> </a:t>
            </a:r>
          </a:p>
          <a:p>
            <a:r>
              <a:rPr lang="en-US" dirty="0" smtClean="0"/>
              <a:t>The Sunday, as a day of the week set apart for the obligatory public worship of Almighty God, to be sanctified by a suspension of all servile labor, trade, and worldly avocations and by exercises of devotion, is purely a creation of the Catholic Church. — The American Catholic Quarterly Review, January, 1883, pp. 152, 139.</a:t>
            </a:r>
          </a:p>
          <a:p>
            <a:pPr>
              <a:buNone/>
            </a:pPr>
            <a:r>
              <a:rPr lang="en-US" dirty="0" smtClean="0"/>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Dies Domini 7-5-1998</a:t>
            </a:r>
            <a:endParaRPr lang="en-US" u="sng" dirty="0"/>
          </a:p>
        </p:txBody>
      </p:sp>
      <p:sp>
        <p:nvSpPr>
          <p:cNvPr id="3" name="Content Placeholder 2"/>
          <p:cNvSpPr>
            <a:spLocks noGrp="1"/>
          </p:cNvSpPr>
          <p:nvPr>
            <p:ph idx="1"/>
          </p:nvPr>
        </p:nvSpPr>
        <p:spPr>
          <a:xfrm>
            <a:off x="0" y="762000"/>
            <a:ext cx="9144000" cy="6096000"/>
          </a:xfrm>
        </p:spPr>
        <p:txBody>
          <a:bodyPr>
            <a:normAutofit fontScale="40000" lnSpcReduction="20000"/>
          </a:bodyPr>
          <a:lstStyle/>
          <a:p>
            <a:r>
              <a:rPr lang="en-US" sz="5500" dirty="0" smtClean="0"/>
              <a:t>APOSTOLIC LETTER </a:t>
            </a:r>
            <a:br>
              <a:rPr lang="en-US" sz="5500" dirty="0" smtClean="0"/>
            </a:br>
            <a:r>
              <a:rPr lang="en-US" sz="5500" b="1" i="1" dirty="0" smtClean="0"/>
              <a:t>DIES DOMINI</a:t>
            </a:r>
            <a:r>
              <a:rPr lang="en-US" sz="5500" dirty="0" smtClean="0"/>
              <a:t> </a:t>
            </a:r>
            <a:br>
              <a:rPr lang="en-US" sz="5500" dirty="0" smtClean="0"/>
            </a:br>
            <a:r>
              <a:rPr lang="en-US" sz="5500" dirty="0" smtClean="0"/>
              <a:t>OF THE HOLY FATHER </a:t>
            </a:r>
            <a:br>
              <a:rPr lang="en-US" sz="5500" dirty="0" smtClean="0"/>
            </a:br>
            <a:r>
              <a:rPr lang="en-US" sz="5500" dirty="0" smtClean="0"/>
              <a:t>JOHN PAUL II </a:t>
            </a:r>
            <a:br>
              <a:rPr lang="en-US" sz="5500" dirty="0" smtClean="0"/>
            </a:br>
            <a:r>
              <a:rPr lang="en-US" sz="5500" dirty="0" smtClean="0"/>
              <a:t>TO THE BISHOPS, CLERGY AND FAITHFUL </a:t>
            </a:r>
            <a:br>
              <a:rPr lang="en-US" sz="5500" dirty="0" smtClean="0"/>
            </a:br>
            <a:r>
              <a:rPr lang="en-US" sz="5500" dirty="0" smtClean="0"/>
              <a:t>OF THE CATHOLIC CHURCH </a:t>
            </a:r>
            <a:br>
              <a:rPr lang="en-US" sz="5500" dirty="0" smtClean="0"/>
            </a:br>
            <a:r>
              <a:rPr lang="en-US" sz="5500" u="sng" dirty="0" smtClean="0"/>
              <a:t>ON KEEPING THE LORD'S DAY HOLY</a:t>
            </a:r>
          </a:p>
          <a:p>
            <a:r>
              <a:rPr lang="en-US" sz="5500" dirty="0" smtClean="0"/>
              <a:t> </a:t>
            </a:r>
            <a:r>
              <a:rPr lang="en-US" dirty="0" smtClean="0"/>
              <a:t/>
            </a:r>
            <a:br>
              <a:rPr lang="en-US" dirty="0" smtClean="0"/>
            </a:br>
            <a:endParaRPr lang="en-US" dirty="0" smtClean="0"/>
          </a:p>
          <a:p>
            <a:r>
              <a:rPr lang="en-US" sz="4500" i="1" dirty="0" smtClean="0"/>
              <a:t>My esteemed Brothers in the Episcopate </a:t>
            </a:r>
            <a:br>
              <a:rPr lang="en-US" sz="4500" i="1" dirty="0" smtClean="0"/>
            </a:br>
            <a:r>
              <a:rPr lang="en-US" sz="4500" i="1" dirty="0" smtClean="0"/>
              <a:t>and the Priesthood, </a:t>
            </a:r>
            <a:br>
              <a:rPr lang="en-US" sz="4500" i="1" dirty="0" smtClean="0"/>
            </a:br>
            <a:r>
              <a:rPr lang="en-US" sz="4500" i="1" dirty="0" smtClean="0"/>
              <a:t>Dear Brothers and Sisters!</a:t>
            </a:r>
            <a:endParaRPr lang="en-US" sz="4500" dirty="0" smtClean="0"/>
          </a:p>
          <a:p>
            <a:r>
              <a:rPr lang="en-US" sz="4500" dirty="0" smtClean="0"/>
              <a:t>1. The Lord's Day — as Sunday was called from Apostolic times(1) — has always been accorded special attention in the history of the Church because of its close connection with the very core of the Christian mystery. In fact, in the weekly reckoning of time Sunday recalls the day of Christ's Resurrection. It is </a:t>
            </a:r>
            <a:r>
              <a:rPr lang="en-US" sz="4500" i="1" dirty="0" smtClean="0"/>
              <a:t>Easter</a:t>
            </a:r>
            <a:r>
              <a:rPr lang="en-US" sz="4500" dirty="0" smtClean="0"/>
              <a:t> which returns week by week, celebrating Christ's victory over sin and death, the fulfillment in him of the first creation and the dawn of "the new creation" (cf. </a:t>
            </a:r>
            <a:r>
              <a:rPr lang="en-US" sz="4500" i="1" dirty="0" smtClean="0"/>
              <a:t>2 Cor</a:t>
            </a:r>
            <a:r>
              <a:rPr lang="en-US" sz="4500" dirty="0" smtClean="0"/>
              <a:t> 5:17). It is the day which recalls in grateful adoration the world's first day and looks forward in active hope to "the last day", when Christ will come in glory (cf. </a:t>
            </a:r>
            <a:r>
              <a:rPr lang="en-US" sz="4500" i="1" dirty="0" smtClean="0"/>
              <a:t>Acts</a:t>
            </a:r>
            <a:r>
              <a:rPr lang="en-US" sz="4500" dirty="0" smtClean="0"/>
              <a:t> 1:11; 1 </a:t>
            </a:r>
            <a:r>
              <a:rPr lang="en-US" sz="4500" i="1" dirty="0" smtClean="0"/>
              <a:t>Th</a:t>
            </a:r>
            <a:r>
              <a:rPr lang="en-US" sz="4500" dirty="0" smtClean="0"/>
              <a:t> 4:13-17) and all things will be made new (cf. </a:t>
            </a:r>
            <a:r>
              <a:rPr lang="en-US" sz="4500" i="1" dirty="0" smtClean="0"/>
              <a:t>Rev</a:t>
            </a:r>
            <a:r>
              <a:rPr lang="en-US" sz="4500" dirty="0" smtClean="0"/>
              <a:t> 21:5).</a:t>
            </a:r>
          </a:p>
          <a:p>
            <a:endParaRPr lang="en-US" sz="4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u="sng" dirty="0" smtClean="0">
                <a:latin typeface="Algerian" pitchFamily="82" charset="0"/>
              </a:rPr>
              <a:t>The man who wrote Dies Domini</a:t>
            </a:r>
            <a:endParaRPr lang="en-US" u="sng" dirty="0">
              <a:latin typeface="Algerian" pitchFamily="82" charset="0"/>
            </a:endParaRPr>
          </a:p>
        </p:txBody>
      </p:sp>
      <p:sp>
        <p:nvSpPr>
          <p:cNvPr id="3" name="Content Placeholder 2"/>
          <p:cNvSpPr>
            <a:spLocks noGrp="1"/>
          </p:cNvSpPr>
          <p:nvPr>
            <p:ph sz="half" idx="1"/>
          </p:nvPr>
        </p:nvSpPr>
        <p:spPr>
          <a:xfrm>
            <a:off x="0" y="838200"/>
            <a:ext cx="4572000" cy="6019800"/>
          </a:xfrm>
        </p:spPr>
        <p:txBody>
          <a:bodyPr>
            <a:normAutofit/>
          </a:bodyPr>
          <a:lstStyle/>
          <a:p>
            <a:r>
              <a:rPr lang="en-US" dirty="0" smtClean="0"/>
              <a:t>As the head of the Congregation for the Doctrine of the Faith, (known before as the Holy Office of the Inquisition) it was Joseph Ratzinger’s job to write encyclicals and be the defender of Catholic teaching and to punish all dissenters.  Anyone who didn’t agree with ‘God’s Rottweiler’ was to suffer his wrath.</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5">
                    <a:lumMod val="75000"/>
                  </a:schemeClr>
                </a:solidFill>
                <a:latin typeface="Algerian" pitchFamily="82" charset="0"/>
              </a:rPr>
              <a:t>In a Nutshell</a:t>
            </a:r>
            <a:endParaRPr lang="en-US" u="sng" dirty="0">
              <a:solidFill>
                <a:schemeClr val="accent5">
                  <a:lumMod val="75000"/>
                </a:schemeClr>
              </a:solidFill>
              <a:latin typeface="Algerian" pitchFamily="82"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50"/>
                </a:solidFill>
              </a:rPr>
              <a:t>“And the third angel followed them, saying with a loud voice, </a:t>
            </a:r>
            <a:r>
              <a:rPr lang="en-US" u="sng" dirty="0" smtClean="0">
                <a:solidFill>
                  <a:srgbClr val="FF0000"/>
                </a:solidFill>
              </a:rPr>
              <a:t>If any man worship the beast and his image, and receive his mark in his forehead, or in his hand, </a:t>
            </a:r>
            <a:br>
              <a:rPr lang="en-US" u="sng" dirty="0" smtClean="0">
                <a:solidFill>
                  <a:srgbClr val="FF0000"/>
                </a:solidFill>
              </a:rPr>
            </a:br>
            <a:r>
              <a:rPr lang="en-US" u="sng" dirty="0" smtClean="0">
                <a:solidFill>
                  <a:srgbClr val="FF0000"/>
                </a:solidFill>
              </a:rPr>
              <a:t> The same shall drink of the wine of the wrath of God</a:t>
            </a:r>
            <a:r>
              <a:rPr lang="en-US" u="sng" dirty="0" smtClean="0">
                <a:solidFill>
                  <a:srgbClr val="00B050"/>
                </a:solidFill>
              </a:rPr>
              <a:t>, </a:t>
            </a:r>
            <a:r>
              <a:rPr lang="en-US" dirty="0" smtClean="0">
                <a:solidFill>
                  <a:srgbClr val="00B050"/>
                </a:solidFill>
              </a:rPr>
              <a:t>which is poured out without mixture into the cup of his indignation; and he shall be tormented with fire and brimstone in the presence of the holy angels, and in the presence of the Lamb: </a:t>
            </a:r>
            <a:br>
              <a:rPr lang="en-US" dirty="0" smtClean="0">
                <a:solidFill>
                  <a:srgbClr val="00B050"/>
                </a:solidFill>
              </a:rPr>
            </a:br>
            <a:r>
              <a:rPr lang="en-US" dirty="0" smtClean="0">
                <a:solidFill>
                  <a:srgbClr val="00B050"/>
                </a:solidFill>
              </a:rPr>
              <a:t> And the smoke of their torment ascendeth up for ever and ever: and they have no rest day nor night, who worship the beast and his image, and whosoever receiveth the mark of his name.”  Revelation 14:9-11</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FF0000"/>
                </a:solidFill>
              </a:rPr>
              <a:t>Benedict’s Push</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000" dirty="0" smtClean="0"/>
              <a:t>Pope: Sunday Worship a “Necessity” For All</a:t>
            </a:r>
          </a:p>
          <a:p>
            <a:r>
              <a:rPr lang="en-US" sz="2000" dirty="0" smtClean="0"/>
              <a:t>September 17, 2007 | From theTrumpet.com</a:t>
            </a:r>
          </a:p>
          <a:p>
            <a:r>
              <a:rPr lang="en-US" sz="2000" dirty="0" smtClean="0"/>
              <a:t>Pope Benedict XVI says your life depends upon worshiping on Sunday. </a:t>
            </a:r>
          </a:p>
          <a:p>
            <a:r>
              <a:rPr lang="en-US" sz="2000" dirty="0" smtClean="0"/>
              <a:t> </a:t>
            </a:r>
          </a:p>
          <a:p>
            <a:r>
              <a:rPr lang="en-US" sz="2000" dirty="0" smtClean="0"/>
              <a:t>“Sine </a:t>
            </a:r>
            <a:r>
              <a:rPr lang="en-US" sz="2000" dirty="0" err="1" smtClean="0"/>
              <a:t>dominico</a:t>
            </a:r>
            <a:r>
              <a:rPr lang="en-US" sz="2000" dirty="0" smtClean="0"/>
              <a:t> non </a:t>
            </a:r>
            <a:r>
              <a:rPr lang="en-US" sz="2000" dirty="0" err="1" smtClean="0"/>
              <a:t>possumus</a:t>
            </a:r>
            <a:r>
              <a:rPr lang="en-US" sz="2000" dirty="0" smtClean="0"/>
              <a:t>!” “Without Sunday [worship] we cannot live!” </a:t>
            </a:r>
            <a:r>
              <a:rPr lang="en-US" sz="2000" dirty="0" smtClean="0">
                <a:hlinkClick r:id="rId2"/>
              </a:rPr>
              <a:t>Pope Benedict xvi</a:t>
            </a:r>
            <a:r>
              <a:rPr lang="en-US" sz="2000" dirty="0" smtClean="0"/>
              <a:t> declared during a mass on September 9 at St. Stephen’s Cathedral in Vienna. </a:t>
            </a:r>
          </a:p>
          <a:p>
            <a:r>
              <a:rPr lang="en-US" sz="2000" dirty="0" smtClean="0"/>
              <a:t>Speaking on the final day of his three-day visit to Austria, the German pope voiced a strong call for Christians to revive Sunday keeping as an all-important religious practice. </a:t>
            </a:r>
          </a:p>
          <a:p>
            <a:r>
              <a:rPr lang="en-US" sz="2000" dirty="0" smtClean="0"/>
              <a:t>“Give the soul its Sunday, give Sunday its soul,” he </a:t>
            </a:r>
            <a:r>
              <a:rPr lang="en-US" sz="2000" dirty="0" smtClean="0">
                <a:hlinkClick r:id="rId3"/>
              </a:rPr>
              <a:t>chanted</a:t>
            </a:r>
            <a:r>
              <a:rPr lang="en-US" sz="2000" dirty="0" smtClean="0"/>
              <a:t> before a rain-soaked crowd of 40,000. </a:t>
            </a:r>
          </a:p>
          <a:p>
            <a:r>
              <a:rPr lang="en-US" sz="2000" dirty="0" smtClean="0">
                <a:hlinkClick r:id="rId4"/>
              </a:rPr>
              <a:t>Benedict</a:t>
            </a:r>
            <a:r>
              <a:rPr lang="en-US" sz="2000" dirty="0" smtClean="0"/>
              <a:t> said that Sunday, which he stated has its origin as “the day of the dawning of creation,” was “also the church’s weekly feast of creation.” </a:t>
            </a:r>
          </a:p>
          <a:p>
            <a:r>
              <a:rPr lang="en-US" sz="2000" dirty="0" smtClean="0"/>
              <a:t>Warning against the evils of allowing Sunday to become just a part of the weekend, the pope said people needed to have a spiritual focus during the first day of the week, or else leisure time would just become wasted </a:t>
            </a:r>
            <a:r>
              <a:rPr lang="en-US" sz="2000" dirty="0" smtClean="0"/>
              <a:t>time</a:t>
            </a:r>
            <a:r>
              <a:rPr lang="en-US" sz="2000" dirty="0" smtClean="0"/>
              <a:t>.</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FF0000"/>
                </a:solidFill>
                <a:latin typeface="Algerian" pitchFamily="82" charset="0"/>
              </a:rPr>
              <a:t>The Image Concurs</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lstStyle/>
          <a:p>
            <a:r>
              <a:rPr lang="en-US" sz="4000" dirty="0" smtClean="0"/>
              <a:t>1.  A look-a-like of the Papacy will be set up in America.</a:t>
            </a:r>
          </a:p>
          <a:p>
            <a:r>
              <a:rPr lang="en-US" sz="4000" dirty="0" smtClean="0"/>
              <a:t>2.  This look-a-like of Rome will use the state to enforce Sunday keeping on America.</a:t>
            </a:r>
          </a:p>
          <a:p>
            <a:r>
              <a:rPr lang="en-US" sz="4000" dirty="0" smtClean="0"/>
              <a:t>3.  This image will persecute those who don’t follow their Sunday tradition.</a:t>
            </a:r>
          </a:p>
          <a:p>
            <a:r>
              <a:rPr lang="en-US" sz="4000" dirty="0" smtClean="0"/>
              <a:t>Any idea who the image of the Papacy could be?</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The Image </a:t>
            </a:r>
            <a:endParaRPr lang="en-US" u="sng" dirty="0">
              <a:solidFill>
                <a:srgbClr val="C00000"/>
              </a:solidFill>
            </a:endParaRPr>
          </a:p>
        </p:txBody>
      </p:sp>
      <p:sp>
        <p:nvSpPr>
          <p:cNvPr id="3" name="Content Placeholder 2"/>
          <p:cNvSpPr>
            <a:spLocks noGrp="1"/>
          </p:cNvSpPr>
          <p:nvPr>
            <p:ph sz="half" idx="1"/>
          </p:nvPr>
        </p:nvSpPr>
        <p:spPr>
          <a:xfrm>
            <a:off x="0" y="762000"/>
            <a:ext cx="4572000" cy="6096000"/>
          </a:xfrm>
        </p:spPr>
        <p:txBody>
          <a:bodyPr>
            <a:normAutofit/>
          </a:bodyPr>
          <a:lstStyle/>
          <a:p>
            <a:r>
              <a:rPr lang="en-US" sz="3600" dirty="0" smtClean="0"/>
              <a:t>Apostate Protestant churches embrace the beast-the papacy-when they honor Sunday.  By this act, they are honoring a man made tradition and will suffer the horrific consequences.</a:t>
            </a:r>
            <a:endParaRPr lang="en-US" sz="3600"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latin typeface="Algerian" pitchFamily="82" charset="0"/>
              </a:rPr>
              <a:t>The Victors</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“And I saw as it were a sea of glass mingled with fire: and them that had gotten the victory over the beast, and over his image, and over his mark, and over the number of his name, stand on the sea of glass, having the harps of God. </a:t>
            </a:r>
            <a:br>
              <a:rPr lang="en-US" dirty="0" smtClean="0"/>
            </a:br>
            <a:r>
              <a:rPr lang="en-US" dirty="0" smtClean="0"/>
              <a:t>And they sing the song of Moses the servant of God, and the song of the Lamb, saying, Great and marvellous are thy works, Lord God Almighty; just and true are thy ways, thou King of saints. </a:t>
            </a:r>
          </a:p>
          <a:p>
            <a:r>
              <a:rPr lang="en-US" dirty="0" smtClean="0"/>
              <a:t> Who shall not fear thee, O Lord, and glorify thy name? for thou only art holy: for all nations shall come and worship before thee; for thy judgments are made manifest.”  Rev. 15:2-4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Messages</a:t>
            </a:r>
            <a:endParaRPr lang="en-US" u="sng" dirty="0"/>
          </a:p>
        </p:txBody>
      </p:sp>
      <p:sp>
        <p:nvSpPr>
          <p:cNvPr id="3" name="Content Placeholder 2"/>
          <p:cNvSpPr>
            <a:spLocks noGrp="1"/>
          </p:cNvSpPr>
          <p:nvPr>
            <p:ph idx="1"/>
          </p:nvPr>
        </p:nvSpPr>
        <p:spPr>
          <a:xfrm>
            <a:off x="0" y="1066800"/>
            <a:ext cx="9144000" cy="5791200"/>
          </a:xfrm>
        </p:spPr>
        <p:txBody>
          <a:bodyPr>
            <a:normAutofit/>
          </a:bodyPr>
          <a:lstStyle/>
          <a:p>
            <a:r>
              <a:rPr lang="en-US" dirty="0" smtClean="0"/>
              <a:t>“The proclamation of the first, second, and third angels' messages has been located by the Word of Inspiration. Not a peg or pin is to be removed. No human authority has any more right to change the location of these messages than to substitute the New Testament for the Old. The Old Testament is the gospel in figures and symbols. The New Testament is the substance. One is as essential as the other.” </a:t>
            </a:r>
            <a:r>
              <a:rPr lang="en-US" u="sng" dirty="0" smtClean="0"/>
              <a:t>Ms 32, 1896,</a:t>
            </a:r>
            <a:r>
              <a:rPr lang="en-US" dirty="0" smtClean="0"/>
              <a:t> </a:t>
            </a:r>
            <a:r>
              <a:rPr lang="en-US" dirty="0" smtClean="0"/>
              <a:t>p</a:t>
            </a:r>
            <a:r>
              <a:rPr lang="en-US" dirty="0" smtClean="0"/>
              <a:t>. 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Life and Death</a:t>
            </a:r>
            <a:endParaRPr lang="en-US" u="sng" dirty="0">
              <a:solidFill>
                <a:srgbClr val="00B05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fontScale="40000" lnSpcReduction="20000"/>
          </a:bodyPr>
          <a:lstStyle/>
          <a:p>
            <a:pPr>
              <a:buNone/>
            </a:pPr>
            <a:r>
              <a:rPr lang="en-US" b="1" u="sng" dirty="0" smtClean="0"/>
              <a:t/>
            </a:r>
            <a:br>
              <a:rPr lang="en-US" b="1" u="sng" dirty="0" smtClean="0"/>
            </a:br>
            <a:endParaRPr lang="en-US" b="1" dirty="0" smtClean="0"/>
          </a:p>
          <a:p>
            <a:r>
              <a:rPr lang="en-US" sz="6200" dirty="0" smtClean="0"/>
              <a:t>     </a:t>
            </a:r>
            <a:r>
              <a:rPr lang="en-US" sz="6200" u="sng" dirty="0" smtClean="0"/>
              <a:t>Third Angel's Message a Life-and-Death Question</a:t>
            </a:r>
            <a:r>
              <a:rPr lang="en-US" sz="6200" dirty="0" smtClean="0"/>
              <a:t>.-We know that now everything is at stake. The third angel's message is to be at this time regarded as of the highest importance. It is a life-and-death question. {9MR 290.1}</a:t>
            </a:r>
          </a:p>
          <a:p>
            <a:r>
              <a:rPr lang="en-US" sz="6200" dirty="0" smtClean="0"/>
              <a:t>     The eighteenth chapter of Revelation reveals the importance of presenting the truth in no measured terms, but with boldness and power. There must be no toning down of the truth, no muffling of the message for this time. Satan has devised a state of things whereby the proclamation of the third angel's message shall be bound about. We must beware of his plans and methods. The third angel's message is to be strengthened and confirmed. . . . {9MR 290.2}</a:t>
            </a:r>
          </a:p>
          <a:p>
            <a:r>
              <a:rPr lang="en-US" sz="6200" dirty="0" smtClean="0"/>
              <a:t>     Satan will so mingle his deceptions with truth that side issues will be created to turn the attention of the people from the great issue, the test to be brought upon the people of God in these last days.--</a:t>
            </a:r>
            <a:r>
              <a:rPr lang="en-US" sz="6200" u="sng" dirty="0" smtClean="0"/>
              <a:t>Letter</a:t>
            </a:r>
            <a:r>
              <a:rPr lang="en-US" sz="6200" dirty="0" smtClean="0"/>
              <a:t> 28, 1900, pp. 2-4. </a:t>
            </a:r>
          </a:p>
          <a:p>
            <a:endParaRPr lang="en-US" sz="5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solidFill>
                  <a:srgbClr val="0070C0"/>
                </a:solidFill>
              </a:rPr>
              <a:t>Justification by Faith</a:t>
            </a:r>
            <a:endParaRPr lang="en-US" u="sng" dirty="0">
              <a:solidFill>
                <a:srgbClr val="0070C0"/>
              </a:solidFill>
            </a:endParaRPr>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t> </a:t>
            </a:r>
          </a:p>
          <a:p>
            <a:r>
              <a:rPr lang="en-US" dirty="0" smtClean="0"/>
              <a:t>     </a:t>
            </a:r>
            <a:r>
              <a:rPr lang="en-US" dirty="0" smtClean="0"/>
              <a:t>“</a:t>
            </a:r>
            <a:r>
              <a:rPr lang="en-US" sz="4000" dirty="0" smtClean="0"/>
              <a:t>Several </a:t>
            </a:r>
            <a:r>
              <a:rPr lang="en-US" sz="4000" dirty="0" smtClean="0"/>
              <a:t>have written to me, inquiring if the message of justification by faith is the third angel's message, and I have answered, "It is the third angel's message, in verity."-- </a:t>
            </a:r>
            <a:r>
              <a:rPr lang="en-US" sz="4000" i="1" dirty="0" smtClean="0"/>
              <a:t>The Review and Herald,</a:t>
            </a:r>
            <a:r>
              <a:rPr lang="en-US" sz="4000" dirty="0" smtClean="0"/>
              <a:t> April 1, 1890. {1SM 372.2}</a:t>
            </a:r>
          </a:p>
          <a:p>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latin typeface="Algerian" pitchFamily="82" charset="0"/>
              </a:rPr>
              <a:t>Let them tell you.</a:t>
            </a:r>
            <a:endParaRPr lang="en-US" u="sng" dirty="0">
              <a:solidFill>
                <a:srgbClr val="00B0F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smtClean="0"/>
              <a:t>William Johnson-Editor-Adventist Review-1994,1995 ‘Saints Victory in the End-time’ “To interpret the sea monster  of Revelation 13 as the papacy seems somewhat out of keeping with the spirit of the times.  In an age when Christianity in general faces the onslaughts of secularism and when among Christians ecumenism has become popular, the interpretation smacks  of narrowness and bigotry.”  Shocking………………………………………</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George Vandemann</a:t>
            </a:r>
            <a:endParaRPr lang="en-US" u="sng"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George Vandeman “These were dark ages for the church.  How could </a:t>
            </a:r>
            <a:r>
              <a:rPr lang="en-US" u="sng" dirty="0" smtClean="0"/>
              <a:t>Christians </a:t>
            </a:r>
            <a:r>
              <a:rPr lang="en-US" dirty="0" smtClean="0"/>
              <a:t>be so intolerant of their brothers and sisters in Christ?  Jesus had predicted that those who killed His followers would sincerely think they were serving God…It is not for us to question our medieval ancestors…Nor must we overlook the good done by the church.  Throughout the world, monasteries provided care for orphans, widows, and the sick.  And all of us owe appreciation to the church of the Middle Ages for preserving the Scriptures.” Vandeman, The Rise and Fall of Christ, pages 54,55</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Associate Editor of Review</a:t>
            </a:r>
            <a:endParaRPr lang="en-US" u="sng"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Associate Editor of the Review, Myron </a:t>
            </a:r>
            <a:r>
              <a:rPr lang="en-US" dirty="0" err="1" smtClean="0"/>
              <a:t>Widmer</a:t>
            </a:r>
            <a:r>
              <a:rPr lang="en-US" dirty="0" smtClean="0"/>
              <a:t> “I was surprised and delighted to learn that the Bible is the sole textbook during the pope’s visit and the World Youth Day activities.  What a wonderful opportunity fro so many young people to hear the gospel message straight from God’s Word…Or might a better understanding be that God is working through this pope to open doors for Catholics to the great truths of Scripture  concerning salvation by faith in Christ?”…I can only wonder if in these last days He is using some very unexpected sources to encourage many individuals (especially Catholics) in search for truth.”  Review and Herald, September 9,23,and 30, 1993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Worship is the issue</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US" dirty="0" smtClean="0"/>
              <a:t>“If any man worship………..”  Revelation 14:9</a:t>
            </a:r>
          </a:p>
          <a:p>
            <a:r>
              <a:rPr lang="en-US" dirty="0" smtClean="0"/>
              <a:t>“Why do thy disciples transgress the tradition of the elders? for they wash not their hands when they eat bread. </a:t>
            </a:r>
            <a:br>
              <a:rPr lang="en-US" dirty="0" smtClean="0"/>
            </a:br>
            <a:r>
              <a:rPr lang="en-US" dirty="0" smtClean="0"/>
              <a:t> But he answered and said unto them, Why do ye also transgress the commandment of God by your tradition?  For God commanded, saying, Honour thy father and mother: and, He that curseth father or mother, let him die the death. </a:t>
            </a:r>
            <a:r>
              <a:rPr lang="en-US" dirty="0"/>
              <a:t> </a:t>
            </a:r>
            <a:r>
              <a:rPr lang="en-US" dirty="0" smtClean="0"/>
              <a:t>But ye say, Whosoever shall say to his father or his mother, It is a gift, by whatsoever thou mightest be profited by me; </a:t>
            </a:r>
            <a:r>
              <a:rPr lang="en-US" dirty="0"/>
              <a:t> </a:t>
            </a:r>
            <a:r>
              <a:rPr lang="en-US" dirty="0" smtClean="0"/>
              <a:t>And honour not his father or his mother, he shall be free. Thus have ye made the commandment of God of none effect by your tradition.  Ye hypocrites, well did Esaias prophesy of you, saying,  This people draweth nigh unto me with their mouth, and honoureth me with their lips; but their heart is far from me.  </a:t>
            </a:r>
            <a:r>
              <a:rPr lang="en-US" u="sng" dirty="0" smtClean="0">
                <a:solidFill>
                  <a:srgbClr val="C00000"/>
                </a:solidFill>
                <a:latin typeface="Algerian" pitchFamily="82" charset="0"/>
              </a:rPr>
              <a:t>But in vain they do worship me, teaching for doctrines the commandments of men.”</a:t>
            </a:r>
            <a:r>
              <a:rPr lang="en-US" dirty="0" smtClean="0"/>
              <a:t>  Matthew 15:2-9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Professor of Andrews</a:t>
            </a:r>
            <a:endParaRPr lang="en-US" u="sng" dirty="0">
              <a:solidFill>
                <a:srgbClr val="00B0F0"/>
              </a:solidFill>
            </a:endParaRPr>
          </a:p>
        </p:txBody>
      </p:sp>
      <p:sp>
        <p:nvSpPr>
          <p:cNvPr id="3" name="Content Placeholder 2"/>
          <p:cNvSpPr>
            <a:spLocks noGrp="1"/>
          </p:cNvSpPr>
          <p:nvPr>
            <p:ph idx="1"/>
          </p:nvPr>
        </p:nvSpPr>
        <p:spPr/>
        <p:txBody>
          <a:bodyPr/>
          <a:lstStyle/>
          <a:p>
            <a:r>
              <a:rPr lang="en-US" dirty="0" err="1" smtClean="0"/>
              <a:t>Ranko</a:t>
            </a:r>
            <a:r>
              <a:rPr lang="en-US" dirty="0" smtClean="0"/>
              <a:t> </a:t>
            </a:r>
            <a:r>
              <a:rPr lang="en-US" dirty="0" err="1" smtClean="0"/>
              <a:t>Stefanovic</a:t>
            </a:r>
            <a:r>
              <a:rPr lang="en-US" dirty="0" smtClean="0"/>
              <a:t>, professor, Andrews University, writes  a book entitled ‘Revelation of Jesus Christ’.  It is over 600 pages.  It is </a:t>
            </a:r>
            <a:r>
              <a:rPr lang="en-US" u="sng" dirty="0" smtClean="0"/>
              <a:t>endorsed by Andrews and Notre Dame Universities. </a:t>
            </a:r>
            <a:r>
              <a:rPr lang="en-US" dirty="0" smtClean="0"/>
              <a:t> When commenting on the beast who comes up from the sea, he gets tongue tied, never once mentioning the papacy.  Shocking!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Samuel Bacchiochi </a:t>
            </a:r>
            <a:endParaRPr lang="en-US" u="sng"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“In the light of this symbolic interpretation of the three and half year as the time of the domination and persecution of the Antichrist during which God's people will be protected, this identifying mark of the Little Horn applies equally well to the Papacy and Islam. Both powers have attempted to wear out the saints of the Most High, but during the times of persecution many believers have been empowered and protected by God.</a:t>
            </a:r>
          </a:p>
          <a:p>
            <a:r>
              <a:rPr lang="en-US" dirty="0" smtClean="0"/>
              <a:t>The preceding analysis of the identifying marks of the prophetic Antichrist, represented in Daniel 7 by the imagery of the Little Horn and in Revelation 13 by the symbol of a Beast, has shown that both the Papacy and Islam fulfill the qualifying marks of this prophetic power.”  End time Issues, #86  Disgusting!</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The Spirit of God</a:t>
            </a:r>
            <a:endParaRPr lang="en-US" u="sng"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r>
              <a:rPr lang="en-US" dirty="0" smtClean="0"/>
              <a:t>Ellen White, over 90 times identifies the papacy as the beast in Revelation 13:1-10.  </a:t>
            </a:r>
          </a:p>
          <a:p>
            <a:r>
              <a:rPr lang="en-US" dirty="0" smtClean="0"/>
              <a:t>“In chapter 13 (verses 1-10) is described another beast, "like unto a leopard," to which the dragon gave "his power, and his seat, and great authority." This symbol, as most Protestants have believed, represents the papacy, which succeeded to the power and seat and authority once held by the ancient Roman empire. Of the leopard like beast it is declared: "There was given unto him a mouth speaking great things and blasphemies. . . . And he opened his mouth in blasphemy against God, to blaspheme His name, and His tabernacle, and them that dwell in heaven. And it was given unto him to make war with the saints, and to overcome them: and power was given him over all kindreds, and tongues, and nations." </a:t>
            </a:r>
            <a:r>
              <a:rPr lang="en-US" u="sng" dirty="0" smtClean="0"/>
              <a:t>This prophecy, which is nearly identical with the description of the little horn of Daniel 7, unquestionably points to the papacy.”   </a:t>
            </a:r>
            <a:r>
              <a:rPr lang="en-US" dirty="0" smtClean="0"/>
              <a:t>GC. Page  439</a:t>
            </a:r>
            <a:endParaRPr lang="en-US" u="sng"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True and the False</a:t>
            </a:r>
            <a:endParaRPr lang="en-US" u="sng" dirty="0"/>
          </a:p>
        </p:txBody>
      </p:sp>
      <p:sp>
        <p:nvSpPr>
          <p:cNvPr id="3" name="Content Placeholder 2"/>
          <p:cNvSpPr>
            <a:spLocks noGrp="1"/>
          </p:cNvSpPr>
          <p:nvPr>
            <p:ph sz="half" idx="1"/>
          </p:nvPr>
        </p:nvSpPr>
        <p:spPr/>
        <p:txBody>
          <a:bodyPr>
            <a:noAutofit/>
          </a:bodyPr>
          <a:lstStyle/>
          <a:p>
            <a:r>
              <a:rPr lang="en-US" sz="4000" dirty="0" smtClean="0"/>
              <a:t>True worship is honoring God’s  commandments thru faith in Jesus Christ.</a:t>
            </a:r>
            <a:endParaRPr lang="en-US" sz="4000" dirty="0"/>
          </a:p>
        </p:txBody>
      </p:sp>
      <p:sp>
        <p:nvSpPr>
          <p:cNvPr id="4" name="Content Placeholder 3"/>
          <p:cNvSpPr>
            <a:spLocks noGrp="1"/>
          </p:cNvSpPr>
          <p:nvPr>
            <p:ph sz="half" idx="2"/>
          </p:nvPr>
        </p:nvSpPr>
        <p:spPr/>
        <p:txBody>
          <a:bodyPr>
            <a:noAutofit/>
          </a:bodyPr>
          <a:lstStyle/>
          <a:p>
            <a:r>
              <a:rPr lang="en-US" sz="3600" dirty="0" smtClean="0"/>
              <a:t>False worship is honoring a man made tradition that is in open rebellion against God’s commandments.</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The Contrast and the Warning</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t>““Fear God, and give glory to him; for the hour of his judgment is come: and </a:t>
            </a:r>
            <a:r>
              <a:rPr lang="en-US" u="sng" dirty="0" smtClean="0">
                <a:solidFill>
                  <a:srgbClr val="0070C0"/>
                </a:solidFill>
              </a:rPr>
              <a:t>worship him that made heaven, and earth, and the sea, and the fountains of waters.”</a:t>
            </a:r>
            <a:r>
              <a:rPr lang="en-US" dirty="0" smtClean="0">
                <a:solidFill>
                  <a:srgbClr val="0070C0"/>
                </a:solidFill>
              </a:rPr>
              <a:t>  </a:t>
            </a:r>
            <a:r>
              <a:rPr lang="en-US" dirty="0" smtClean="0"/>
              <a:t>We are called upon to worship the Creator.  As we have seen, worship is tied to the 10 commandments.  True worship is honoring God’s commands and false worship is honoring man made traditions.</a:t>
            </a:r>
            <a:endParaRPr lang="en-US" u="sng" dirty="0" smtClean="0"/>
          </a:p>
          <a:p>
            <a:endParaRPr lang="en-US" dirty="0"/>
          </a:p>
        </p:txBody>
      </p:sp>
      <p:sp>
        <p:nvSpPr>
          <p:cNvPr id="4" name="Content Placeholder 3"/>
          <p:cNvSpPr>
            <a:spLocks noGrp="1"/>
          </p:cNvSpPr>
          <p:nvPr>
            <p:ph sz="half" idx="2"/>
          </p:nvPr>
        </p:nvSpPr>
        <p:spPr/>
        <p:txBody>
          <a:bodyPr>
            <a:noAutofit/>
          </a:bodyPr>
          <a:lstStyle/>
          <a:p>
            <a:r>
              <a:rPr lang="en-US" dirty="0" smtClean="0"/>
              <a:t>“</a:t>
            </a:r>
            <a:r>
              <a:rPr lang="en-US" u="sng" dirty="0" smtClean="0">
                <a:solidFill>
                  <a:srgbClr val="FF0000"/>
                </a:solidFill>
              </a:rPr>
              <a:t>If any man worship the beast and his image, </a:t>
            </a:r>
            <a:r>
              <a:rPr lang="en-US" dirty="0" smtClean="0"/>
              <a:t>and receive his mark in his forehead, or in his hand, </a:t>
            </a:r>
            <a:br>
              <a:rPr lang="en-US" dirty="0" smtClean="0"/>
            </a:br>
            <a:r>
              <a:rPr lang="en-US" dirty="0" smtClean="0"/>
              <a:t> The same shall drink of the wine of the wrath of God, which is poured out without mixture into the cup of his indignation;”  Rev. 14:9,10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F0"/>
                </a:solidFill>
              </a:rPr>
              <a:t>Exodus 20:8-11</a:t>
            </a:r>
            <a:endParaRPr lang="en-US" u="sng"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dirty="0" smtClean="0"/>
              <a:t>“Remember the sabbath day, to keep it holy.  Six days shalt thou labour, and do all thy work:  But the seventh day is the sabbath of the LORD thy God: in it thou shalt not do any work, thou, nor thy son, nor thy daughter, thy manservant, nor thy maidservant, nor thy cattle, nor thy stranger that is within thy gates</a:t>
            </a:r>
            <a:r>
              <a:rPr lang="en-US" u="sng" dirty="0" smtClean="0">
                <a:solidFill>
                  <a:srgbClr val="FF0000"/>
                </a:solidFill>
              </a:rPr>
              <a:t>:  For in six days the LORD made heaven and earth, the sea, and all that in them is, and rested the seventh day</a:t>
            </a:r>
            <a:r>
              <a:rPr lang="en-US" u="sng" dirty="0" smtClean="0"/>
              <a:t>:</a:t>
            </a:r>
            <a:r>
              <a:rPr lang="en-US" dirty="0" smtClean="0"/>
              <a:t> wherefore the LORD blessed the sabbath day, and hallowed it.”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accent6">
                    <a:lumMod val="75000"/>
                  </a:schemeClr>
                </a:solidFill>
                <a:latin typeface="Arial Black" pitchFamily="34" charset="0"/>
              </a:rPr>
              <a:t>Honoring the Commandment that reveals the Creator:  The Sabbath</a:t>
            </a:r>
            <a:endParaRPr lang="en-US" u="sng" dirty="0">
              <a:solidFill>
                <a:schemeClr val="accent6">
                  <a:lumMod val="75000"/>
                </a:schemeClr>
              </a:solidFill>
              <a:latin typeface="Arial Black" pitchFamily="34"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228600" y="1600200"/>
            <a:ext cx="8762999" cy="5105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The Results</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“And I heard a great voice out of the temple saying to the seven angels, Go your ways, and pour out the vials of the wrath of God upon the earth.  And the first went, and poured out his vial upon the earth; and </a:t>
            </a:r>
            <a:r>
              <a:rPr lang="en-US" u="sng" dirty="0" smtClean="0">
                <a:solidFill>
                  <a:srgbClr val="FF0000"/>
                </a:solidFill>
              </a:rPr>
              <a:t>there fell a noisome and grievous sore upon the men which had the mark of the beast, and upon them which worshipped his image.” </a:t>
            </a:r>
            <a:r>
              <a:rPr lang="en-US" dirty="0" smtClean="0"/>
              <a:t>Rev. 16:1,2</a:t>
            </a:r>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r>
              <a:rPr lang="en-US" sz="3300" dirty="0" smtClean="0"/>
              <a:t>“Revelation 19:20,21 </a:t>
            </a:r>
            <a:r>
              <a:rPr lang="en-US" sz="3300" u="sng" dirty="0" smtClean="0">
                <a:solidFill>
                  <a:srgbClr val="FF0000"/>
                </a:solidFill>
              </a:rPr>
              <a:t>“And the beast was taken, and with him the false prophet that wrought miracles before him, with which he deceived them that had received the mark of the beast, and them that worshipped his image. These both were cast alive into a lake of fire burning with brimstone.” </a:t>
            </a:r>
          </a:p>
          <a:p>
            <a:endParaRPr lang="en-US" sz="33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sz="half" idx="2"/>
          </p:nvPr>
        </p:nvPicPr>
        <p:blipFill>
          <a:blip r:embed="rId2" cstate="print"/>
          <a:srcRect/>
          <a:stretch>
            <a:fillRect/>
          </a:stretch>
        </p:blipFill>
        <p:spPr bwMode="auto">
          <a:xfrm>
            <a:off x="0" y="1447800"/>
            <a:ext cx="9144000" cy="54102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The Victory of the Redeemed</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457200" y="1600200"/>
            <a:ext cx="8458200" cy="4525963"/>
          </a:xfrm>
        </p:spPr>
        <p:txBody>
          <a:bodyPr>
            <a:normAutofit/>
          </a:bodyPr>
          <a:lstStyle/>
          <a:p>
            <a:r>
              <a:rPr lang="en-US" dirty="0" smtClean="0"/>
              <a:t>“And I saw thrones, and they sat upon them, and </a:t>
            </a:r>
            <a:r>
              <a:rPr lang="en-US" u="sng" dirty="0" smtClean="0"/>
              <a:t>judgment was given unto them</a:t>
            </a:r>
            <a:r>
              <a:rPr lang="en-US" dirty="0" smtClean="0"/>
              <a:t>: and I saw the souls of </a:t>
            </a:r>
            <a:r>
              <a:rPr lang="en-US" u="sng" dirty="0" smtClean="0"/>
              <a:t>them that were beheaded </a:t>
            </a:r>
            <a:r>
              <a:rPr lang="en-US" dirty="0" smtClean="0"/>
              <a:t>for the witness of Jesus, and for the word of God, and </a:t>
            </a:r>
            <a:r>
              <a:rPr lang="en-US" u="sng" dirty="0" smtClean="0"/>
              <a:t>which had not worshipped the beast, neither his image, neither had received his mark upon their foreheads, or in their hands</a:t>
            </a:r>
            <a:r>
              <a:rPr lang="en-US" dirty="0" smtClean="0"/>
              <a:t>; and they </a:t>
            </a:r>
            <a:r>
              <a:rPr lang="en-US" u="sng" dirty="0" smtClean="0"/>
              <a:t>lived and reigned with Christ a thousand years</a:t>
            </a:r>
            <a:r>
              <a:rPr lang="en-US" dirty="0" smtClean="0"/>
              <a:t>.“  Revelation 20:4,5</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2119</Words>
  <Application>Microsoft Office PowerPoint</Application>
  <PresentationFormat>On-screen Show (4:3)</PresentationFormat>
  <Paragraphs>110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Third Angel’s Message</vt:lpstr>
      <vt:lpstr>In a Nutshell</vt:lpstr>
      <vt:lpstr>Worship is the issue</vt:lpstr>
      <vt:lpstr>The True and the False</vt:lpstr>
      <vt:lpstr>The Contrast and the Warning</vt:lpstr>
      <vt:lpstr>Exodus 20:8-11</vt:lpstr>
      <vt:lpstr>Honoring the Commandment that reveals the Creator:  The Sabbath</vt:lpstr>
      <vt:lpstr>The Results</vt:lpstr>
      <vt:lpstr>The Victory of the Redeemed</vt:lpstr>
      <vt:lpstr>The Beast Did It!</vt:lpstr>
      <vt:lpstr>There is More</vt:lpstr>
      <vt:lpstr>And More………………</vt:lpstr>
      <vt:lpstr>The Home of the Beast</vt:lpstr>
      <vt:lpstr>Will we Honor the Beast?</vt:lpstr>
      <vt:lpstr>The Dire Warning</vt:lpstr>
      <vt:lpstr>Their Worship Plan</vt:lpstr>
      <vt:lpstr>Continued….</vt:lpstr>
      <vt:lpstr>Dies Domini 7-5-1998</vt:lpstr>
      <vt:lpstr>The man who wrote Dies Domini</vt:lpstr>
      <vt:lpstr>Benedict’s Push</vt:lpstr>
      <vt:lpstr>The Image Concurs</vt:lpstr>
      <vt:lpstr>The Image </vt:lpstr>
      <vt:lpstr>The Victors</vt:lpstr>
      <vt:lpstr>The Messages</vt:lpstr>
      <vt:lpstr>Life and Death</vt:lpstr>
      <vt:lpstr>Justification by Faith</vt:lpstr>
      <vt:lpstr>Let them tell you.</vt:lpstr>
      <vt:lpstr>George Vandemann</vt:lpstr>
      <vt:lpstr>Associate Editor of Review</vt:lpstr>
      <vt:lpstr>Professor of Andrews</vt:lpstr>
      <vt:lpstr>Samuel Bacchiochi </vt:lpstr>
      <vt:lpstr>The Spirit of God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 Angels Message</dc:title>
  <dc:creator>Dad</dc:creator>
  <cp:lastModifiedBy>Dad</cp:lastModifiedBy>
  <cp:revision>7</cp:revision>
  <dcterms:created xsi:type="dcterms:W3CDTF">2008-12-23T10:51:36Z</dcterms:created>
  <dcterms:modified xsi:type="dcterms:W3CDTF">2014-12-12T02:12:34Z</dcterms:modified>
</cp:coreProperties>
</file>