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4"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557DB-63E5-4CE2-ACD6-16BAD2AC82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B35BB2-CBAF-4A2F-AB0A-1566B3E332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F4ABEF-1484-440B-87C9-F58A07D739AE}"/>
              </a:ext>
            </a:extLst>
          </p:cNvPr>
          <p:cNvSpPr>
            <a:spLocks noGrp="1"/>
          </p:cNvSpPr>
          <p:nvPr>
            <p:ph type="dt" sz="half" idx="10"/>
          </p:nvPr>
        </p:nvSpPr>
        <p:spPr/>
        <p:txBody>
          <a:bodyPr/>
          <a:lstStyle/>
          <a:p>
            <a:fld id="{31AE0588-B5C8-49A6-8A4D-AE6AEA5C7C3D}" type="datetimeFigureOut">
              <a:rPr lang="en-US" smtClean="0"/>
              <a:t>10/13/2023</a:t>
            </a:fld>
            <a:endParaRPr lang="en-US"/>
          </a:p>
        </p:txBody>
      </p:sp>
      <p:sp>
        <p:nvSpPr>
          <p:cNvPr id="5" name="Footer Placeholder 4">
            <a:extLst>
              <a:ext uri="{FF2B5EF4-FFF2-40B4-BE49-F238E27FC236}">
                <a16:creationId xmlns:a16="http://schemas.microsoft.com/office/drawing/2014/main" id="{EA8117E8-AFCB-4240-8CA2-F5102F0B90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40494E-9937-41AE-A2F7-D90E8DE4B5DB}"/>
              </a:ext>
            </a:extLst>
          </p:cNvPr>
          <p:cNvSpPr>
            <a:spLocks noGrp="1"/>
          </p:cNvSpPr>
          <p:nvPr>
            <p:ph type="sldNum" sz="quarter" idx="12"/>
          </p:nvPr>
        </p:nvSpPr>
        <p:spPr/>
        <p:txBody>
          <a:bodyPr/>
          <a:lstStyle/>
          <a:p>
            <a:fld id="{1244544C-BC21-4758-8FEA-C7E6351A52A5}" type="slidenum">
              <a:rPr lang="en-US" smtClean="0"/>
              <a:t>‹#›</a:t>
            </a:fld>
            <a:endParaRPr lang="en-US"/>
          </a:p>
        </p:txBody>
      </p:sp>
    </p:spTree>
    <p:extLst>
      <p:ext uri="{BB962C8B-B14F-4D97-AF65-F5344CB8AC3E}">
        <p14:creationId xmlns:p14="http://schemas.microsoft.com/office/powerpoint/2010/main" val="1324697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837D9-7436-40B9-B308-2E2F1ACC0C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B8109A-37A3-41E1-B270-7543A116C0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076E9C-A61B-4366-87EE-A71ED0353058}"/>
              </a:ext>
            </a:extLst>
          </p:cNvPr>
          <p:cNvSpPr>
            <a:spLocks noGrp="1"/>
          </p:cNvSpPr>
          <p:nvPr>
            <p:ph type="dt" sz="half" idx="10"/>
          </p:nvPr>
        </p:nvSpPr>
        <p:spPr/>
        <p:txBody>
          <a:bodyPr/>
          <a:lstStyle/>
          <a:p>
            <a:fld id="{31AE0588-B5C8-49A6-8A4D-AE6AEA5C7C3D}" type="datetimeFigureOut">
              <a:rPr lang="en-US" smtClean="0"/>
              <a:t>10/13/2023</a:t>
            </a:fld>
            <a:endParaRPr lang="en-US"/>
          </a:p>
        </p:txBody>
      </p:sp>
      <p:sp>
        <p:nvSpPr>
          <p:cNvPr id="5" name="Footer Placeholder 4">
            <a:extLst>
              <a:ext uri="{FF2B5EF4-FFF2-40B4-BE49-F238E27FC236}">
                <a16:creationId xmlns:a16="http://schemas.microsoft.com/office/drawing/2014/main" id="{D7107413-FEB9-4BA8-AA47-AC686685E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774BE2-8662-4D8F-B08C-9E3F25906303}"/>
              </a:ext>
            </a:extLst>
          </p:cNvPr>
          <p:cNvSpPr>
            <a:spLocks noGrp="1"/>
          </p:cNvSpPr>
          <p:nvPr>
            <p:ph type="sldNum" sz="quarter" idx="12"/>
          </p:nvPr>
        </p:nvSpPr>
        <p:spPr/>
        <p:txBody>
          <a:bodyPr/>
          <a:lstStyle/>
          <a:p>
            <a:fld id="{1244544C-BC21-4758-8FEA-C7E6351A52A5}" type="slidenum">
              <a:rPr lang="en-US" smtClean="0"/>
              <a:t>‹#›</a:t>
            </a:fld>
            <a:endParaRPr lang="en-US"/>
          </a:p>
        </p:txBody>
      </p:sp>
    </p:spTree>
    <p:extLst>
      <p:ext uri="{BB962C8B-B14F-4D97-AF65-F5344CB8AC3E}">
        <p14:creationId xmlns:p14="http://schemas.microsoft.com/office/powerpoint/2010/main" val="3409966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EC7C01-53AF-4AED-A0B8-A5A2AA44B5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65E03B-556B-4267-B497-FB029173273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EF9A92-D931-46E3-A901-3F983666C8E6}"/>
              </a:ext>
            </a:extLst>
          </p:cNvPr>
          <p:cNvSpPr>
            <a:spLocks noGrp="1"/>
          </p:cNvSpPr>
          <p:nvPr>
            <p:ph type="dt" sz="half" idx="10"/>
          </p:nvPr>
        </p:nvSpPr>
        <p:spPr/>
        <p:txBody>
          <a:bodyPr/>
          <a:lstStyle/>
          <a:p>
            <a:fld id="{31AE0588-B5C8-49A6-8A4D-AE6AEA5C7C3D}" type="datetimeFigureOut">
              <a:rPr lang="en-US" smtClean="0"/>
              <a:t>10/13/2023</a:t>
            </a:fld>
            <a:endParaRPr lang="en-US"/>
          </a:p>
        </p:txBody>
      </p:sp>
      <p:sp>
        <p:nvSpPr>
          <p:cNvPr id="5" name="Footer Placeholder 4">
            <a:extLst>
              <a:ext uri="{FF2B5EF4-FFF2-40B4-BE49-F238E27FC236}">
                <a16:creationId xmlns:a16="http://schemas.microsoft.com/office/drawing/2014/main" id="{6746BDF9-C7B3-4D40-9E5F-F8F95A4065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DA26E2-2BF1-4B00-8472-78D03F3E4FEB}"/>
              </a:ext>
            </a:extLst>
          </p:cNvPr>
          <p:cNvSpPr>
            <a:spLocks noGrp="1"/>
          </p:cNvSpPr>
          <p:nvPr>
            <p:ph type="sldNum" sz="quarter" idx="12"/>
          </p:nvPr>
        </p:nvSpPr>
        <p:spPr/>
        <p:txBody>
          <a:bodyPr/>
          <a:lstStyle/>
          <a:p>
            <a:fld id="{1244544C-BC21-4758-8FEA-C7E6351A52A5}" type="slidenum">
              <a:rPr lang="en-US" smtClean="0"/>
              <a:t>‹#›</a:t>
            </a:fld>
            <a:endParaRPr lang="en-US"/>
          </a:p>
        </p:txBody>
      </p:sp>
    </p:spTree>
    <p:extLst>
      <p:ext uri="{BB962C8B-B14F-4D97-AF65-F5344CB8AC3E}">
        <p14:creationId xmlns:p14="http://schemas.microsoft.com/office/powerpoint/2010/main" val="3932816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52203-F858-4990-BDF7-BBDED949AF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78FD11-1598-40DD-8550-75F7EC7B1BB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5B0DE-13F5-46CE-A411-CBC7242E274C}"/>
              </a:ext>
            </a:extLst>
          </p:cNvPr>
          <p:cNvSpPr>
            <a:spLocks noGrp="1"/>
          </p:cNvSpPr>
          <p:nvPr>
            <p:ph type="dt" sz="half" idx="10"/>
          </p:nvPr>
        </p:nvSpPr>
        <p:spPr/>
        <p:txBody>
          <a:bodyPr/>
          <a:lstStyle/>
          <a:p>
            <a:fld id="{31AE0588-B5C8-49A6-8A4D-AE6AEA5C7C3D}" type="datetimeFigureOut">
              <a:rPr lang="en-US" smtClean="0"/>
              <a:t>10/13/2023</a:t>
            </a:fld>
            <a:endParaRPr lang="en-US"/>
          </a:p>
        </p:txBody>
      </p:sp>
      <p:sp>
        <p:nvSpPr>
          <p:cNvPr id="5" name="Footer Placeholder 4">
            <a:extLst>
              <a:ext uri="{FF2B5EF4-FFF2-40B4-BE49-F238E27FC236}">
                <a16:creationId xmlns:a16="http://schemas.microsoft.com/office/drawing/2014/main" id="{BF7D695B-C7AD-4F53-9801-B1C47B14EB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C2748-1F23-4E9F-9E7E-2323AF1D0CFB}"/>
              </a:ext>
            </a:extLst>
          </p:cNvPr>
          <p:cNvSpPr>
            <a:spLocks noGrp="1"/>
          </p:cNvSpPr>
          <p:nvPr>
            <p:ph type="sldNum" sz="quarter" idx="12"/>
          </p:nvPr>
        </p:nvSpPr>
        <p:spPr/>
        <p:txBody>
          <a:bodyPr/>
          <a:lstStyle/>
          <a:p>
            <a:fld id="{1244544C-BC21-4758-8FEA-C7E6351A52A5}" type="slidenum">
              <a:rPr lang="en-US" smtClean="0"/>
              <a:t>‹#›</a:t>
            </a:fld>
            <a:endParaRPr lang="en-US"/>
          </a:p>
        </p:txBody>
      </p:sp>
    </p:spTree>
    <p:extLst>
      <p:ext uri="{BB962C8B-B14F-4D97-AF65-F5344CB8AC3E}">
        <p14:creationId xmlns:p14="http://schemas.microsoft.com/office/powerpoint/2010/main" val="308116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640CD-57FA-4D59-8F5B-9490E56012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1C80E9-B78C-4472-A45D-6A4F12C01B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F2DBC8D-7681-4D2D-A5B0-625A2B282AD2}"/>
              </a:ext>
            </a:extLst>
          </p:cNvPr>
          <p:cNvSpPr>
            <a:spLocks noGrp="1"/>
          </p:cNvSpPr>
          <p:nvPr>
            <p:ph type="dt" sz="half" idx="10"/>
          </p:nvPr>
        </p:nvSpPr>
        <p:spPr/>
        <p:txBody>
          <a:bodyPr/>
          <a:lstStyle/>
          <a:p>
            <a:fld id="{31AE0588-B5C8-49A6-8A4D-AE6AEA5C7C3D}" type="datetimeFigureOut">
              <a:rPr lang="en-US" smtClean="0"/>
              <a:t>10/13/2023</a:t>
            </a:fld>
            <a:endParaRPr lang="en-US"/>
          </a:p>
        </p:txBody>
      </p:sp>
      <p:sp>
        <p:nvSpPr>
          <p:cNvPr id="5" name="Footer Placeholder 4">
            <a:extLst>
              <a:ext uri="{FF2B5EF4-FFF2-40B4-BE49-F238E27FC236}">
                <a16:creationId xmlns:a16="http://schemas.microsoft.com/office/drawing/2014/main" id="{D8089356-B43D-4556-A078-97FA8023D6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8FF0B2-C01A-453D-85BB-67729545B160}"/>
              </a:ext>
            </a:extLst>
          </p:cNvPr>
          <p:cNvSpPr>
            <a:spLocks noGrp="1"/>
          </p:cNvSpPr>
          <p:nvPr>
            <p:ph type="sldNum" sz="quarter" idx="12"/>
          </p:nvPr>
        </p:nvSpPr>
        <p:spPr/>
        <p:txBody>
          <a:bodyPr/>
          <a:lstStyle/>
          <a:p>
            <a:fld id="{1244544C-BC21-4758-8FEA-C7E6351A52A5}" type="slidenum">
              <a:rPr lang="en-US" smtClean="0"/>
              <a:t>‹#›</a:t>
            </a:fld>
            <a:endParaRPr lang="en-US"/>
          </a:p>
        </p:txBody>
      </p:sp>
    </p:spTree>
    <p:extLst>
      <p:ext uri="{BB962C8B-B14F-4D97-AF65-F5344CB8AC3E}">
        <p14:creationId xmlns:p14="http://schemas.microsoft.com/office/powerpoint/2010/main" val="411433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ACEE-EE80-4640-B8B2-7175432D03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F807DA-9164-4A80-98D8-9349E69EFF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CB71A7-BF46-4294-A483-BBB01F8EB58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FC60AE-736E-405E-A2FE-A94D3F5A98DA}"/>
              </a:ext>
            </a:extLst>
          </p:cNvPr>
          <p:cNvSpPr>
            <a:spLocks noGrp="1"/>
          </p:cNvSpPr>
          <p:nvPr>
            <p:ph type="dt" sz="half" idx="10"/>
          </p:nvPr>
        </p:nvSpPr>
        <p:spPr/>
        <p:txBody>
          <a:bodyPr/>
          <a:lstStyle/>
          <a:p>
            <a:fld id="{31AE0588-B5C8-49A6-8A4D-AE6AEA5C7C3D}" type="datetimeFigureOut">
              <a:rPr lang="en-US" smtClean="0"/>
              <a:t>10/13/2023</a:t>
            </a:fld>
            <a:endParaRPr lang="en-US"/>
          </a:p>
        </p:txBody>
      </p:sp>
      <p:sp>
        <p:nvSpPr>
          <p:cNvPr id="6" name="Footer Placeholder 5">
            <a:extLst>
              <a:ext uri="{FF2B5EF4-FFF2-40B4-BE49-F238E27FC236}">
                <a16:creationId xmlns:a16="http://schemas.microsoft.com/office/drawing/2014/main" id="{4E420ABE-AEC4-4388-808C-C86DC25EE0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632570-9D32-488D-8D2B-7259962E1C69}"/>
              </a:ext>
            </a:extLst>
          </p:cNvPr>
          <p:cNvSpPr>
            <a:spLocks noGrp="1"/>
          </p:cNvSpPr>
          <p:nvPr>
            <p:ph type="sldNum" sz="quarter" idx="12"/>
          </p:nvPr>
        </p:nvSpPr>
        <p:spPr/>
        <p:txBody>
          <a:bodyPr/>
          <a:lstStyle/>
          <a:p>
            <a:fld id="{1244544C-BC21-4758-8FEA-C7E6351A52A5}" type="slidenum">
              <a:rPr lang="en-US" smtClean="0"/>
              <a:t>‹#›</a:t>
            </a:fld>
            <a:endParaRPr lang="en-US"/>
          </a:p>
        </p:txBody>
      </p:sp>
    </p:spTree>
    <p:extLst>
      <p:ext uri="{BB962C8B-B14F-4D97-AF65-F5344CB8AC3E}">
        <p14:creationId xmlns:p14="http://schemas.microsoft.com/office/powerpoint/2010/main" val="2088542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35F56-056F-4CD6-8F28-449015D2EF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748A1F-E6B1-4EDE-AFD5-D4B5FD435F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C225792-2F3E-4B27-A1E2-4F8A9238079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350B67-6D1F-4B7B-B6D2-BAA05EEAE2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D1CD2A7-3D16-4ACA-B0E8-8C5A587531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F99924-1BB4-49C8-846B-FF144617B9D3}"/>
              </a:ext>
            </a:extLst>
          </p:cNvPr>
          <p:cNvSpPr>
            <a:spLocks noGrp="1"/>
          </p:cNvSpPr>
          <p:nvPr>
            <p:ph type="dt" sz="half" idx="10"/>
          </p:nvPr>
        </p:nvSpPr>
        <p:spPr/>
        <p:txBody>
          <a:bodyPr/>
          <a:lstStyle/>
          <a:p>
            <a:fld id="{31AE0588-B5C8-49A6-8A4D-AE6AEA5C7C3D}" type="datetimeFigureOut">
              <a:rPr lang="en-US" smtClean="0"/>
              <a:t>10/13/2023</a:t>
            </a:fld>
            <a:endParaRPr lang="en-US"/>
          </a:p>
        </p:txBody>
      </p:sp>
      <p:sp>
        <p:nvSpPr>
          <p:cNvPr id="8" name="Footer Placeholder 7">
            <a:extLst>
              <a:ext uri="{FF2B5EF4-FFF2-40B4-BE49-F238E27FC236}">
                <a16:creationId xmlns:a16="http://schemas.microsoft.com/office/drawing/2014/main" id="{3C89FFD9-2C5D-4A3D-B526-521C0308BE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5D9BDA-A0B2-4069-B720-554D370A91C1}"/>
              </a:ext>
            </a:extLst>
          </p:cNvPr>
          <p:cNvSpPr>
            <a:spLocks noGrp="1"/>
          </p:cNvSpPr>
          <p:nvPr>
            <p:ph type="sldNum" sz="quarter" idx="12"/>
          </p:nvPr>
        </p:nvSpPr>
        <p:spPr/>
        <p:txBody>
          <a:bodyPr/>
          <a:lstStyle/>
          <a:p>
            <a:fld id="{1244544C-BC21-4758-8FEA-C7E6351A52A5}" type="slidenum">
              <a:rPr lang="en-US" smtClean="0"/>
              <a:t>‹#›</a:t>
            </a:fld>
            <a:endParaRPr lang="en-US"/>
          </a:p>
        </p:txBody>
      </p:sp>
    </p:spTree>
    <p:extLst>
      <p:ext uri="{BB962C8B-B14F-4D97-AF65-F5344CB8AC3E}">
        <p14:creationId xmlns:p14="http://schemas.microsoft.com/office/powerpoint/2010/main" val="1318539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AD12F-FB63-4D4E-A5F9-20F996020C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FF3D26-466A-49A7-86E9-73C95A440B4D}"/>
              </a:ext>
            </a:extLst>
          </p:cNvPr>
          <p:cNvSpPr>
            <a:spLocks noGrp="1"/>
          </p:cNvSpPr>
          <p:nvPr>
            <p:ph type="dt" sz="half" idx="10"/>
          </p:nvPr>
        </p:nvSpPr>
        <p:spPr/>
        <p:txBody>
          <a:bodyPr/>
          <a:lstStyle/>
          <a:p>
            <a:fld id="{31AE0588-B5C8-49A6-8A4D-AE6AEA5C7C3D}" type="datetimeFigureOut">
              <a:rPr lang="en-US" smtClean="0"/>
              <a:t>10/13/2023</a:t>
            </a:fld>
            <a:endParaRPr lang="en-US"/>
          </a:p>
        </p:txBody>
      </p:sp>
      <p:sp>
        <p:nvSpPr>
          <p:cNvPr id="4" name="Footer Placeholder 3">
            <a:extLst>
              <a:ext uri="{FF2B5EF4-FFF2-40B4-BE49-F238E27FC236}">
                <a16:creationId xmlns:a16="http://schemas.microsoft.com/office/drawing/2014/main" id="{1FD5CEB5-6CEC-4D06-8105-B87B2C95BA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0F2859-087A-400B-855F-EFE2D1610E0B}"/>
              </a:ext>
            </a:extLst>
          </p:cNvPr>
          <p:cNvSpPr>
            <a:spLocks noGrp="1"/>
          </p:cNvSpPr>
          <p:nvPr>
            <p:ph type="sldNum" sz="quarter" idx="12"/>
          </p:nvPr>
        </p:nvSpPr>
        <p:spPr/>
        <p:txBody>
          <a:bodyPr/>
          <a:lstStyle/>
          <a:p>
            <a:fld id="{1244544C-BC21-4758-8FEA-C7E6351A52A5}" type="slidenum">
              <a:rPr lang="en-US" smtClean="0"/>
              <a:t>‹#›</a:t>
            </a:fld>
            <a:endParaRPr lang="en-US"/>
          </a:p>
        </p:txBody>
      </p:sp>
    </p:spTree>
    <p:extLst>
      <p:ext uri="{BB962C8B-B14F-4D97-AF65-F5344CB8AC3E}">
        <p14:creationId xmlns:p14="http://schemas.microsoft.com/office/powerpoint/2010/main" val="2167321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B92BF0-FEB2-4881-97AA-D7E9523AC7F4}"/>
              </a:ext>
            </a:extLst>
          </p:cNvPr>
          <p:cNvSpPr>
            <a:spLocks noGrp="1"/>
          </p:cNvSpPr>
          <p:nvPr>
            <p:ph type="dt" sz="half" idx="10"/>
          </p:nvPr>
        </p:nvSpPr>
        <p:spPr/>
        <p:txBody>
          <a:bodyPr/>
          <a:lstStyle/>
          <a:p>
            <a:fld id="{31AE0588-B5C8-49A6-8A4D-AE6AEA5C7C3D}" type="datetimeFigureOut">
              <a:rPr lang="en-US" smtClean="0"/>
              <a:t>10/13/2023</a:t>
            </a:fld>
            <a:endParaRPr lang="en-US"/>
          </a:p>
        </p:txBody>
      </p:sp>
      <p:sp>
        <p:nvSpPr>
          <p:cNvPr id="3" name="Footer Placeholder 2">
            <a:extLst>
              <a:ext uri="{FF2B5EF4-FFF2-40B4-BE49-F238E27FC236}">
                <a16:creationId xmlns:a16="http://schemas.microsoft.com/office/drawing/2014/main" id="{B4D17873-CD34-4A33-AD40-D65993A3A1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6FE422-755E-461B-86D9-07F688F44105}"/>
              </a:ext>
            </a:extLst>
          </p:cNvPr>
          <p:cNvSpPr>
            <a:spLocks noGrp="1"/>
          </p:cNvSpPr>
          <p:nvPr>
            <p:ph type="sldNum" sz="quarter" idx="12"/>
          </p:nvPr>
        </p:nvSpPr>
        <p:spPr/>
        <p:txBody>
          <a:bodyPr/>
          <a:lstStyle/>
          <a:p>
            <a:fld id="{1244544C-BC21-4758-8FEA-C7E6351A52A5}" type="slidenum">
              <a:rPr lang="en-US" smtClean="0"/>
              <a:t>‹#›</a:t>
            </a:fld>
            <a:endParaRPr lang="en-US"/>
          </a:p>
        </p:txBody>
      </p:sp>
    </p:spTree>
    <p:extLst>
      <p:ext uri="{BB962C8B-B14F-4D97-AF65-F5344CB8AC3E}">
        <p14:creationId xmlns:p14="http://schemas.microsoft.com/office/powerpoint/2010/main" val="3800578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EC23C-4557-4676-8113-60C858CF1D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481C48-FD79-4801-B8A4-6CDF6EE056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CD13AF-CD3F-4352-8FDC-4EA7F996EF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214D1F-1002-4E32-9322-5A1485F394F0}"/>
              </a:ext>
            </a:extLst>
          </p:cNvPr>
          <p:cNvSpPr>
            <a:spLocks noGrp="1"/>
          </p:cNvSpPr>
          <p:nvPr>
            <p:ph type="dt" sz="half" idx="10"/>
          </p:nvPr>
        </p:nvSpPr>
        <p:spPr/>
        <p:txBody>
          <a:bodyPr/>
          <a:lstStyle/>
          <a:p>
            <a:fld id="{31AE0588-B5C8-49A6-8A4D-AE6AEA5C7C3D}" type="datetimeFigureOut">
              <a:rPr lang="en-US" smtClean="0"/>
              <a:t>10/13/2023</a:t>
            </a:fld>
            <a:endParaRPr lang="en-US"/>
          </a:p>
        </p:txBody>
      </p:sp>
      <p:sp>
        <p:nvSpPr>
          <p:cNvPr id="6" name="Footer Placeholder 5">
            <a:extLst>
              <a:ext uri="{FF2B5EF4-FFF2-40B4-BE49-F238E27FC236}">
                <a16:creationId xmlns:a16="http://schemas.microsoft.com/office/drawing/2014/main" id="{904B99B2-481D-48C1-9B5F-DC7856E2CB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BE8B67-8FAD-4925-BACE-0B328B80A288}"/>
              </a:ext>
            </a:extLst>
          </p:cNvPr>
          <p:cNvSpPr>
            <a:spLocks noGrp="1"/>
          </p:cNvSpPr>
          <p:nvPr>
            <p:ph type="sldNum" sz="quarter" idx="12"/>
          </p:nvPr>
        </p:nvSpPr>
        <p:spPr/>
        <p:txBody>
          <a:bodyPr/>
          <a:lstStyle/>
          <a:p>
            <a:fld id="{1244544C-BC21-4758-8FEA-C7E6351A52A5}" type="slidenum">
              <a:rPr lang="en-US" smtClean="0"/>
              <a:t>‹#›</a:t>
            </a:fld>
            <a:endParaRPr lang="en-US"/>
          </a:p>
        </p:txBody>
      </p:sp>
    </p:spTree>
    <p:extLst>
      <p:ext uri="{BB962C8B-B14F-4D97-AF65-F5344CB8AC3E}">
        <p14:creationId xmlns:p14="http://schemas.microsoft.com/office/powerpoint/2010/main" val="3976684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4EC4D-5984-4DCC-A607-BBCAEDA7F5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8D3596-3B87-4B41-9FA4-D1503EE16E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F68E78-F7FA-47FE-841C-6CA0897D5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982040-7329-4C02-9316-E94AFE2A8E08}"/>
              </a:ext>
            </a:extLst>
          </p:cNvPr>
          <p:cNvSpPr>
            <a:spLocks noGrp="1"/>
          </p:cNvSpPr>
          <p:nvPr>
            <p:ph type="dt" sz="half" idx="10"/>
          </p:nvPr>
        </p:nvSpPr>
        <p:spPr/>
        <p:txBody>
          <a:bodyPr/>
          <a:lstStyle/>
          <a:p>
            <a:fld id="{31AE0588-B5C8-49A6-8A4D-AE6AEA5C7C3D}" type="datetimeFigureOut">
              <a:rPr lang="en-US" smtClean="0"/>
              <a:t>10/13/2023</a:t>
            </a:fld>
            <a:endParaRPr lang="en-US"/>
          </a:p>
        </p:txBody>
      </p:sp>
      <p:sp>
        <p:nvSpPr>
          <p:cNvPr id="6" name="Footer Placeholder 5">
            <a:extLst>
              <a:ext uri="{FF2B5EF4-FFF2-40B4-BE49-F238E27FC236}">
                <a16:creationId xmlns:a16="http://schemas.microsoft.com/office/drawing/2014/main" id="{FDD56C0E-BDC8-442A-B817-D3E43C30AE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FCD73A-7D8A-4B9F-9B32-640225772070}"/>
              </a:ext>
            </a:extLst>
          </p:cNvPr>
          <p:cNvSpPr>
            <a:spLocks noGrp="1"/>
          </p:cNvSpPr>
          <p:nvPr>
            <p:ph type="sldNum" sz="quarter" idx="12"/>
          </p:nvPr>
        </p:nvSpPr>
        <p:spPr/>
        <p:txBody>
          <a:bodyPr/>
          <a:lstStyle/>
          <a:p>
            <a:fld id="{1244544C-BC21-4758-8FEA-C7E6351A52A5}" type="slidenum">
              <a:rPr lang="en-US" smtClean="0"/>
              <a:t>‹#›</a:t>
            </a:fld>
            <a:endParaRPr lang="en-US"/>
          </a:p>
        </p:txBody>
      </p:sp>
    </p:spTree>
    <p:extLst>
      <p:ext uri="{BB962C8B-B14F-4D97-AF65-F5344CB8AC3E}">
        <p14:creationId xmlns:p14="http://schemas.microsoft.com/office/powerpoint/2010/main" val="1613928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8E6E66-B8C6-40DD-A305-3605610902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C2682D-0487-4DE3-927C-5296B6558C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03F9C-97AD-4298-9B87-3887F095C5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E0588-B5C8-49A6-8A4D-AE6AEA5C7C3D}" type="datetimeFigureOut">
              <a:rPr lang="en-US" smtClean="0"/>
              <a:t>10/13/2023</a:t>
            </a:fld>
            <a:endParaRPr lang="en-US"/>
          </a:p>
        </p:txBody>
      </p:sp>
      <p:sp>
        <p:nvSpPr>
          <p:cNvPr id="5" name="Footer Placeholder 4">
            <a:extLst>
              <a:ext uri="{FF2B5EF4-FFF2-40B4-BE49-F238E27FC236}">
                <a16:creationId xmlns:a16="http://schemas.microsoft.com/office/drawing/2014/main" id="{180232E6-ADC5-481E-BFB9-00D1CE3A5A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B02334-1ED7-4833-BC37-53FAB44465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4544C-BC21-4758-8FEA-C7E6351A52A5}" type="slidenum">
              <a:rPr lang="en-US" smtClean="0"/>
              <a:t>‹#›</a:t>
            </a:fld>
            <a:endParaRPr lang="en-US"/>
          </a:p>
        </p:txBody>
      </p:sp>
    </p:spTree>
    <p:extLst>
      <p:ext uri="{BB962C8B-B14F-4D97-AF65-F5344CB8AC3E}">
        <p14:creationId xmlns:p14="http://schemas.microsoft.com/office/powerpoint/2010/main" val="1527090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69D7F-93BC-4571-A7BC-BF7FDB64BE4C}"/>
              </a:ext>
            </a:extLst>
          </p:cNvPr>
          <p:cNvSpPr>
            <a:spLocks noGrp="1"/>
          </p:cNvSpPr>
          <p:nvPr>
            <p:ph type="ctrTitle"/>
          </p:nvPr>
        </p:nvSpPr>
        <p:spPr>
          <a:xfrm>
            <a:off x="0" y="1122363"/>
            <a:ext cx="12192000" cy="2387600"/>
          </a:xfrm>
        </p:spPr>
        <p:txBody>
          <a:bodyPr/>
          <a:lstStyle/>
          <a:p>
            <a:r>
              <a:rPr lang="en-US" b="1" i="1" u="sng" dirty="0">
                <a:solidFill>
                  <a:srgbClr val="FF0000"/>
                </a:solidFill>
              </a:rPr>
              <a:t>Project 2025??  What is Ahead!!</a:t>
            </a:r>
          </a:p>
        </p:txBody>
      </p:sp>
      <p:sp>
        <p:nvSpPr>
          <p:cNvPr id="3" name="Subtitle 2">
            <a:extLst>
              <a:ext uri="{FF2B5EF4-FFF2-40B4-BE49-F238E27FC236}">
                <a16:creationId xmlns:a16="http://schemas.microsoft.com/office/drawing/2014/main" id="{2FE738E6-9046-434E-B092-A9ABD89F78B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32202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427AD-F2AD-4E4B-91EF-260D74575291}"/>
              </a:ext>
            </a:extLst>
          </p:cNvPr>
          <p:cNvSpPr>
            <a:spLocks noGrp="1"/>
          </p:cNvSpPr>
          <p:nvPr>
            <p:ph type="title"/>
          </p:nvPr>
        </p:nvSpPr>
        <p:spPr>
          <a:xfrm>
            <a:off x="6172200" y="365125"/>
            <a:ext cx="5181600" cy="1325563"/>
          </a:xfrm>
        </p:spPr>
        <p:txBody>
          <a:bodyPr/>
          <a:lstStyle/>
          <a:p>
            <a:endParaRPr lang="en-US" dirty="0"/>
          </a:p>
        </p:txBody>
      </p:sp>
      <p:sp>
        <p:nvSpPr>
          <p:cNvPr id="3" name="Content Placeholder 2">
            <a:extLst>
              <a:ext uri="{FF2B5EF4-FFF2-40B4-BE49-F238E27FC236}">
                <a16:creationId xmlns:a16="http://schemas.microsoft.com/office/drawing/2014/main" id="{02476F85-7705-4393-883E-A8224387056D}"/>
              </a:ext>
            </a:extLst>
          </p:cNvPr>
          <p:cNvSpPr>
            <a:spLocks noGrp="1"/>
          </p:cNvSpPr>
          <p:nvPr>
            <p:ph sz="half" idx="1"/>
          </p:nvPr>
        </p:nvSpPr>
        <p:spPr>
          <a:xfrm>
            <a:off x="0" y="0"/>
            <a:ext cx="6172200" cy="6857999"/>
          </a:xfrm>
        </p:spPr>
        <p:txBody>
          <a:bodyPr>
            <a:normAutofit/>
          </a:bodyPr>
          <a:lstStyle/>
          <a:p>
            <a:r>
              <a:rPr lang="en-US" sz="3200" dirty="0"/>
              <a:t>“Why do the heathen rage, and the people imagine a vain thing? The kings of the earth set themselves, and the rulers take counsel together, against the LORD, and against his anointed, saying, Let us break their bands asunder, and cast away their cords from us. He that sitteth in the heavens shall laugh: the Lord shall have them in derision. Then shall he speak unto them in his wrath, and vex them in his sore displeasure.”  Psalms 2:1-5</a:t>
            </a:r>
          </a:p>
        </p:txBody>
      </p:sp>
      <p:pic>
        <p:nvPicPr>
          <p:cNvPr id="5" name="Content Placeholder 4">
            <a:extLst>
              <a:ext uri="{FF2B5EF4-FFF2-40B4-BE49-F238E27FC236}">
                <a16:creationId xmlns:a16="http://schemas.microsoft.com/office/drawing/2014/main" id="{8E3A0F48-04CE-4F6D-9639-ACD2A68324A4}"/>
              </a:ext>
            </a:extLst>
          </p:cNvPr>
          <p:cNvPicPr>
            <a:picLocks noGrp="1" noChangeAspect="1"/>
          </p:cNvPicPr>
          <p:nvPr>
            <p:ph sz="half" idx="2"/>
          </p:nvPr>
        </p:nvPicPr>
        <p:blipFill>
          <a:blip r:embed="rId2"/>
          <a:stretch>
            <a:fillRect/>
          </a:stretch>
        </p:blipFill>
        <p:spPr>
          <a:xfrm>
            <a:off x="6096001" y="0"/>
            <a:ext cx="6096000" cy="6858000"/>
          </a:xfrm>
          <a:prstGeom prst="rect">
            <a:avLst/>
          </a:prstGeom>
        </p:spPr>
      </p:pic>
    </p:spTree>
    <p:extLst>
      <p:ext uri="{BB962C8B-B14F-4D97-AF65-F5344CB8AC3E}">
        <p14:creationId xmlns:p14="http://schemas.microsoft.com/office/powerpoint/2010/main" val="778266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6384F-B760-4428-9DDB-0CC04BDBFE70}"/>
              </a:ext>
            </a:extLst>
          </p:cNvPr>
          <p:cNvSpPr>
            <a:spLocks noGrp="1"/>
          </p:cNvSpPr>
          <p:nvPr>
            <p:ph type="title"/>
          </p:nvPr>
        </p:nvSpPr>
        <p:spPr>
          <a:xfrm>
            <a:off x="838200" y="1"/>
            <a:ext cx="10515600" cy="749299"/>
          </a:xfrm>
        </p:spPr>
        <p:txBody>
          <a:bodyPr/>
          <a:lstStyle/>
          <a:p>
            <a:r>
              <a:rPr lang="en-US" dirty="0"/>
              <a:t>                  </a:t>
            </a:r>
            <a:r>
              <a:rPr lang="en-US" b="1" i="1" u="sng" dirty="0">
                <a:solidFill>
                  <a:srgbClr val="0070C0"/>
                </a:solidFill>
                <a:latin typeface="Algerian" panose="04020705040A02060702" pitchFamily="82" charset="0"/>
              </a:rPr>
              <a:t>Someone is Getting Mad!!!</a:t>
            </a:r>
          </a:p>
        </p:txBody>
      </p:sp>
      <p:sp>
        <p:nvSpPr>
          <p:cNvPr id="3" name="Content Placeholder 2">
            <a:extLst>
              <a:ext uri="{FF2B5EF4-FFF2-40B4-BE49-F238E27FC236}">
                <a16:creationId xmlns:a16="http://schemas.microsoft.com/office/drawing/2014/main" id="{9C4654FC-EA1B-41B4-B78F-3748B7C466BD}"/>
              </a:ext>
            </a:extLst>
          </p:cNvPr>
          <p:cNvSpPr>
            <a:spLocks noGrp="1"/>
          </p:cNvSpPr>
          <p:nvPr>
            <p:ph idx="1"/>
          </p:nvPr>
        </p:nvSpPr>
        <p:spPr>
          <a:xfrm>
            <a:off x="0" y="660400"/>
            <a:ext cx="12192000" cy="6197599"/>
          </a:xfrm>
        </p:spPr>
        <p:txBody>
          <a:bodyPr>
            <a:normAutofit fontScale="92500" lnSpcReduction="10000"/>
          </a:bodyPr>
          <a:lstStyle/>
          <a:p>
            <a:pPr marL="0" indent="0">
              <a:buNone/>
            </a:pPr>
            <a:r>
              <a:rPr lang="en-US" dirty="0"/>
              <a:t>        “The human rights impacts of religious hatred and discrimination were clear. They undermined human dignity, and could lead to incitement of violence – or to violence itself.”</a:t>
            </a:r>
          </a:p>
          <a:p>
            <a:pPr marL="0" indent="0">
              <a:buNone/>
            </a:pPr>
            <a:r>
              <a:rPr lang="en-US" dirty="0"/>
              <a:t>       “Gaps in national policy, and in legal and law enforcement frameworks were letting hate and discrimination slip through the cracks. Member States could and must do more.”</a:t>
            </a:r>
          </a:p>
          <a:p>
            <a:endParaRPr lang="en-US" dirty="0"/>
          </a:p>
          <a:p>
            <a:pPr marL="0" indent="0">
              <a:buNone/>
            </a:pPr>
            <a:r>
              <a:rPr lang="en-US" dirty="0"/>
              <a:t>     “Training initiatives for law enforcement officers and the judiciary, faith-based actors, teachers and media professionals in combating religious hatred needed to be part of a comprehensive approach which integrated faith literacy, better understanding and sensitivity, and clear measures to address discrimination.”</a:t>
            </a:r>
          </a:p>
          <a:p>
            <a:endParaRPr lang="en-US" dirty="0"/>
          </a:p>
          <a:p>
            <a:pPr marL="0" indent="0">
              <a:buNone/>
            </a:pPr>
            <a:r>
              <a:rPr lang="en-US" dirty="0"/>
              <a:t>    “A number of speakers also expressed concern about persistent discrimination against people due to their sexual orientation or gender identity. The recognition of diversity was essential to preserve human dignity.” www.ungeneva.org/en/news-media/meeting-summary/2023/10/le-conseil-des-droits-de-lhomme-se-penche-sur-les-moteurs-de-la</a:t>
            </a:r>
          </a:p>
        </p:txBody>
      </p:sp>
    </p:spTree>
    <p:extLst>
      <p:ext uri="{BB962C8B-B14F-4D97-AF65-F5344CB8AC3E}">
        <p14:creationId xmlns:p14="http://schemas.microsoft.com/office/powerpoint/2010/main" val="1955572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ECFA0-9AC6-4CE6-B5B0-AA87426CFA0B}"/>
              </a:ext>
            </a:extLst>
          </p:cNvPr>
          <p:cNvSpPr>
            <a:spLocks noGrp="1"/>
          </p:cNvSpPr>
          <p:nvPr>
            <p:ph type="title"/>
          </p:nvPr>
        </p:nvSpPr>
        <p:spPr>
          <a:xfrm>
            <a:off x="838200" y="1"/>
            <a:ext cx="10515600" cy="990599"/>
          </a:xfrm>
        </p:spPr>
        <p:txBody>
          <a:bodyPr/>
          <a:lstStyle/>
          <a:p>
            <a:r>
              <a:rPr lang="en-US" dirty="0"/>
              <a:t>                </a:t>
            </a:r>
            <a:r>
              <a:rPr lang="en-US" b="1" i="1" u="sng" dirty="0">
                <a:solidFill>
                  <a:srgbClr val="0070C0"/>
                </a:solidFill>
                <a:latin typeface="Algerian" panose="04020705040A02060702" pitchFamily="82" charset="0"/>
              </a:rPr>
              <a:t>Translating the Rhetoric</a:t>
            </a:r>
          </a:p>
        </p:txBody>
      </p:sp>
      <p:pic>
        <p:nvPicPr>
          <p:cNvPr id="5" name="Content Placeholder 4">
            <a:extLst>
              <a:ext uri="{FF2B5EF4-FFF2-40B4-BE49-F238E27FC236}">
                <a16:creationId xmlns:a16="http://schemas.microsoft.com/office/drawing/2014/main" id="{494D2CBE-59D7-4E61-A30F-46B82F6E73F8}"/>
              </a:ext>
            </a:extLst>
          </p:cNvPr>
          <p:cNvPicPr>
            <a:picLocks noGrp="1" noChangeAspect="1"/>
          </p:cNvPicPr>
          <p:nvPr>
            <p:ph sz="half" idx="1"/>
          </p:nvPr>
        </p:nvPicPr>
        <p:blipFill>
          <a:blip r:embed="rId2"/>
          <a:stretch>
            <a:fillRect/>
          </a:stretch>
        </p:blipFill>
        <p:spPr>
          <a:xfrm>
            <a:off x="0" y="749299"/>
            <a:ext cx="6400800" cy="6108699"/>
          </a:xfrm>
          <a:prstGeom prst="rect">
            <a:avLst/>
          </a:prstGeom>
        </p:spPr>
      </p:pic>
      <p:sp>
        <p:nvSpPr>
          <p:cNvPr id="4" name="Content Placeholder 3">
            <a:extLst>
              <a:ext uri="{FF2B5EF4-FFF2-40B4-BE49-F238E27FC236}">
                <a16:creationId xmlns:a16="http://schemas.microsoft.com/office/drawing/2014/main" id="{577B8071-E287-4FFC-BD43-B3FDD5830C05}"/>
              </a:ext>
            </a:extLst>
          </p:cNvPr>
          <p:cNvSpPr>
            <a:spLocks noGrp="1"/>
          </p:cNvSpPr>
          <p:nvPr>
            <p:ph sz="half" idx="2"/>
          </p:nvPr>
        </p:nvSpPr>
        <p:spPr>
          <a:xfrm>
            <a:off x="6172200" y="749299"/>
            <a:ext cx="6019800" cy="6108699"/>
          </a:xfrm>
        </p:spPr>
        <p:txBody>
          <a:bodyPr>
            <a:normAutofit/>
          </a:bodyPr>
          <a:lstStyle/>
          <a:p>
            <a:r>
              <a:rPr lang="en-US" sz="3600" dirty="0"/>
              <a:t>1.  Some on social media platforms are exposing Rome, Sunday, and climate change.  They must be stopped!</a:t>
            </a:r>
          </a:p>
          <a:p>
            <a:r>
              <a:rPr lang="en-US" sz="3600" dirty="0"/>
              <a:t>2.  Hate speech is those who promote the Bible!  Get rid of them!</a:t>
            </a:r>
          </a:p>
          <a:p>
            <a:r>
              <a:rPr lang="en-US" sz="3600" dirty="0"/>
              <a:t>3. Use church members to hunt out these instigators of Biblical doctrine!</a:t>
            </a:r>
          </a:p>
        </p:txBody>
      </p:sp>
    </p:spTree>
    <p:extLst>
      <p:ext uri="{BB962C8B-B14F-4D97-AF65-F5344CB8AC3E}">
        <p14:creationId xmlns:p14="http://schemas.microsoft.com/office/powerpoint/2010/main" val="1221767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B47CF-CB06-475F-9CB5-71F478F3393E}"/>
              </a:ext>
            </a:extLst>
          </p:cNvPr>
          <p:cNvSpPr>
            <a:spLocks noGrp="1"/>
          </p:cNvSpPr>
          <p:nvPr>
            <p:ph type="title"/>
          </p:nvPr>
        </p:nvSpPr>
        <p:spPr>
          <a:xfrm>
            <a:off x="838200" y="1"/>
            <a:ext cx="10515600" cy="660399"/>
          </a:xfrm>
        </p:spPr>
        <p:txBody>
          <a:bodyPr>
            <a:normAutofit fontScale="90000"/>
          </a:bodyPr>
          <a:lstStyle/>
          <a:p>
            <a:r>
              <a:rPr lang="en-US" dirty="0"/>
              <a:t>                     </a:t>
            </a:r>
            <a:r>
              <a:rPr lang="en-US" b="1" i="1" u="sng" dirty="0">
                <a:solidFill>
                  <a:srgbClr val="FF0000"/>
                </a:solidFill>
                <a:latin typeface="Algerian" panose="04020705040A02060702" pitchFamily="82" charset="0"/>
              </a:rPr>
              <a:t>Are We Listening?</a:t>
            </a:r>
          </a:p>
        </p:txBody>
      </p:sp>
      <p:sp>
        <p:nvSpPr>
          <p:cNvPr id="3" name="Content Placeholder 2">
            <a:extLst>
              <a:ext uri="{FF2B5EF4-FFF2-40B4-BE49-F238E27FC236}">
                <a16:creationId xmlns:a16="http://schemas.microsoft.com/office/drawing/2014/main" id="{8E5155B5-4F2A-4ED7-B6E5-40E4E926B730}"/>
              </a:ext>
            </a:extLst>
          </p:cNvPr>
          <p:cNvSpPr>
            <a:spLocks noGrp="1"/>
          </p:cNvSpPr>
          <p:nvPr>
            <p:ph idx="1"/>
          </p:nvPr>
        </p:nvSpPr>
        <p:spPr>
          <a:xfrm>
            <a:off x="0" y="558800"/>
            <a:ext cx="12192000" cy="6299199"/>
          </a:xfrm>
        </p:spPr>
        <p:txBody>
          <a:bodyPr>
            <a:normAutofit lnSpcReduction="10000"/>
          </a:bodyPr>
          <a:lstStyle/>
          <a:p>
            <a:r>
              <a:rPr lang="en-US" dirty="0"/>
              <a:t>“As the Protestant churches reject the clear, Scriptural arguments in defense of God's law, they will long to silence those whose faith they cannot overthrow by the Bible. Though they blind their own eyes to the fact, they are now adopting a course which will lead to the persecution of those who conscientiously refuse to do what the rest of the Christian world are doing, and acknowledge the claims of the papal sabbath. </a:t>
            </a:r>
          </a:p>
          <a:p>
            <a:endParaRPr lang="en-US" dirty="0"/>
          </a:p>
          <a:p>
            <a:r>
              <a:rPr lang="en-US" dirty="0"/>
              <a:t>“The dignitaries of church and state will unite to bribe, persuade, or compel all classes to honor the Sunday. The lack of divine authority will be supplied by oppressive enactments. Political corruption is destroying love of justice and regard for truth; and even in free America, rulers and legislators, in order to secure public favor, will yield to the popular demand for a law enforcing Sunday observance. Liberty of conscience, which has cost so great a sacrifice, will no longer be respected. In the soon-coming conflict we shall see exemplified the prophet's words: “The dragon was wroth with the woman, and went to make war with the remnant of her seed, which keep the commandments of God, and have the testimony of Jesus Christ.”  GC, pg. 592</a:t>
            </a:r>
          </a:p>
        </p:txBody>
      </p:sp>
    </p:spTree>
    <p:extLst>
      <p:ext uri="{BB962C8B-B14F-4D97-AF65-F5344CB8AC3E}">
        <p14:creationId xmlns:p14="http://schemas.microsoft.com/office/powerpoint/2010/main" val="1783799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B5ADB-5DE4-48E2-9336-CEB079FBDEBE}"/>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FF0000"/>
                </a:solidFill>
              </a:rPr>
              <a:t>They Are Fighting Against Truth!</a:t>
            </a:r>
          </a:p>
        </p:txBody>
      </p:sp>
      <p:sp>
        <p:nvSpPr>
          <p:cNvPr id="3" name="Content Placeholder 2">
            <a:extLst>
              <a:ext uri="{FF2B5EF4-FFF2-40B4-BE49-F238E27FC236}">
                <a16:creationId xmlns:a16="http://schemas.microsoft.com/office/drawing/2014/main" id="{BBCB82B6-53CC-486E-B0CE-785E3170F3E3}"/>
              </a:ext>
            </a:extLst>
          </p:cNvPr>
          <p:cNvSpPr>
            <a:spLocks noGrp="1"/>
          </p:cNvSpPr>
          <p:nvPr>
            <p:ph sz="half" idx="1"/>
          </p:nvPr>
        </p:nvSpPr>
        <p:spPr>
          <a:xfrm>
            <a:off x="0" y="584200"/>
            <a:ext cx="6172200" cy="6273797"/>
          </a:xfrm>
        </p:spPr>
        <p:txBody>
          <a:bodyPr>
            <a:normAutofit fontScale="85000" lnSpcReduction="20000"/>
          </a:bodyPr>
          <a:lstStyle/>
          <a:p>
            <a:r>
              <a:rPr lang="en-US" dirty="0"/>
              <a:t>“ Losing sight of himself, of his position, of the occasion, he summoned his hearers before the divine tribunal, and weighed their sophistries and deceptions in the balances of eternal truth. The power of the Holy Spirit was felt in the council room. A spell from God was upon the hearers. They seemed to have no power to leave the place. As arrows from the Lord's quiver, the Reformer's words pierced their hearts. The charge of heresy, which they had brought against him, he with convincing power threw back upon themselves. Why, he demanded, did they dare to spread their errors? For the sake of gain, to make merchandise of the grace of God? </a:t>
            </a:r>
          </a:p>
          <a:p>
            <a:endParaRPr lang="en-US" dirty="0"/>
          </a:p>
          <a:p>
            <a:r>
              <a:rPr lang="en-US" dirty="0"/>
              <a:t>“With whom, think you,” he finally said, “are ye contending? with an old man on the brink of the grave? No! with Truth—</a:t>
            </a:r>
            <a:r>
              <a:rPr lang="en-US" b="1" i="1" u="sng" dirty="0"/>
              <a:t>Truth which is stronger than you, and will overcome you.”—</a:t>
            </a:r>
            <a:r>
              <a:rPr lang="en-US" dirty="0"/>
              <a:t>Wylie, b. 2, </a:t>
            </a:r>
            <a:r>
              <a:rPr lang="en-US" dirty="0" err="1"/>
              <a:t>ch.</a:t>
            </a:r>
            <a:r>
              <a:rPr lang="en-US" dirty="0"/>
              <a:t> 13.”  GC, pg. 90</a:t>
            </a:r>
          </a:p>
        </p:txBody>
      </p:sp>
      <p:pic>
        <p:nvPicPr>
          <p:cNvPr id="5" name="Content Placeholder 4">
            <a:extLst>
              <a:ext uri="{FF2B5EF4-FFF2-40B4-BE49-F238E27FC236}">
                <a16:creationId xmlns:a16="http://schemas.microsoft.com/office/drawing/2014/main" id="{261094AD-F416-4C82-B4C0-8CF73BC50C55}"/>
              </a:ext>
            </a:extLst>
          </p:cNvPr>
          <p:cNvPicPr>
            <a:picLocks noGrp="1" noChangeAspect="1"/>
          </p:cNvPicPr>
          <p:nvPr>
            <p:ph sz="half" idx="2"/>
          </p:nvPr>
        </p:nvPicPr>
        <p:blipFill>
          <a:blip r:embed="rId2"/>
          <a:stretch>
            <a:fillRect/>
          </a:stretch>
        </p:blipFill>
        <p:spPr>
          <a:xfrm>
            <a:off x="6172200" y="584200"/>
            <a:ext cx="6019799" cy="6273797"/>
          </a:xfrm>
          <a:prstGeom prst="rect">
            <a:avLst/>
          </a:prstGeom>
        </p:spPr>
      </p:pic>
    </p:spTree>
    <p:extLst>
      <p:ext uri="{BB962C8B-B14F-4D97-AF65-F5344CB8AC3E}">
        <p14:creationId xmlns:p14="http://schemas.microsoft.com/office/powerpoint/2010/main" val="3587815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B36E9-3426-4B38-9B8D-BD29D6EBA9CA}"/>
              </a:ext>
            </a:extLst>
          </p:cNvPr>
          <p:cNvSpPr>
            <a:spLocks noGrp="1"/>
          </p:cNvSpPr>
          <p:nvPr>
            <p:ph type="title"/>
          </p:nvPr>
        </p:nvSpPr>
        <p:spPr>
          <a:xfrm>
            <a:off x="0" y="1"/>
            <a:ext cx="6172200" cy="825499"/>
          </a:xfrm>
        </p:spPr>
        <p:txBody>
          <a:bodyPr>
            <a:normAutofit fontScale="90000"/>
          </a:bodyPr>
          <a:lstStyle/>
          <a:p>
            <a:r>
              <a:rPr lang="en-US" dirty="0"/>
              <a:t>         </a:t>
            </a:r>
            <a:r>
              <a:rPr lang="en-US" b="1" i="1" u="sng" dirty="0">
                <a:solidFill>
                  <a:srgbClr val="FF0000"/>
                </a:solidFill>
              </a:rPr>
              <a:t>I Hear the Sound……….</a:t>
            </a:r>
          </a:p>
        </p:txBody>
      </p:sp>
      <p:pic>
        <p:nvPicPr>
          <p:cNvPr id="5" name="Content Placeholder 4">
            <a:extLst>
              <a:ext uri="{FF2B5EF4-FFF2-40B4-BE49-F238E27FC236}">
                <a16:creationId xmlns:a16="http://schemas.microsoft.com/office/drawing/2014/main" id="{5331C184-3B73-40EA-B3B0-403360151292}"/>
              </a:ext>
            </a:extLst>
          </p:cNvPr>
          <p:cNvPicPr>
            <a:picLocks noGrp="1" noChangeAspect="1"/>
          </p:cNvPicPr>
          <p:nvPr>
            <p:ph sz="half" idx="1"/>
          </p:nvPr>
        </p:nvPicPr>
        <p:blipFill>
          <a:blip r:embed="rId2"/>
          <a:stretch>
            <a:fillRect/>
          </a:stretch>
        </p:blipFill>
        <p:spPr>
          <a:xfrm>
            <a:off x="0" y="647700"/>
            <a:ext cx="6375400" cy="6210299"/>
          </a:xfrm>
          <a:prstGeom prst="rect">
            <a:avLst/>
          </a:prstGeom>
        </p:spPr>
      </p:pic>
      <p:sp>
        <p:nvSpPr>
          <p:cNvPr id="4" name="Content Placeholder 3">
            <a:extLst>
              <a:ext uri="{FF2B5EF4-FFF2-40B4-BE49-F238E27FC236}">
                <a16:creationId xmlns:a16="http://schemas.microsoft.com/office/drawing/2014/main" id="{1ED863AC-FC24-4A23-9CB0-F0B625906BBB}"/>
              </a:ext>
            </a:extLst>
          </p:cNvPr>
          <p:cNvSpPr>
            <a:spLocks noGrp="1"/>
          </p:cNvSpPr>
          <p:nvPr>
            <p:ph sz="half" idx="2"/>
          </p:nvPr>
        </p:nvSpPr>
        <p:spPr>
          <a:xfrm>
            <a:off x="6172200" y="0"/>
            <a:ext cx="6019800" cy="6857999"/>
          </a:xfrm>
        </p:spPr>
        <p:txBody>
          <a:bodyPr>
            <a:normAutofit fontScale="92500"/>
          </a:bodyPr>
          <a:lstStyle/>
          <a:p>
            <a:r>
              <a:rPr lang="en-US" dirty="0"/>
              <a:t>“I saw the latter rain is coming suddenly, as the midnight cry and with ten times the power.”  Ellen White letter, Spalding-Megan Collection, pages 3,4</a:t>
            </a:r>
          </a:p>
          <a:p>
            <a:r>
              <a:rPr lang="en-US" dirty="0"/>
              <a:t>“In the parable of Matthew 25 the time of waiting and slumber is followed by the coming of the bridegroom. This was in accordance with the arguments just presented, both from prophecy and from the types. They carried strong conviction of their truthfulness; and the "midnight cry" was heralded by thousands of believers. </a:t>
            </a:r>
          </a:p>
          <a:p>
            <a:r>
              <a:rPr lang="en-US" dirty="0"/>
              <a:t>Like a tidal wave the movement swept over the land. From city to city, from village to village, and into remote country places it went, until the waiting people of God were fully aroused.”  GC, pg. 400</a:t>
            </a:r>
          </a:p>
          <a:p>
            <a:endParaRPr lang="en-US" dirty="0"/>
          </a:p>
        </p:txBody>
      </p:sp>
    </p:spTree>
    <p:extLst>
      <p:ext uri="{BB962C8B-B14F-4D97-AF65-F5344CB8AC3E}">
        <p14:creationId xmlns:p14="http://schemas.microsoft.com/office/powerpoint/2010/main" val="2223030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1E4A7-B8F4-4E78-87BA-4225D3DCF4B0}"/>
              </a:ext>
            </a:extLst>
          </p:cNvPr>
          <p:cNvSpPr>
            <a:spLocks noGrp="1"/>
          </p:cNvSpPr>
          <p:nvPr>
            <p:ph type="title"/>
          </p:nvPr>
        </p:nvSpPr>
        <p:spPr>
          <a:xfrm>
            <a:off x="838200" y="1"/>
            <a:ext cx="10515600" cy="1066799"/>
          </a:xfrm>
        </p:spPr>
        <p:txBody>
          <a:bodyPr/>
          <a:lstStyle/>
          <a:p>
            <a:r>
              <a:rPr lang="en-US" dirty="0"/>
              <a:t>                        </a:t>
            </a:r>
          </a:p>
        </p:txBody>
      </p:sp>
      <p:sp>
        <p:nvSpPr>
          <p:cNvPr id="3" name="Content Placeholder 2">
            <a:extLst>
              <a:ext uri="{FF2B5EF4-FFF2-40B4-BE49-F238E27FC236}">
                <a16:creationId xmlns:a16="http://schemas.microsoft.com/office/drawing/2014/main" id="{C7311C57-BF39-4815-801F-66D15A97B23C}"/>
              </a:ext>
            </a:extLst>
          </p:cNvPr>
          <p:cNvSpPr>
            <a:spLocks noGrp="1"/>
          </p:cNvSpPr>
          <p:nvPr>
            <p:ph sz="half" idx="1"/>
          </p:nvPr>
        </p:nvSpPr>
        <p:spPr>
          <a:xfrm>
            <a:off x="0" y="0"/>
            <a:ext cx="6172200" cy="6857999"/>
          </a:xfrm>
        </p:spPr>
        <p:txBody>
          <a:bodyPr>
            <a:normAutofit lnSpcReduction="10000"/>
          </a:bodyPr>
          <a:lstStyle/>
          <a:p>
            <a:r>
              <a:rPr lang="en-US" sz="3200" dirty="0"/>
              <a:t>“It is not enough for conservatives to win elections. If we are going to rescue the country from the grip of the radical Left, we need both a governing agenda and the right people in place, ready to carry this agenda out on Day One of the next conservative Administration.</a:t>
            </a:r>
          </a:p>
          <a:p>
            <a:endParaRPr lang="en-US" sz="3200" dirty="0"/>
          </a:p>
          <a:p>
            <a:r>
              <a:rPr lang="en-US" sz="3200" dirty="0"/>
              <a:t>This is the goal of the 2025 Presidential Transition Project. The project will build on four pillars that will, collectively, pave the way for an effective conservative Administration.”  Taken from the Heritage Foundation Website</a:t>
            </a:r>
          </a:p>
          <a:p>
            <a:endParaRPr lang="en-US" dirty="0"/>
          </a:p>
          <a:p>
            <a:endParaRPr lang="en-US" dirty="0"/>
          </a:p>
        </p:txBody>
      </p:sp>
      <p:pic>
        <p:nvPicPr>
          <p:cNvPr id="5" name="Content Placeholder 4">
            <a:extLst>
              <a:ext uri="{FF2B5EF4-FFF2-40B4-BE49-F238E27FC236}">
                <a16:creationId xmlns:a16="http://schemas.microsoft.com/office/drawing/2014/main" id="{DC04B8CD-AFED-4086-8BD4-2794EDE7B319}"/>
              </a:ext>
            </a:extLst>
          </p:cNvPr>
          <p:cNvPicPr>
            <a:picLocks noGrp="1" noChangeAspect="1"/>
          </p:cNvPicPr>
          <p:nvPr>
            <p:ph sz="half" idx="2"/>
          </p:nvPr>
        </p:nvPicPr>
        <p:blipFill>
          <a:blip r:embed="rId2"/>
          <a:stretch>
            <a:fillRect/>
          </a:stretch>
        </p:blipFill>
        <p:spPr>
          <a:xfrm>
            <a:off x="6096001" y="1"/>
            <a:ext cx="6096000" cy="6857998"/>
          </a:xfrm>
          <a:prstGeom prst="rect">
            <a:avLst/>
          </a:prstGeom>
        </p:spPr>
      </p:pic>
    </p:spTree>
    <p:extLst>
      <p:ext uri="{BB962C8B-B14F-4D97-AF65-F5344CB8AC3E}">
        <p14:creationId xmlns:p14="http://schemas.microsoft.com/office/powerpoint/2010/main" val="3793223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837C4-5DE1-4B88-A385-4C5C3CFDD600}"/>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00B050"/>
                </a:solidFill>
                <a:latin typeface="Algerian" panose="04020705040A02060702" pitchFamily="82" charset="0"/>
              </a:rPr>
              <a:t>The Pendulum Swings</a:t>
            </a:r>
          </a:p>
        </p:txBody>
      </p:sp>
      <p:pic>
        <p:nvPicPr>
          <p:cNvPr id="5" name="Content Placeholder 4">
            <a:extLst>
              <a:ext uri="{FF2B5EF4-FFF2-40B4-BE49-F238E27FC236}">
                <a16:creationId xmlns:a16="http://schemas.microsoft.com/office/drawing/2014/main" id="{D477D1C8-BECF-4B7E-86A6-DCDC031DB2F1}"/>
              </a:ext>
            </a:extLst>
          </p:cNvPr>
          <p:cNvPicPr>
            <a:picLocks noGrp="1" noChangeAspect="1"/>
          </p:cNvPicPr>
          <p:nvPr>
            <p:ph sz="half" idx="1"/>
          </p:nvPr>
        </p:nvPicPr>
        <p:blipFill>
          <a:blip r:embed="rId2"/>
          <a:stretch>
            <a:fillRect/>
          </a:stretch>
        </p:blipFill>
        <p:spPr>
          <a:xfrm>
            <a:off x="0" y="681038"/>
            <a:ext cx="6019801" cy="6075362"/>
          </a:xfrm>
          <a:prstGeom prst="rect">
            <a:avLst/>
          </a:prstGeom>
        </p:spPr>
      </p:pic>
      <p:sp>
        <p:nvSpPr>
          <p:cNvPr id="4" name="Content Placeholder 3">
            <a:extLst>
              <a:ext uri="{FF2B5EF4-FFF2-40B4-BE49-F238E27FC236}">
                <a16:creationId xmlns:a16="http://schemas.microsoft.com/office/drawing/2014/main" id="{00EECC24-AC3F-4FAC-9E6A-02FC53B7E596}"/>
              </a:ext>
            </a:extLst>
          </p:cNvPr>
          <p:cNvSpPr>
            <a:spLocks noGrp="1"/>
          </p:cNvSpPr>
          <p:nvPr>
            <p:ph sz="half" idx="2"/>
          </p:nvPr>
        </p:nvSpPr>
        <p:spPr>
          <a:xfrm>
            <a:off x="6172200" y="681038"/>
            <a:ext cx="6019800" cy="6176962"/>
          </a:xfrm>
        </p:spPr>
        <p:txBody>
          <a:bodyPr/>
          <a:lstStyle/>
          <a:p>
            <a:r>
              <a:rPr lang="en-US" dirty="0"/>
              <a:t>The pendulum has been swinging to the radical, liberal, far left for several years.  People, many people, are sick and tired of the break down of morals in our society.  Children shooting children over a lunch dispute; children being told they can change their sexual orientation, thousands of illegal people ransacking the southern border and entering this country illegally and getting aid from government assistance.  Something is dreadfully wrong and the Heritage Foundation has the answers:  it is called Project 2025!!!</a:t>
            </a:r>
          </a:p>
        </p:txBody>
      </p:sp>
    </p:spTree>
    <p:extLst>
      <p:ext uri="{BB962C8B-B14F-4D97-AF65-F5344CB8AC3E}">
        <p14:creationId xmlns:p14="http://schemas.microsoft.com/office/powerpoint/2010/main" val="3668108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9FAFF-5B9E-4E1C-BB97-CA5A47E9253B}"/>
              </a:ext>
            </a:extLst>
          </p:cNvPr>
          <p:cNvSpPr>
            <a:spLocks noGrp="1"/>
          </p:cNvSpPr>
          <p:nvPr>
            <p:ph type="title"/>
          </p:nvPr>
        </p:nvSpPr>
        <p:spPr>
          <a:xfrm>
            <a:off x="838200" y="2"/>
            <a:ext cx="10515600" cy="681036"/>
          </a:xfrm>
        </p:spPr>
        <p:txBody>
          <a:bodyPr>
            <a:normAutofit fontScale="90000"/>
          </a:bodyPr>
          <a:lstStyle/>
          <a:p>
            <a:r>
              <a:rPr lang="en-US" dirty="0"/>
              <a:t>  </a:t>
            </a:r>
            <a:r>
              <a:rPr lang="en-US" i="1" u="sng" dirty="0">
                <a:solidFill>
                  <a:srgbClr val="FF0000"/>
                </a:solidFill>
                <a:latin typeface="Algerian" panose="04020705040A02060702" pitchFamily="82" charset="0"/>
              </a:rPr>
              <a:t>Saving America from the Liberal Grip</a:t>
            </a:r>
          </a:p>
        </p:txBody>
      </p:sp>
      <p:sp>
        <p:nvSpPr>
          <p:cNvPr id="3" name="Content Placeholder 2">
            <a:extLst>
              <a:ext uri="{FF2B5EF4-FFF2-40B4-BE49-F238E27FC236}">
                <a16:creationId xmlns:a16="http://schemas.microsoft.com/office/drawing/2014/main" id="{DD0EE196-A2C8-44D9-BE70-694FD3CE96C4}"/>
              </a:ext>
            </a:extLst>
          </p:cNvPr>
          <p:cNvSpPr>
            <a:spLocks noGrp="1"/>
          </p:cNvSpPr>
          <p:nvPr>
            <p:ph sz="half" idx="1"/>
          </p:nvPr>
        </p:nvSpPr>
        <p:spPr>
          <a:xfrm>
            <a:off x="0" y="774700"/>
            <a:ext cx="6019800" cy="6083297"/>
          </a:xfrm>
        </p:spPr>
        <p:txBody>
          <a:bodyPr/>
          <a:lstStyle/>
          <a:p>
            <a:r>
              <a:rPr lang="en-US" dirty="0"/>
              <a:t>This conservative group, the Heritage Foundation, will be the conservative answer!!  They will swing the pendulum to the far right!  What will that look like?  What will be their agenda?  Does anyone see in this the Hegelian Dialectic?  Does anyone see that the same power that controls the liberal left also controls the conservative right?  </a:t>
            </a:r>
            <a:r>
              <a:rPr lang="en-US" sz="6600" dirty="0"/>
              <a:t>ROME</a:t>
            </a:r>
          </a:p>
        </p:txBody>
      </p:sp>
      <p:pic>
        <p:nvPicPr>
          <p:cNvPr id="5" name="Content Placeholder 4">
            <a:extLst>
              <a:ext uri="{FF2B5EF4-FFF2-40B4-BE49-F238E27FC236}">
                <a16:creationId xmlns:a16="http://schemas.microsoft.com/office/drawing/2014/main" id="{A915045F-CAC0-4603-AED1-D41C4D2C8FBD}"/>
              </a:ext>
            </a:extLst>
          </p:cNvPr>
          <p:cNvPicPr>
            <a:picLocks noGrp="1" noChangeAspect="1"/>
          </p:cNvPicPr>
          <p:nvPr>
            <p:ph sz="half" idx="2"/>
          </p:nvPr>
        </p:nvPicPr>
        <p:blipFill>
          <a:blip r:embed="rId2"/>
          <a:stretch>
            <a:fillRect/>
          </a:stretch>
        </p:blipFill>
        <p:spPr>
          <a:xfrm>
            <a:off x="6019801" y="681038"/>
            <a:ext cx="6172200" cy="6176959"/>
          </a:xfrm>
          <a:prstGeom prst="rect">
            <a:avLst/>
          </a:prstGeom>
        </p:spPr>
      </p:pic>
    </p:spTree>
    <p:extLst>
      <p:ext uri="{BB962C8B-B14F-4D97-AF65-F5344CB8AC3E}">
        <p14:creationId xmlns:p14="http://schemas.microsoft.com/office/powerpoint/2010/main" val="3598676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B243A-88E3-430D-8388-2F92E277766D}"/>
              </a:ext>
            </a:extLst>
          </p:cNvPr>
          <p:cNvSpPr>
            <a:spLocks noGrp="1"/>
          </p:cNvSpPr>
          <p:nvPr>
            <p:ph type="title"/>
          </p:nvPr>
        </p:nvSpPr>
        <p:spPr>
          <a:xfrm>
            <a:off x="838200" y="1"/>
            <a:ext cx="10515600" cy="787399"/>
          </a:xfrm>
        </p:spPr>
        <p:txBody>
          <a:bodyPr/>
          <a:lstStyle/>
          <a:p>
            <a:r>
              <a:rPr lang="en-US" dirty="0"/>
              <a:t>                  </a:t>
            </a:r>
            <a:r>
              <a:rPr lang="en-US" b="1" i="1" u="sng" dirty="0">
                <a:solidFill>
                  <a:srgbClr val="FF0000"/>
                </a:solidFill>
                <a:latin typeface="Algerian" panose="04020705040A02060702" pitchFamily="82" charset="0"/>
              </a:rPr>
              <a:t>The Hegelian Dialectic</a:t>
            </a:r>
          </a:p>
        </p:txBody>
      </p:sp>
      <p:pic>
        <p:nvPicPr>
          <p:cNvPr id="5" name="Content Placeholder 4">
            <a:extLst>
              <a:ext uri="{FF2B5EF4-FFF2-40B4-BE49-F238E27FC236}">
                <a16:creationId xmlns:a16="http://schemas.microsoft.com/office/drawing/2014/main" id="{DD4FF87C-3B91-464E-987F-31A4AE18D596}"/>
              </a:ext>
            </a:extLst>
          </p:cNvPr>
          <p:cNvPicPr>
            <a:picLocks noGrp="1" noChangeAspect="1"/>
          </p:cNvPicPr>
          <p:nvPr>
            <p:ph sz="half" idx="1"/>
          </p:nvPr>
        </p:nvPicPr>
        <p:blipFill>
          <a:blip r:embed="rId2"/>
          <a:stretch>
            <a:fillRect/>
          </a:stretch>
        </p:blipFill>
        <p:spPr>
          <a:xfrm>
            <a:off x="0" y="673100"/>
            <a:ext cx="6172200" cy="6184899"/>
          </a:xfrm>
          <a:prstGeom prst="rect">
            <a:avLst/>
          </a:prstGeom>
        </p:spPr>
      </p:pic>
      <p:sp>
        <p:nvSpPr>
          <p:cNvPr id="4" name="Content Placeholder 3">
            <a:extLst>
              <a:ext uri="{FF2B5EF4-FFF2-40B4-BE49-F238E27FC236}">
                <a16:creationId xmlns:a16="http://schemas.microsoft.com/office/drawing/2014/main" id="{A47279A6-2500-4CFC-AFBF-9FB34A31C245}"/>
              </a:ext>
            </a:extLst>
          </p:cNvPr>
          <p:cNvSpPr>
            <a:spLocks noGrp="1"/>
          </p:cNvSpPr>
          <p:nvPr>
            <p:ph sz="half" idx="2"/>
          </p:nvPr>
        </p:nvSpPr>
        <p:spPr>
          <a:xfrm>
            <a:off x="6172200" y="673100"/>
            <a:ext cx="6019800" cy="6184899"/>
          </a:xfrm>
        </p:spPr>
        <p:txBody>
          <a:bodyPr/>
          <a:lstStyle/>
          <a:p>
            <a:r>
              <a:rPr lang="en-US" dirty="0"/>
              <a:t>Hegel believed that if there was something the powers that be wanted done, called the solution, then all one had to do was to create two opposing forces.  We have two very distinct veins in America today;  the radical ,liberal left and the neo conservative right.  They are both controlled by the papacy/Jesuits!  You pit them against each other, driving the country back and forth until you finally bring forward your solution!  Let us see if the Heritage Foundation has a solution!</a:t>
            </a:r>
          </a:p>
        </p:txBody>
      </p:sp>
    </p:spTree>
    <p:extLst>
      <p:ext uri="{BB962C8B-B14F-4D97-AF65-F5344CB8AC3E}">
        <p14:creationId xmlns:p14="http://schemas.microsoft.com/office/powerpoint/2010/main" val="4025847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4CA03-B4B5-4873-B986-3C00070E413A}"/>
              </a:ext>
            </a:extLst>
          </p:cNvPr>
          <p:cNvSpPr>
            <a:spLocks noGrp="1"/>
          </p:cNvSpPr>
          <p:nvPr>
            <p:ph type="title"/>
          </p:nvPr>
        </p:nvSpPr>
        <p:spPr>
          <a:xfrm>
            <a:off x="838200" y="1"/>
            <a:ext cx="10515600" cy="901699"/>
          </a:xfrm>
        </p:spPr>
        <p:txBody>
          <a:bodyPr/>
          <a:lstStyle/>
          <a:p>
            <a:r>
              <a:rPr lang="en-US" dirty="0"/>
              <a:t>                    </a:t>
            </a:r>
            <a:r>
              <a:rPr lang="en-US" b="1" i="1" u="sng" dirty="0">
                <a:solidFill>
                  <a:srgbClr val="FF0000"/>
                </a:solidFill>
                <a:latin typeface="Algerian" panose="04020705040A02060702" pitchFamily="82" charset="0"/>
              </a:rPr>
              <a:t>Project 2025 Rhetoric!</a:t>
            </a:r>
          </a:p>
        </p:txBody>
      </p:sp>
      <p:sp>
        <p:nvSpPr>
          <p:cNvPr id="3" name="Content Placeholder 2">
            <a:extLst>
              <a:ext uri="{FF2B5EF4-FFF2-40B4-BE49-F238E27FC236}">
                <a16:creationId xmlns:a16="http://schemas.microsoft.com/office/drawing/2014/main" id="{17FBE3B4-E979-409B-B0E5-C9EABBCB5236}"/>
              </a:ext>
            </a:extLst>
          </p:cNvPr>
          <p:cNvSpPr>
            <a:spLocks noGrp="1"/>
          </p:cNvSpPr>
          <p:nvPr>
            <p:ph idx="1"/>
          </p:nvPr>
        </p:nvSpPr>
        <p:spPr>
          <a:xfrm>
            <a:off x="0" y="749300"/>
            <a:ext cx="12192000" cy="6108699"/>
          </a:xfrm>
        </p:spPr>
        <p:txBody>
          <a:bodyPr>
            <a:normAutofit fontScale="92500" lnSpcReduction="10000"/>
          </a:bodyPr>
          <a:lstStyle/>
          <a:p>
            <a:r>
              <a:rPr lang="en-US" dirty="0"/>
              <a:t>Meanwhile in his chapter on the U.S. Department of Labor, Jonathan Berry frames his proposals as part of divine history. “The Judeo-Christian tradition, stretching back to Genesis, has always recognized fruitful work as integral to human dignity, as service to God, neighbor, and family,” he writes, while claiming the Biden administration “has been hostile to people of faith.”</a:t>
            </a:r>
          </a:p>
          <a:p>
            <a:endParaRPr lang="en-US" dirty="0"/>
          </a:p>
          <a:p>
            <a:r>
              <a:rPr lang="en-US" dirty="0"/>
              <a:t>Berry worries that “God ordained the Sabbath as a day of rest, and until very recently the Judeo-Christian tradition sought to honor that mandate by moral and legal regulation of work on that day” and blames consumerism and secularism for the decline in Sabbath observance.</a:t>
            </a:r>
          </a:p>
          <a:p>
            <a:endParaRPr lang="en-US" dirty="0"/>
          </a:p>
          <a:p>
            <a:r>
              <a:rPr lang="en-US" dirty="0"/>
              <a:t>But he’s not content to reminisce about the good </a:t>
            </a:r>
            <a:r>
              <a:rPr lang="en-US" dirty="0" err="1"/>
              <a:t>ol</a:t>
            </a:r>
            <a:r>
              <a:rPr lang="en-US" dirty="0"/>
              <a:t>’ days when Americans went to church. He wants the federal government to push people back to church, and calls on Congress to “encourage communal rest by amending the Fair Labor Standards Act (FLSA) to require that workers be paid time and a half for hours worked on the Sabbath.” Berry argues this would lead to higher costs that would reduce work on the Sabbath. </a:t>
            </a:r>
          </a:p>
        </p:txBody>
      </p:sp>
    </p:spTree>
    <p:extLst>
      <p:ext uri="{BB962C8B-B14F-4D97-AF65-F5344CB8AC3E}">
        <p14:creationId xmlns:p14="http://schemas.microsoft.com/office/powerpoint/2010/main" val="1846918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6E2FA-250B-47C6-8D45-1998481A22AA}"/>
              </a:ext>
            </a:extLst>
          </p:cNvPr>
          <p:cNvSpPr>
            <a:spLocks noGrp="1"/>
          </p:cNvSpPr>
          <p:nvPr>
            <p:ph type="title"/>
          </p:nvPr>
        </p:nvSpPr>
        <p:spPr>
          <a:xfrm>
            <a:off x="6172200" y="365125"/>
            <a:ext cx="5181600" cy="1325563"/>
          </a:xfrm>
        </p:spPr>
        <p:txBody>
          <a:bodyPr/>
          <a:lstStyle/>
          <a:p>
            <a:endParaRPr lang="en-US" dirty="0"/>
          </a:p>
        </p:txBody>
      </p:sp>
      <p:sp>
        <p:nvSpPr>
          <p:cNvPr id="3" name="Content Placeholder 2">
            <a:extLst>
              <a:ext uri="{FF2B5EF4-FFF2-40B4-BE49-F238E27FC236}">
                <a16:creationId xmlns:a16="http://schemas.microsoft.com/office/drawing/2014/main" id="{16B7366B-F3C6-4CE8-B3C5-AF1D4E383F2B}"/>
              </a:ext>
            </a:extLst>
          </p:cNvPr>
          <p:cNvSpPr>
            <a:spLocks noGrp="1"/>
          </p:cNvSpPr>
          <p:nvPr>
            <p:ph sz="half" idx="1"/>
          </p:nvPr>
        </p:nvSpPr>
        <p:spPr>
          <a:xfrm>
            <a:off x="0" y="0"/>
            <a:ext cx="6096000" cy="6857999"/>
          </a:xfrm>
        </p:spPr>
        <p:txBody>
          <a:bodyPr>
            <a:normAutofit lnSpcReduction="10000"/>
          </a:bodyPr>
          <a:lstStyle/>
          <a:p>
            <a:r>
              <a:rPr lang="en-US" dirty="0"/>
              <a:t>“Project 2025” is saying the quiet part out loud: Right-wing groups do not want to ensure all Americans have religious freedom, but want to impose conservative Christian views on our religiously-diverse country.</a:t>
            </a:r>
          </a:p>
          <a:p>
            <a:endParaRPr lang="en-US" dirty="0"/>
          </a:p>
          <a:p>
            <a:r>
              <a:rPr lang="en-US" dirty="0"/>
              <a:t>The federal government does not need to worry about saving souls.</a:t>
            </a:r>
          </a:p>
          <a:p>
            <a:endParaRPr lang="en-US" dirty="0"/>
          </a:p>
          <a:p>
            <a:r>
              <a:rPr lang="en-US" dirty="0"/>
              <a:t>Instituting “biblically based” policies, saving souls and inducing Sabbath observance constitute a direct attack on religious freedom, a freedom guaranteed by the First Amendment, which keeps the government out of religion.”</a:t>
            </a:r>
          </a:p>
        </p:txBody>
      </p:sp>
      <p:pic>
        <p:nvPicPr>
          <p:cNvPr id="5" name="Content Placeholder 4">
            <a:extLst>
              <a:ext uri="{FF2B5EF4-FFF2-40B4-BE49-F238E27FC236}">
                <a16:creationId xmlns:a16="http://schemas.microsoft.com/office/drawing/2014/main" id="{C9505B93-676A-42A2-8952-CD9505CB56F4}"/>
              </a:ext>
            </a:extLst>
          </p:cNvPr>
          <p:cNvPicPr>
            <a:picLocks noGrp="1" noChangeAspect="1"/>
          </p:cNvPicPr>
          <p:nvPr>
            <p:ph sz="half" idx="2"/>
          </p:nvPr>
        </p:nvPicPr>
        <p:blipFill>
          <a:blip r:embed="rId2"/>
          <a:stretch>
            <a:fillRect/>
          </a:stretch>
        </p:blipFill>
        <p:spPr>
          <a:xfrm>
            <a:off x="6096000" y="0"/>
            <a:ext cx="6096000" cy="6857999"/>
          </a:xfrm>
          <a:prstGeom prst="rect">
            <a:avLst/>
          </a:prstGeom>
        </p:spPr>
      </p:pic>
    </p:spTree>
    <p:extLst>
      <p:ext uri="{BB962C8B-B14F-4D97-AF65-F5344CB8AC3E}">
        <p14:creationId xmlns:p14="http://schemas.microsoft.com/office/powerpoint/2010/main" val="863457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5E4F-E9B3-4CE5-AA77-45E764469A43}"/>
              </a:ext>
            </a:extLst>
          </p:cNvPr>
          <p:cNvSpPr>
            <a:spLocks noGrp="1"/>
          </p:cNvSpPr>
          <p:nvPr>
            <p:ph type="title"/>
          </p:nvPr>
        </p:nvSpPr>
        <p:spPr>
          <a:xfrm>
            <a:off x="838200" y="1"/>
            <a:ext cx="10515600" cy="622299"/>
          </a:xfrm>
        </p:spPr>
        <p:txBody>
          <a:bodyPr>
            <a:normAutofit fontScale="90000"/>
          </a:bodyPr>
          <a:lstStyle/>
          <a:p>
            <a:r>
              <a:rPr lang="en-US" dirty="0"/>
              <a:t>                  </a:t>
            </a:r>
            <a:r>
              <a:rPr lang="en-US" b="1" i="1" u="sng" dirty="0">
                <a:solidFill>
                  <a:srgbClr val="FF0000"/>
                </a:solidFill>
              </a:rPr>
              <a:t>She Knew What She was Saying </a:t>
            </a:r>
          </a:p>
        </p:txBody>
      </p:sp>
      <p:sp>
        <p:nvSpPr>
          <p:cNvPr id="3" name="Content Placeholder 2">
            <a:extLst>
              <a:ext uri="{FF2B5EF4-FFF2-40B4-BE49-F238E27FC236}">
                <a16:creationId xmlns:a16="http://schemas.microsoft.com/office/drawing/2014/main" id="{F757025D-788D-4A15-9C96-29DA08B1E854}"/>
              </a:ext>
            </a:extLst>
          </p:cNvPr>
          <p:cNvSpPr>
            <a:spLocks noGrp="1"/>
          </p:cNvSpPr>
          <p:nvPr>
            <p:ph idx="1"/>
          </p:nvPr>
        </p:nvSpPr>
        <p:spPr>
          <a:xfrm>
            <a:off x="0" y="533400"/>
            <a:ext cx="12192000" cy="6324599"/>
          </a:xfrm>
        </p:spPr>
        <p:txBody>
          <a:bodyPr>
            <a:normAutofit/>
          </a:bodyPr>
          <a:lstStyle/>
          <a:p>
            <a:r>
              <a:rPr lang="en-US" dirty="0"/>
              <a:t>“Yet this very class put forth the claim that the fast-spreading corruption is largely attributable to the desecration of the so-called “Christian sabbath,” and that the enforcement of Sunday observance would greatly improve the morals of society. This claim is especially urged in America, where the doctrine of the true Sabbath has been most widely preached….But the fact that a movement to establish error is connected with a work which is in itself good, is not an argument in favor of the error. We may disguise poison by mingling it with wholesome food, but we do not change its nature. On the contrary, it is rendered more dangerous, as it is more likely to be taken unawares. It is one of Satan's devices to combine with falsehood just enough truth to give it plausibility. The leaders of the Sunday movement may advocate reforms which the people need, principles which are in harmony with the Bible; yet while there is with these a requirement which is contrary to God's law, His servants cannot unite with them. Nothing can justify them in setting aside the commandments of God for the precepts of men.”  GC, pg. 587</a:t>
            </a:r>
          </a:p>
        </p:txBody>
      </p:sp>
    </p:spTree>
    <p:extLst>
      <p:ext uri="{BB962C8B-B14F-4D97-AF65-F5344CB8AC3E}">
        <p14:creationId xmlns:p14="http://schemas.microsoft.com/office/powerpoint/2010/main" val="1549517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FD83D-95AE-4DF2-A076-C994D4C7EAFE}"/>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0070C0"/>
                </a:solidFill>
                <a:latin typeface="Algerian" panose="04020705040A02060702" pitchFamily="82" charset="0"/>
              </a:rPr>
              <a:t>Forces Are Gathering</a:t>
            </a:r>
          </a:p>
        </p:txBody>
      </p:sp>
      <p:pic>
        <p:nvPicPr>
          <p:cNvPr id="5" name="Content Placeholder 4">
            <a:extLst>
              <a:ext uri="{FF2B5EF4-FFF2-40B4-BE49-F238E27FC236}">
                <a16:creationId xmlns:a16="http://schemas.microsoft.com/office/drawing/2014/main" id="{D53F850A-59F9-430E-AABD-C8AF78747A74}"/>
              </a:ext>
            </a:extLst>
          </p:cNvPr>
          <p:cNvPicPr>
            <a:picLocks noGrp="1" noChangeAspect="1"/>
          </p:cNvPicPr>
          <p:nvPr>
            <p:ph sz="half" idx="1"/>
          </p:nvPr>
        </p:nvPicPr>
        <p:blipFill>
          <a:blip r:embed="rId2"/>
          <a:stretch>
            <a:fillRect/>
          </a:stretch>
        </p:blipFill>
        <p:spPr>
          <a:xfrm>
            <a:off x="0" y="584200"/>
            <a:ext cx="6096000" cy="6273798"/>
          </a:xfrm>
          <a:prstGeom prst="rect">
            <a:avLst/>
          </a:prstGeom>
        </p:spPr>
      </p:pic>
      <p:sp>
        <p:nvSpPr>
          <p:cNvPr id="4" name="Content Placeholder 3">
            <a:extLst>
              <a:ext uri="{FF2B5EF4-FFF2-40B4-BE49-F238E27FC236}">
                <a16:creationId xmlns:a16="http://schemas.microsoft.com/office/drawing/2014/main" id="{FD2A8E8A-528D-4AB6-8B11-DC0D88E7450F}"/>
              </a:ext>
            </a:extLst>
          </p:cNvPr>
          <p:cNvSpPr>
            <a:spLocks noGrp="1"/>
          </p:cNvSpPr>
          <p:nvPr>
            <p:ph sz="half" idx="2"/>
          </p:nvPr>
        </p:nvSpPr>
        <p:spPr>
          <a:xfrm>
            <a:off x="6096000" y="584200"/>
            <a:ext cx="6096000" cy="6273798"/>
          </a:xfrm>
        </p:spPr>
        <p:txBody>
          <a:bodyPr>
            <a:normAutofit lnSpcReduction="10000"/>
          </a:bodyPr>
          <a:lstStyle/>
          <a:p>
            <a:r>
              <a:rPr lang="en-US" dirty="0"/>
              <a:t>On October 5, 2023, the United Nations Human Rights Council called upon UN member states and governments to do more to stop religious hate speech online and on social media platforms. Some of the hate speech that was addressed had to do specifically with sexual orientation and gender identity. The UN reported the following:</a:t>
            </a:r>
          </a:p>
          <a:p>
            <a:pPr marL="0" indent="0">
              <a:buNone/>
            </a:pPr>
            <a:r>
              <a:rPr lang="en-US" dirty="0"/>
              <a:t> • “Religious hate speech, a phenomenon that was far from new, was now unfolding unchecked. Online, social media algorithms were amplifying hateful messages and nourishing the echo chambers of ignorance.” </a:t>
            </a:r>
          </a:p>
        </p:txBody>
      </p:sp>
    </p:spTree>
    <p:extLst>
      <p:ext uri="{BB962C8B-B14F-4D97-AF65-F5344CB8AC3E}">
        <p14:creationId xmlns:p14="http://schemas.microsoft.com/office/powerpoint/2010/main" val="2795160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1872</Words>
  <Application>Microsoft Office PowerPoint</Application>
  <PresentationFormat>Widescreen</PresentationFormat>
  <Paragraphs>51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Algerian</vt:lpstr>
      <vt:lpstr>Arial</vt:lpstr>
      <vt:lpstr>Calibri</vt:lpstr>
      <vt:lpstr>Calibri Light</vt:lpstr>
      <vt:lpstr>Office Theme</vt:lpstr>
      <vt:lpstr>Project 2025??  What is Ahead!!</vt:lpstr>
      <vt:lpstr>                        </vt:lpstr>
      <vt:lpstr>                     The Pendulum Swings</vt:lpstr>
      <vt:lpstr>  Saving America from the Liberal Grip</vt:lpstr>
      <vt:lpstr>                  The Hegelian Dialectic</vt:lpstr>
      <vt:lpstr>                    Project 2025 Rhetoric!</vt:lpstr>
      <vt:lpstr>PowerPoint Presentation</vt:lpstr>
      <vt:lpstr>                  She Knew What She was Saying </vt:lpstr>
      <vt:lpstr>                   Forces Are Gathering</vt:lpstr>
      <vt:lpstr>PowerPoint Presentation</vt:lpstr>
      <vt:lpstr>                  Someone is Getting Mad!!!</vt:lpstr>
      <vt:lpstr>                Translating the Rhetoric</vt:lpstr>
      <vt:lpstr>                     Are We Listening?</vt:lpstr>
      <vt:lpstr>                  They Are Fighting Against Truth!</vt:lpstr>
      <vt:lpstr>         I Hear the Sound……….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2025??  What is Ahead!!</dc:title>
  <dc:creator>Patron</dc:creator>
  <cp:lastModifiedBy>Patron</cp:lastModifiedBy>
  <cp:revision>10</cp:revision>
  <dcterms:created xsi:type="dcterms:W3CDTF">2023-10-05T18:55:22Z</dcterms:created>
  <dcterms:modified xsi:type="dcterms:W3CDTF">2023-10-13T19:20:23Z</dcterms:modified>
</cp:coreProperties>
</file>