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9" r:id="rId5"/>
    <p:sldId id="260" r:id="rId6"/>
    <p:sldId id="258" r:id="rId7"/>
    <p:sldId id="262"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2A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91" d="100"/>
          <a:sy n="91" d="100"/>
        </p:scale>
        <p:origin x="-132"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23DC7-708A-441D-BD0E-1483A7378B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61D8017-7573-43D0-A28A-80E4E4624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29BD7D9-ECF4-4710-8860-A9D040194300}"/>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6901BBD4-2909-4754-AAF8-2AD1DD16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01E96C-93D0-44F1-A526-E029AF745D10}"/>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454736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B0A66-8ECB-454B-9310-6CF75AA8F4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414BF4-E193-4625-AA48-59E8B08492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6FE78EF-144B-4243-9EC2-745F5A402817}"/>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CDB2E8BD-B38A-4976-8720-B9E2D04CB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1938A5-D6CC-4D6C-A545-C6FC5B891C6E}"/>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1593878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90C1A2-2012-498E-8BFF-A7599A95FA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0EEE428-88C2-44EE-B0D7-18810EF33C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D92285-0072-4CAE-AF1A-4097C3B99667}"/>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3152270B-8FD0-4B8E-9F35-65EFC6571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EDF1A1-F906-427C-A296-197B2D4D774D}"/>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59723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B54C72-2B64-4A4A-A0B2-007971162F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246763-3D2F-4F18-A5FA-59E43C0C1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53ECEF-35DC-4E32-9434-0B64DFEDD67D}"/>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5A752ED3-BF43-42DA-B449-721869124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7AB63A-C1BC-4370-980B-BB4A616CFABF}"/>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423218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F4A7E-9CD6-484D-9343-E9D9C06707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37BFCA0-4A8B-4B98-8EBE-3652212715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6DA2298-0139-4BF1-99D7-E423DF3735BD}"/>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1B04ECB3-B169-476F-B12B-D38C50252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A083EB-3ADF-4AD1-A6B5-156471CF3849}"/>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76353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CEF5A-A509-4DB8-96F4-5A29470E1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8F51A6-5C1B-43E2-8B85-44FB81AA83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5A5E2D5-4774-4999-AC6E-DD29C41B97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2354DCB-16CC-46E5-A7E8-4CE0CFF4E769}"/>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6" name="Footer Placeholder 5">
            <a:extLst>
              <a:ext uri="{FF2B5EF4-FFF2-40B4-BE49-F238E27FC236}">
                <a16:creationId xmlns:a16="http://schemas.microsoft.com/office/drawing/2014/main" xmlns="" id="{B64A6D30-5559-43D8-B145-A4325708C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41DB520-8B38-41A6-A131-1596F9A131CA}"/>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36129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700C07-C7DA-4F2D-AE0B-AC2B07DF3A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54EC9C6-D385-4B9D-B8B1-437F190F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297435E-873F-426A-B035-F0C8E0E8313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AE9417-F50A-4D25-8E43-49F05C84F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C037991-943C-4BDB-AEDA-E3FC51CDDD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AC1483D-E2FA-4BB7-B7BC-71687935D842}"/>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8" name="Footer Placeholder 7">
            <a:extLst>
              <a:ext uri="{FF2B5EF4-FFF2-40B4-BE49-F238E27FC236}">
                <a16:creationId xmlns:a16="http://schemas.microsoft.com/office/drawing/2014/main" xmlns="" id="{6D9C3B77-3741-4444-B35E-18AC2D279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838ED10-E93C-4FC9-9E46-AEC8855A3773}"/>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8191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56A4E-4301-4D11-8CA9-C29A60472C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6E45706-3131-4050-814B-35FBCA56FF70}"/>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4" name="Footer Placeholder 3">
            <a:extLst>
              <a:ext uri="{FF2B5EF4-FFF2-40B4-BE49-F238E27FC236}">
                <a16:creationId xmlns:a16="http://schemas.microsoft.com/office/drawing/2014/main" xmlns="" id="{9ACEFF80-AEA1-4546-A61B-2CEC0C92D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A9B1DED-41EA-4699-B2F1-CF6144B5580E}"/>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1183883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51A6EB-639B-4BBA-9FFD-79DABC9447D3}"/>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3" name="Footer Placeholder 2">
            <a:extLst>
              <a:ext uri="{FF2B5EF4-FFF2-40B4-BE49-F238E27FC236}">
                <a16:creationId xmlns:a16="http://schemas.microsoft.com/office/drawing/2014/main" xmlns="" id="{98299250-A66E-45B8-A683-2291FCA64C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75C36D7-3178-4546-8934-775C18D9FB52}"/>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667813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BB979-BC8B-46B5-8178-53A9FD6F7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DBDAE80-4C53-4D50-BBF4-A38EFEE89C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10FAE46-0460-4C62-8FA0-A548783554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B0455C8-4E02-4519-B80B-7F8B8A7FD89B}"/>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6" name="Footer Placeholder 5">
            <a:extLst>
              <a:ext uri="{FF2B5EF4-FFF2-40B4-BE49-F238E27FC236}">
                <a16:creationId xmlns:a16="http://schemas.microsoft.com/office/drawing/2014/main" xmlns="" id="{D1F3FF57-F345-4154-9D49-0CEB0C83B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19D0C4F-05FD-4BFF-87EE-1A8C3CE44619}"/>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2304902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5104F-648E-4323-AA8A-9614633FF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4EAE215-E45B-4B65-9D56-88E69A9DF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147C507-E858-4236-B094-3958074AB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1245217-A37A-4D74-9F52-3BAC67A75880}"/>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6" name="Footer Placeholder 5">
            <a:extLst>
              <a:ext uri="{FF2B5EF4-FFF2-40B4-BE49-F238E27FC236}">
                <a16:creationId xmlns:a16="http://schemas.microsoft.com/office/drawing/2014/main" xmlns="" id="{3BC6C613-028C-4A33-A88E-0460EC8A9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33095D2-A12E-4AB7-92B6-0594DA2F2AC7}"/>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2787340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344A99-A8A4-431A-AA49-D14F0F4CF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E2BF61C-F9CA-429E-B0D8-8BD5D1A6B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E80758-6A95-4F01-99EA-ADB12E5BA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2E67DC60-2085-4DE7-9E92-3441165CF3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97C6E4F-A748-4766-B082-01DDDC161C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9BFFC-BF3C-43C0-8AC2-35B81FB7054B}" type="slidenum">
              <a:rPr lang="en-US" smtClean="0"/>
              <a:t>‹#›</a:t>
            </a:fld>
            <a:endParaRPr lang="en-US"/>
          </a:p>
        </p:txBody>
      </p:sp>
    </p:spTree>
    <p:extLst>
      <p:ext uri="{BB962C8B-B14F-4D97-AF65-F5344CB8AC3E}">
        <p14:creationId xmlns:p14="http://schemas.microsoft.com/office/powerpoint/2010/main" val="220900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CDF653F-7BF7-4F87-909B-39B19552E009}"/>
              </a:ext>
            </a:extLst>
          </p:cNvPr>
          <p:cNvPicPr>
            <a:picLocks noChangeAspect="1"/>
          </p:cNvPicPr>
          <p:nvPr/>
        </p:nvPicPr>
        <p:blipFill>
          <a:blip r:embed="rId2"/>
          <a:stretch>
            <a:fillRect/>
          </a:stretch>
        </p:blipFill>
        <p:spPr>
          <a:xfrm>
            <a:off x="3848986" y="0"/>
            <a:ext cx="4671060" cy="6858000"/>
          </a:xfrm>
          <a:prstGeom prst="rect">
            <a:avLst/>
          </a:prstGeom>
        </p:spPr>
      </p:pic>
      <p:sp>
        <p:nvSpPr>
          <p:cNvPr id="2" name="Title 1">
            <a:extLst>
              <a:ext uri="{FF2B5EF4-FFF2-40B4-BE49-F238E27FC236}">
                <a16:creationId xmlns:a16="http://schemas.microsoft.com/office/drawing/2014/main" xmlns="" id="{B1930801-6F05-46A9-9F83-0B9B12A21CC6}"/>
              </a:ext>
            </a:extLst>
          </p:cNvPr>
          <p:cNvSpPr>
            <a:spLocks noGrp="1"/>
          </p:cNvSpPr>
          <p:nvPr>
            <p:ph type="ctrTitle"/>
          </p:nvPr>
        </p:nvSpPr>
        <p:spPr>
          <a:xfrm>
            <a:off x="1087035" y="5241852"/>
            <a:ext cx="9683746" cy="1732300"/>
          </a:xfrm>
        </p:spPr>
        <p:txBody>
          <a:bodyPr>
            <a:normAutofit/>
          </a:bodyPr>
          <a:lstStyle/>
          <a:p>
            <a:r>
              <a:rPr lang="en-US" sz="8000" b="1" i="1" u="sng" dirty="0">
                <a:solidFill>
                  <a:srgbClr val="FF0000"/>
                </a:solidFill>
                <a:effectLst>
                  <a:outerShdw blurRad="38100" dist="38100" dir="2700000" algn="tl">
                    <a:srgbClr val="000000">
                      <a:alpha val="43137"/>
                    </a:srgbClr>
                  </a:outerShdw>
                </a:effectLst>
              </a:rPr>
              <a:t>Fruits of the Same Tree</a:t>
            </a:r>
          </a:p>
        </p:txBody>
      </p:sp>
      <p:pic>
        <p:nvPicPr>
          <p:cNvPr id="5" name="Picture 4">
            <a:extLst>
              <a:ext uri="{FF2B5EF4-FFF2-40B4-BE49-F238E27FC236}">
                <a16:creationId xmlns:a16="http://schemas.microsoft.com/office/drawing/2014/main" xmlns="" id="{333B08CF-2DDF-4DCD-8FE4-AEB0D13C2B66}"/>
              </a:ext>
            </a:extLst>
          </p:cNvPr>
          <p:cNvPicPr>
            <a:picLocks noChangeAspect="1"/>
          </p:cNvPicPr>
          <p:nvPr/>
        </p:nvPicPr>
        <p:blipFill>
          <a:blip r:embed="rId3"/>
          <a:stretch>
            <a:fillRect/>
          </a:stretch>
        </p:blipFill>
        <p:spPr>
          <a:xfrm>
            <a:off x="840102" y="1908810"/>
            <a:ext cx="3373120" cy="1897380"/>
          </a:xfrm>
          <a:prstGeom prst="rect">
            <a:avLst/>
          </a:prstGeom>
        </p:spPr>
      </p:pic>
      <p:pic>
        <p:nvPicPr>
          <p:cNvPr id="6" name="Picture 5">
            <a:extLst>
              <a:ext uri="{FF2B5EF4-FFF2-40B4-BE49-F238E27FC236}">
                <a16:creationId xmlns:a16="http://schemas.microsoft.com/office/drawing/2014/main" xmlns="" id="{4CAFC3E1-2865-406C-94FA-2357FEF12B34}"/>
              </a:ext>
            </a:extLst>
          </p:cNvPr>
          <p:cNvPicPr>
            <a:picLocks noChangeAspect="1"/>
          </p:cNvPicPr>
          <p:nvPr/>
        </p:nvPicPr>
        <p:blipFill>
          <a:blip r:embed="rId4"/>
          <a:stretch>
            <a:fillRect/>
          </a:stretch>
        </p:blipFill>
        <p:spPr>
          <a:xfrm>
            <a:off x="8278832" y="1908810"/>
            <a:ext cx="3250098" cy="1897379"/>
          </a:xfrm>
          <a:prstGeom prst="rect">
            <a:avLst/>
          </a:prstGeom>
        </p:spPr>
      </p:pic>
    </p:spTree>
    <p:extLst>
      <p:ext uri="{BB962C8B-B14F-4D97-AF65-F5344CB8AC3E}">
        <p14:creationId xmlns:p14="http://schemas.microsoft.com/office/powerpoint/2010/main" val="2374993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F9A80-0CF6-47FC-B1CE-1A8252684DFB}"/>
              </a:ext>
            </a:extLst>
          </p:cNvPr>
          <p:cNvSpPr>
            <a:spLocks noGrp="1"/>
          </p:cNvSpPr>
          <p:nvPr>
            <p:ph type="title"/>
          </p:nvPr>
        </p:nvSpPr>
        <p:spPr>
          <a:xfrm>
            <a:off x="310924" y="347423"/>
            <a:ext cx="10515600" cy="1325563"/>
          </a:xfrm>
        </p:spPr>
        <p:txBody>
          <a:bodyPr/>
          <a:lstStyle/>
          <a:p>
            <a:r>
              <a:rPr lang="en-US" dirty="0"/>
              <a:t>The Lateran Palace…</a:t>
            </a:r>
          </a:p>
        </p:txBody>
      </p:sp>
      <p:sp>
        <p:nvSpPr>
          <p:cNvPr id="4" name="Rectangle 3">
            <a:extLst>
              <a:ext uri="{FF2B5EF4-FFF2-40B4-BE49-F238E27FC236}">
                <a16:creationId xmlns:a16="http://schemas.microsoft.com/office/drawing/2014/main" xmlns="" id="{52575292-C0D4-4369-9E11-E9E5D7D5FF77}"/>
              </a:ext>
            </a:extLst>
          </p:cNvPr>
          <p:cNvSpPr/>
          <p:nvPr/>
        </p:nvSpPr>
        <p:spPr>
          <a:xfrm>
            <a:off x="5568724" y="4180344"/>
            <a:ext cx="6096000" cy="2677656"/>
          </a:xfrm>
          <a:prstGeom prst="rect">
            <a:avLst/>
          </a:prstGeom>
        </p:spPr>
        <p:txBody>
          <a:bodyPr>
            <a:spAutoFit/>
          </a:bodyPr>
          <a:lstStyle/>
          <a:p>
            <a:r>
              <a:rPr lang="en-US" sz="2400" dirty="0"/>
              <a:t>“</a:t>
            </a:r>
            <a:r>
              <a:rPr lang="en-US" sz="2400" b="1" u="sng" dirty="0"/>
              <a:t>The Lateran Palace is an ancient palace of the Roman Empire and later the main papal residence in southeast Rome</a:t>
            </a:r>
            <a:r>
              <a:rPr lang="en-US" sz="2400" dirty="0"/>
              <a:t>.”—Wikipedia, “Lateran Palace” (see also: Barnes, Arthur. “Saint John Lateran.” The Catholic Encyclopedia. Vol 9. New York: Robert Appleton Company, 1910.)</a:t>
            </a:r>
          </a:p>
        </p:txBody>
      </p:sp>
      <p:pic>
        <p:nvPicPr>
          <p:cNvPr id="5" name="Picture 4">
            <a:extLst>
              <a:ext uri="{FF2B5EF4-FFF2-40B4-BE49-F238E27FC236}">
                <a16:creationId xmlns:a16="http://schemas.microsoft.com/office/drawing/2014/main" xmlns="" id="{2B86791A-EFFD-4476-AD19-03602E2C7F08}"/>
              </a:ext>
            </a:extLst>
          </p:cNvPr>
          <p:cNvPicPr>
            <a:picLocks noChangeAspect="1"/>
          </p:cNvPicPr>
          <p:nvPr/>
        </p:nvPicPr>
        <p:blipFill>
          <a:blip r:embed="rId2"/>
          <a:stretch>
            <a:fillRect/>
          </a:stretch>
        </p:blipFill>
        <p:spPr>
          <a:xfrm>
            <a:off x="6096000" y="347423"/>
            <a:ext cx="4566926" cy="3429000"/>
          </a:xfrm>
          <a:prstGeom prst="rect">
            <a:avLst/>
          </a:prstGeom>
        </p:spPr>
      </p:pic>
      <p:pic>
        <p:nvPicPr>
          <p:cNvPr id="6" name="Picture 5">
            <a:extLst>
              <a:ext uri="{FF2B5EF4-FFF2-40B4-BE49-F238E27FC236}">
                <a16:creationId xmlns:a16="http://schemas.microsoft.com/office/drawing/2014/main" xmlns="" id="{FF64132F-7669-4BCB-9A53-F4F0E0489E93}"/>
              </a:ext>
            </a:extLst>
          </p:cNvPr>
          <p:cNvPicPr>
            <a:picLocks noChangeAspect="1"/>
          </p:cNvPicPr>
          <p:nvPr/>
        </p:nvPicPr>
        <p:blipFill>
          <a:blip r:embed="rId3"/>
          <a:stretch>
            <a:fillRect/>
          </a:stretch>
        </p:blipFill>
        <p:spPr>
          <a:xfrm>
            <a:off x="0" y="2144102"/>
            <a:ext cx="5284853" cy="3296427"/>
          </a:xfrm>
          <a:prstGeom prst="rect">
            <a:avLst/>
          </a:prstGeom>
        </p:spPr>
      </p:pic>
    </p:spTree>
    <p:extLst>
      <p:ext uri="{BB962C8B-B14F-4D97-AF65-F5344CB8AC3E}">
        <p14:creationId xmlns:p14="http://schemas.microsoft.com/office/powerpoint/2010/main" val="176958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02DDCA-0A37-490C-9AB8-BBA32CC472C6}"/>
              </a:ext>
            </a:extLst>
          </p:cNvPr>
          <p:cNvSpPr>
            <a:spLocks noGrp="1"/>
          </p:cNvSpPr>
          <p:nvPr>
            <p:ph type="title"/>
          </p:nvPr>
        </p:nvSpPr>
        <p:spPr>
          <a:xfrm>
            <a:off x="838200" y="-224811"/>
            <a:ext cx="10515600" cy="1325563"/>
          </a:xfrm>
        </p:spPr>
        <p:txBody>
          <a:bodyPr/>
          <a:lstStyle/>
          <a:p>
            <a:r>
              <a:rPr lang="en-US" b="1" i="1" dirty="0">
                <a:solidFill>
                  <a:srgbClr val="FFFF00"/>
                </a:solidFill>
              </a:rPr>
              <a:t>What Can We Learn by examining the fruits?</a:t>
            </a:r>
          </a:p>
        </p:txBody>
      </p:sp>
      <p:sp>
        <p:nvSpPr>
          <p:cNvPr id="3" name="TextBox 2">
            <a:extLst>
              <a:ext uri="{FF2B5EF4-FFF2-40B4-BE49-F238E27FC236}">
                <a16:creationId xmlns:a16="http://schemas.microsoft.com/office/drawing/2014/main" xmlns="" id="{17B06659-F04C-42E5-91E4-365A9D58ABA8}"/>
              </a:ext>
            </a:extLst>
          </p:cNvPr>
          <p:cNvSpPr txBox="1"/>
          <p:nvPr/>
        </p:nvSpPr>
        <p:spPr>
          <a:xfrm>
            <a:off x="3200400" y="765810"/>
            <a:ext cx="8869680" cy="6370975"/>
          </a:xfrm>
          <a:prstGeom prst="rect">
            <a:avLst/>
          </a:prstGeom>
          <a:noFill/>
        </p:spPr>
        <p:txBody>
          <a:bodyPr wrap="square" rtlCol="0">
            <a:spAutoFit/>
          </a:bodyPr>
          <a:lstStyle/>
          <a:p>
            <a:r>
              <a:rPr lang="en-US" sz="2400" dirty="0">
                <a:solidFill>
                  <a:schemeClr val="bg1"/>
                </a:solidFill>
              </a:rPr>
              <a:t>Matt. 7:15-24 “</a:t>
            </a:r>
            <a:r>
              <a:rPr lang="en-US" sz="2400" b="1" dirty="0">
                <a:solidFill>
                  <a:schemeClr val="bg1"/>
                </a:solidFill>
              </a:rPr>
              <a:t>Beware of false prophets, which come to you in sheep's clothing, but inwardly they are ravening wolves</a:t>
            </a:r>
            <a:r>
              <a:rPr lang="en-US" sz="2400" dirty="0">
                <a:solidFill>
                  <a:schemeClr val="bg1"/>
                </a:solidFill>
              </a:rPr>
              <a:t>.</a:t>
            </a:r>
            <a:r>
              <a:rPr lang="en-US" sz="2400" b="1" u="sng" baseline="30000" dirty="0">
                <a:solidFill>
                  <a:schemeClr val="bg1"/>
                </a:solidFill>
              </a:rPr>
              <a:t> </a:t>
            </a:r>
            <a:r>
              <a:rPr lang="en-US" sz="2400" b="1" u="sng" dirty="0">
                <a:solidFill>
                  <a:schemeClr val="bg1"/>
                </a:solidFill>
              </a:rPr>
              <a:t>Ye shall know them by their fruits</a:t>
            </a:r>
            <a:r>
              <a:rPr lang="en-US" sz="2400" dirty="0">
                <a:solidFill>
                  <a:schemeClr val="bg1"/>
                </a:solidFill>
              </a:rPr>
              <a:t>. Do men gather grapes of thorns, or figs of thistles?</a:t>
            </a:r>
            <a:r>
              <a:rPr lang="en-US" sz="2400" baseline="30000" dirty="0">
                <a:solidFill>
                  <a:schemeClr val="bg1"/>
                </a:solidFill>
              </a:rPr>
              <a:t> </a:t>
            </a:r>
            <a:r>
              <a:rPr lang="en-US" sz="2400" dirty="0">
                <a:solidFill>
                  <a:schemeClr val="bg1"/>
                </a:solidFill>
              </a:rPr>
              <a:t>Even so every good tree bringeth forth good fruit; </a:t>
            </a:r>
            <a:r>
              <a:rPr lang="en-US" sz="2400" b="1" u="sng" dirty="0">
                <a:solidFill>
                  <a:schemeClr val="bg1"/>
                </a:solidFill>
              </a:rPr>
              <a:t>but a corrupt tree bringeth forth evil fruit.</a:t>
            </a:r>
            <a:r>
              <a:rPr lang="en-US" sz="2400" b="1" u="sng" baseline="30000" dirty="0">
                <a:solidFill>
                  <a:schemeClr val="bg1"/>
                </a:solidFill>
              </a:rPr>
              <a:t> </a:t>
            </a:r>
            <a:r>
              <a:rPr lang="en-US" sz="2400" b="1" u="sng" dirty="0">
                <a:solidFill>
                  <a:schemeClr val="bg1"/>
                </a:solidFill>
              </a:rPr>
              <a:t>A good tree cannot bring forth evil fruit, neither can a corrupt tree bring forth good fruit.</a:t>
            </a:r>
            <a:r>
              <a:rPr lang="en-US" sz="2400" b="1" u="sng" baseline="30000" dirty="0">
                <a:solidFill>
                  <a:schemeClr val="bg1"/>
                </a:solidFill>
              </a:rPr>
              <a:t> </a:t>
            </a:r>
            <a:r>
              <a:rPr lang="en-US" sz="2400" b="1" u="sng" dirty="0">
                <a:solidFill>
                  <a:schemeClr val="bg1"/>
                </a:solidFill>
              </a:rPr>
              <a:t>Every tree that bringeth not forth good fruit is hewn down, and cast into the fire.</a:t>
            </a:r>
            <a:r>
              <a:rPr lang="en-US" sz="2400" baseline="30000" dirty="0">
                <a:solidFill>
                  <a:schemeClr val="bg1"/>
                </a:solidFill>
              </a:rPr>
              <a:t> </a:t>
            </a:r>
            <a:r>
              <a:rPr lang="en-US" sz="2400" b="1" dirty="0">
                <a:solidFill>
                  <a:schemeClr val="bg1"/>
                </a:solidFill>
              </a:rPr>
              <a:t>Wherefore by their fruits ye shall know them</a:t>
            </a:r>
            <a:r>
              <a:rPr lang="en-US" sz="2400" dirty="0">
                <a:solidFill>
                  <a:schemeClr val="bg1"/>
                </a:solidFill>
              </a:rPr>
              <a:t>.</a:t>
            </a:r>
            <a:r>
              <a:rPr lang="en-US" sz="2400" baseline="30000" dirty="0">
                <a:solidFill>
                  <a:schemeClr val="bg1"/>
                </a:solidFill>
              </a:rPr>
              <a:t> </a:t>
            </a:r>
            <a:r>
              <a:rPr lang="en-US" sz="2400" dirty="0">
                <a:solidFill>
                  <a:schemeClr val="bg1"/>
                </a:solidFill>
              </a:rPr>
              <a:t>Not every one that saith unto me, Lord, Lord, shall enter into the kingdom of heaven; but he that doeth the will of my Father which is in heaven.</a:t>
            </a:r>
            <a:r>
              <a:rPr lang="en-US" sz="2400" baseline="30000" dirty="0">
                <a:solidFill>
                  <a:schemeClr val="bg1"/>
                </a:solidFill>
              </a:rPr>
              <a:t> </a:t>
            </a:r>
            <a:r>
              <a:rPr lang="en-US" sz="2400" dirty="0">
                <a:solidFill>
                  <a:schemeClr val="bg1"/>
                </a:solidFill>
              </a:rPr>
              <a:t>Many will say to me in that day, Lord, Lord, have we not prophesied in thy name? and in thy name have cast out devils? </a:t>
            </a:r>
            <a:r>
              <a:rPr lang="en-US" sz="2400" b="1" dirty="0">
                <a:solidFill>
                  <a:schemeClr val="bg1"/>
                </a:solidFill>
              </a:rPr>
              <a:t>and in thy name done many wonderful works?</a:t>
            </a:r>
            <a:r>
              <a:rPr lang="en-US" sz="2400" baseline="30000" dirty="0">
                <a:solidFill>
                  <a:schemeClr val="bg1"/>
                </a:solidFill>
              </a:rPr>
              <a:t> </a:t>
            </a:r>
            <a:r>
              <a:rPr lang="en-US" sz="2400" dirty="0">
                <a:solidFill>
                  <a:schemeClr val="bg1"/>
                </a:solidFill>
              </a:rPr>
              <a:t>And then will I profess unto them, I never knew you: depart from me, ye that work </a:t>
            </a:r>
            <a:r>
              <a:rPr lang="en-US" sz="2400" b="1" u="sng" dirty="0">
                <a:solidFill>
                  <a:schemeClr val="bg1"/>
                </a:solidFill>
              </a:rPr>
              <a:t>iniquity</a:t>
            </a:r>
            <a:r>
              <a:rPr lang="en-US" sz="2400" dirty="0">
                <a:solidFill>
                  <a:schemeClr val="bg1"/>
                </a:solidFill>
              </a:rPr>
              <a:t>.</a:t>
            </a:r>
            <a:r>
              <a:rPr lang="en-US" sz="2400" baseline="30000" dirty="0">
                <a:solidFill>
                  <a:schemeClr val="bg1"/>
                </a:solidFill>
              </a:rPr>
              <a:t> </a:t>
            </a:r>
            <a:r>
              <a:rPr lang="en-US" sz="2400" dirty="0">
                <a:solidFill>
                  <a:schemeClr val="bg1"/>
                </a:solidFill>
              </a:rPr>
              <a:t>Therefore whosoever heareth these sayings of mine, and doeth them, I will liken him unto a wise man, which built his house upon a rock”</a:t>
            </a:r>
          </a:p>
          <a:p>
            <a:endParaRPr lang="en-US" sz="2400" dirty="0">
              <a:solidFill>
                <a:schemeClr val="bg1"/>
              </a:solidFill>
            </a:endParaRPr>
          </a:p>
        </p:txBody>
      </p:sp>
      <p:pic>
        <p:nvPicPr>
          <p:cNvPr id="4" name="Picture 3">
            <a:extLst>
              <a:ext uri="{FF2B5EF4-FFF2-40B4-BE49-F238E27FC236}">
                <a16:creationId xmlns:a16="http://schemas.microsoft.com/office/drawing/2014/main" xmlns="" id="{BD53B38B-050C-40D4-8BAA-06E657C12F18}"/>
              </a:ext>
            </a:extLst>
          </p:cNvPr>
          <p:cNvPicPr>
            <a:picLocks noChangeAspect="1"/>
          </p:cNvPicPr>
          <p:nvPr/>
        </p:nvPicPr>
        <p:blipFill>
          <a:blip r:embed="rId2"/>
          <a:stretch>
            <a:fillRect/>
          </a:stretch>
        </p:blipFill>
        <p:spPr>
          <a:xfrm>
            <a:off x="0" y="1100752"/>
            <a:ext cx="3030466" cy="2021297"/>
          </a:xfrm>
          <a:prstGeom prst="rect">
            <a:avLst/>
          </a:prstGeom>
        </p:spPr>
      </p:pic>
      <p:pic>
        <p:nvPicPr>
          <p:cNvPr id="5" name="Picture 4">
            <a:extLst>
              <a:ext uri="{FF2B5EF4-FFF2-40B4-BE49-F238E27FC236}">
                <a16:creationId xmlns:a16="http://schemas.microsoft.com/office/drawing/2014/main" xmlns="" id="{9E300DBC-884F-41B6-A893-6BCD6E6D4879}"/>
              </a:ext>
            </a:extLst>
          </p:cNvPr>
          <p:cNvPicPr>
            <a:picLocks noChangeAspect="1"/>
          </p:cNvPicPr>
          <p:nvPr/>
        </p:nvPicPr>
        <p:blipFill>
          <a:blip r:embed="rId3"/>
          <a:stretch>
            <a:fillRect/>
          </a:stretch>
        </p:blipFill>
        <p:spPr>
          <a:xfrm>
            <a:off x="0" y="3735952"/>
            <a:ext cx="3030466" cy="1704637"/>
          </a:xfrm>
          <a:prstGeom prst="rect">
            <a:avLst/>
          </a:prstGeom>
        </p:spPr>
      </p:pic>
    </p:spTree>
    <p:extLst>
      <p:ext uri="{BB962C8B-B14F-4D97-AF65-F5344CB8AC3E}">
        <p14:creationId xmlns:p14="http://schemas.microsoft.com/office/powerpoint/2010/main" val="3188868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19FCDC-8E63-4097-8B9A-D59BED06B8F3}"/>
              </a:ext>
            </a:extLst>
          </p:cNvPr>
          <p:cNvSpPr>
            <a:spLocks noGrp="1"/>
          </p:cNvSpPr>
          <p:nvPr>
            <p:ph type="title"/>
          </p:nvPr>
        </p:nvSpPr>
        <p:spPr>
          <a:xfrm>
            <a:off x="743393" y="-262196"/>
            <a:ext cx="10705214" cy="1325563"/>
          </a:xfrm>
        </p:spPr>
        <p:txBody>
          <a:bodyPr/>
          <a:lstStyle/>
          <a:p>
            <a:r>
              <a:rPr lang="en-US" dirty="0"/>
              <a:t>Are Pagan Rome and Papal Rome the Same???</a:t>
            </a:r>
          </a:p>
        </p:txBody>
      </p:sp>
      <p:pic>
        <p:nvPicPr>
          <p:cNvPr id="3" name="Picture 2">
            <a:extLst>
              <a:ext uri="{FF2B5EF4-FFF2-40B4-BE49-F238E27FC236}">
                <a16:creationId xmlns:a16="http://schemas.microsoft.com/office/drawing/2014/main" xmlns="" id="{FAA8F7E5-ED60-4C1B-AC18-B2E915AE5E62}"/>
              </a:ext>
            </a:extLst>
          </p:cNvPr>
          <p:cNvPicPr>
            <a:picLocks noChangeAspect="1"/>
          </p:cNvPicPr>
          <p:nvPr/>
        </p:nvPicPr>
        <p:blipFill>
          <a:blip r:embed="rId2"/>
          <a:stretch>
            <a:fillRect/>
          </a:stretch>
        </p:blipFill>
        <p:spPr>
          <a:xfrm>
            <a:off x="743393" y="830669"/>
            <a:ext cx="4018221" cy="6027331"/>
          </a:xfrm>
          <a:prstGeom prst="rect">
            <a:avLst/>
          </a:prstGeom>
        </p:spPr>
      </p:pic>
      <p:pic>
        <p:nvPicPr>
          <p:cNvPr id="4" name="Picture 3">
            <a:extLst>
              <a:ext uri="{FF2B5EF4-FFF2-40B4-BE49-F238E27FC236}">
                <a16:creationId xmlns:a16="http://schemas.microsoft.com/office/drawing/2014/main" xmlns="" id="{0D7AEAF1-67C9-4243-994D-5AF075B82B26}"/>
              </a:ext>
            </a:extLst>
          </p:cNvPr>
          <p:cNvPicPr>
            <a:picLocks noChangeAspect="1"/>
          </p:cNvPicPr>
          <p:nvPr/>
        </p:nvPicPr>
        <p:blipFill>
          <a:blip r:embed="rId3"/>
          <a:stretch>
            <a:fillRect/>
          </a:stretch>
        </p:blipFill>
        <p:spPr>
          <a:xfrm>
            <a:off x="6677085" y="830669"/>
            <a:ext cx="4052109" cy="6027331"/>
          </a:xfrm>
          <a:prstGeom prst="rect">
            <a:avLst/>
          </a:prstGeom>
        </p:spPr>
      </p:pic>
    </p:spTree>
    <p:extLst>
      <p:ext uri="{BB962C8B-B14F-4D97-AF65-F5344CB8AC3E}">
        <p14:creationId xmlns:p14="http://schemas.microsoft.com/office/powerpoint/2010/main" val="412261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D1F883-2F9B-42A5-A4A4-A0F0942EB3E0}"/>
              </a:ext>
            </a:extLst>
          </p:cNvPr>
          <p:cNvSpPr>
            <a:spLocks noGrp="1"/>
          </p:cNvSpPr>
          <p:nvPr>
            <p:ph type="title"/>
          </p:nvPr>
        </p:nvSpPr>
        <p:spPr>
          <a:xfrm>
            <a:off x="838200" y="-219666"/>
            <a:ext cx="10515600" cy="1325563"/>
          </a:xfrm>
        </p:spPr>
        <p:txBody>
          <a:bodyPr/>
          <a:lstStyle/>
          <a:p>
            <a:pPr algn="ctr"/>
            <a:r>
              <a:rPr lang="en-US" dirty="0">
                <a:solidFill>
                  <a:srgbClr val="660066"/>
                </a:solidFill>
                <a:latin typeface="Arial Rounded MT Bold" panose="020F0704030504030204" pitchFamily="34" charset="0"/>
              </a:rPr>
              <a:t>Why Compare Histories???</a:t>
            </a:r>
          </a:p>
        </p:txBody>
      </p:sp>
      <p:sp>
        <p:nvSpPr>
          <p:cNvPr id="3" name="TextBox 2">
            <a:extLst>
              <a:ext uri="{FF2B5EF4-FFF2-40B4-BE49-F238E27FC236}">
                <a16:creationId xmlns:a16="http://schemas.microsoft.com/office/drawing/2014/main" xmlns="" id="{A317E052-E264-40C1-A080-79D1EBB5C111}"/>
              </a:ext>
            </a:extLst>
          </p:cNvPr>
          <p:cNvSpPr txBox="1"/>
          <p:nvPr/>
        </p:nvSpPr>
        <p:spPr>
          <a:xfrm>
            <a:off x="233916" y="871870"/>
            <a:ext cx="5762847" cy="6555641"/>
          </a:xfrm>
          <a:prstGeom prst="rect">
            <a:avLst/>
          </a:prstGeom>
          <a:noFill/>
        </p:spPr>
        <p:txBody>
          <a:bodyPr wrap="square" rtlCol="0">
            <a:spAutoFit/>
          </a:bodyPr>
          <a:lstStyle/>
          <a:p>
            <a:r>
              <a:rPr lang="en-US" sz="2800" dirty="0" err="1"/>
              <a:t>Ecc</a:t>
            </a:r>
            <a:r>
              <a:rPr lang="en-US" sz="2800" dirty="0"/>
              <a:t>. 1:9-11 “</a:t>
            </a:r>
            <a:r>
              <a:rPr lang="en-US" sz="2800" baseline="30000" dirty="0"/>
              <a:t> </a:t>
            </a:r>
            <a:r>
              <a:rPr lang="en-US" sz="2800" b="1" dirty="0"/>
              <a:t>The thing that hath been, it is that which shall be</a:t>
            </a:r>
            <a:r>
              <a:rPr lang="en-US" sz="2800" dirty="0"/>
              <a:t>; </a:t>
            </a:r>
            <a:r>
              <a:rPr lang="en-US" sz="2800" b="1" dirty="0"/>
              <a:t>and that which is done is that which shall be done:</a:t>
            </a:r>
            <a:r>
              <a:rPr lang="en-US" sz="2800" dirty="0"/>
              <a:t> and there is no new thing under the sun.</a:t>
            </a:r>
            <a:r>
              <a:rPr lang="en-US" sz="2800" baseline="30000" dirty="0"/>
              <a:t> </a:t>
            </a:r>
            <a:r>
              <a:rPr lang="en-US" sz="2800" dirty="0"/>
              <a:t>Is there any thing whereof it may be said, See, this is new? it hath been already of old time, which was before us.</a:t>
            </a:r>
            <a:r>
              <a:rPr lang="en-US" sz="2800" baseline="30000" dirty="0"/>
              <a:t> </a:t>
            </a:r>
            <a:r>
              <a:rPr lang="en-US" sz="2800" b="1" dirty="0"/>
              <a:t>There is no remembrance of former things; neither shall there be any remembrance of things that are to come with those that shall come after</a:t>
            </a:r>
            <a:r>
              <a:rPr lang="en-US" sz="2800" dirty="0"/>
              <a:t>.</a:t>
            </a:r>
          </a:p>
          <a:p>
            <a:endParaRPr lang="en-US" sz="2800" dirty="0"/>
          </a:p>
          <a:p>
            <a:endParaRPr lang="en-US" sz="2800" dirty="0"/>
          </a:p>
        </p:txBody>
      </p:sp>
      <p:pic>
        <p:nvPicPr>
          <p:cNvPr id="4" name="Picture 3">
            <a:extLst>
              <a:ext uri="{FF2B5EF4-FFF2-40B4-BE49-F238E27FC236}">
                <a16:creationId xmlns:a16="http://schemas.microsoft.com/office/drawing/2014/main" xmlns="" id="{7E1022D1-B16E-4E7E-8F1D-C2D7F659C4F9}"/>
              </a:ext>
            </a:extLst>
          </p:cNvPr>
          <p:cNvPicPr>
            <a:picLocks noChangeAspect="1"/>
          </p:cNvPicPr>
          <p:nvPr/>
        </p:nvPicPr>
        <p:blipFill rotWithShape="1">
          <a:blip r:embed="rId2"/>
          <a:srcRect r="6417"/>
          <a:stretch/>
        </p:blipFill>
        <p:spPr>
          <a:xfrm>
            <a:off x="6601047" y="858914"/>
            <a:ext cx="4258519" cy="2570086"/>
          </a:xfrm>
          <a:prstGeom prst="rect">
            <a:avLst/>
          </a:prstGeom>
        </p:spPr>
      </p:pic>
      <p:pic>
        <p:nvPicPr>
          <p:cNvPr id="5" name="Picture 4">
            <a:extLst>
              <a:ext uri="{FF2B5EF4-FFF2-40B4-BE49-F238E27FC236}">
                <a16:creationId xmlns:a16="http://schemas.microsoft.com/office/drawing/2014/main" xmlns="" id="{EE9B1296-44E0-4C09-BE23-F469605CCE3A}"/>
              </a:ext>
            </a:extLst>
          </p:cNvPr>
          <p:cNvPicPr>
            <a:picLocks noChangeAspect="1"/>
          </p:cNvPicPr>
          <p:nvPr/>
        </p:nvPicPr>
        <p:blipFill>
          <a:blip r:embed="rId3"/>
          <a:stretch>
            <a:fillRect/>
          </a:stretch>
        </p:blipFill>
        <p:spPr>
          <a:xfrm>
            <a:off x="6195239" y="3701637"/>
            <a:ext cx="5273233" cy="2629293"/>
          </a:xfrm>
          <a:prstGeom prst="rect">
            <a:avLst/>
          </a:prstGeom>
        </p:spPr>
      </p:pic>
    </p:spTree>
    <p:extLst>
      <p:ext uri="{BB962C8B-B14F-4D97-AF65-F5344CB8AC3E}">
        <p14:creationId xmlns:p14="http://schemas.microsoft.com/office/powerpoint/2010/main" val="644475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44A56-1ABF-44EC-95D8-51DCE3FEA734}"/>
              </a:ext>
            </a:extLst>
          </p:cNvPr>
          <p:cNvSpPr>
            <a:spLocks noGrp="1"/>
          </p:cNvSpPr>
          <p:nvPr>
            <p:ph type="title"/>
          </p:nvPr>
        </p:nvSpPr>
        <p:spPr>
          <a:xfrm>
            <a:off x="838200" y="-474849"/>
            <a:ext cx="10515600" cy="1325563"/>
          </a:xfrm>
        </p:spPr>
        <p:txBody>
          <a:bodyPr>
            <a:normAutofit/>
          </a:bodyPr>
          <a:lstStyle/>
          <a:p>
            <a:pPr algn="ctr"/>
            <a:r>
              <a:rPr lang="en-US" sz="3600" b="1" dirty="0">
                <a:solidFill>
                  <a:srgbClr val="02AE16"/>
                </a:solidFill>
                <a:effectLst>
                  <a:outerShdw blurRad="38100" dist="38100" dir="2700000" algn="tl">
                    <a:srgbClr val="000000">
                      <a:alpha val="43137"/>
                    </a:srgbClr>
                  </a:outerShdw>
                </a:effectLst>
              </a:rPr>
              <a:t>Another Why?</a:t>
            </a:r>
          </a:p>
        </p:txBody>
      </p:sp>
      <p:sp>
        <p:nvSpPr>
          <p:cNvPr id="3" name="Rectangle 2">
            <a:extLst>
              <a:ext uri="{FF2B5EF4-FFF2-40B4-BE49-F238E27FC236}">
                <a16:creationId xmlns:a16="http://schemas.microsoft.com/office/drawing/2014/main" xmlns="" id="{1FDA2605-873E-4621-8295-8F81C3DF91FE}"/>
              </a:ext>
            </a:extLst>
          </p:cNvPr>
          <p:cNvSpPr/>
          <p:nvPr/>
        </p:nvSpPr>
        <p:spPr>
          <a:xfrm>
            <a:off x="0" y="241097"/>
            <a:ext cx="12192000" cy="6740307"/>
          </a:xfrm>
          <a:prstGeom prst="rect">
            <a:avLst/>
          </a:prstGeom>
        </p:spPr>
        <p:txBody>
          <a:bodyPr wrap="square">
            <a:spAutoFit/>
          </a:bodyPr>
          <a:lstStyle/>
          <a:p>
            <a:r>
              <a:rPr lang="en-US" sz="2400" dirty="0"/>
              <a:t>Dan. 7:7-11 “After this I saw in the night visions, and behold a fourth beast, dreadful and terrible, and strong exceedingly; and it had great iron teeth: it devoured and brake in pieces, and stamped the residue with the feet of it: and it was diverse from all the beasts that were before it; and it had ten horns. I considered the horns, and, behold, there came up among them another little horn, before whom there were three of the first horns plucked up by the roots: and, behold, in this horn were eyes like the eyes of man, and a mouth speaking great things. </a:t>
            </a:r>
            <a:r>
              <a:rPr lang="en-US" sz="2400" b="1" u="sng" dirty="0"/>
              <a:t>I beheld till the thrones were cast down</a:t>
            </a:r>
            <a:r>
              <a:rPr lang="en-US" sz="2400" b="1" dirty="0"/>
              <a:t>, and the Ancient of days did sit</a:t>
            </a:r>
            <a:r>
              <a:rPr lang="en-US" sz="2400" dirty="0"/>
              <a:t>, whose garment was white as snow, and the hair of his head like the pure wool: his throne was like the fiery flame, and his wheels as burning fire. A fiery stream issued and came forth from before him: thousand thousands ministered unto him, and ten thousand times ten thousand stood before him: </a:t>
            </a:r>
            <a:r>
              <a:rPr lang="en-US" sz="2400" b="1" dirty="0"/>
              <a:t>the judgment was set, and the books were opened. </a:t>
            </a:r>
            <a:r>
              <a:rPr lang="en-US" sz="2400" b="1" u="sng" dirty="0"/>
              <a:t>I beheld then because of the voice of the great words which the horn </a:t>
            </a:r>
            <a:r>
              <a:rPr lang="en-US" sz="2400" b="1" u="sng" dirty="0" err="1"/>
              <a:t>spake</a:t>
            </a:r>
            <a:r>
              <a:rPr lang="en-US" sz="2400" b="1" u="sng" dirty="0"/>
              <a:t>: I beheld even till the beast was slain, and his body destroyed, and given to the burning flame</a:t>
            </a:r>
            <a:r>
              <a:rPr lang="en-US" sz="2400" dirty="0"/>
              <a:t>.”</a:t>
            </a:r>
          </a:p>
          <a:p>
            <a:endParaRPr lang="en-US" sz="2400" dirty="0"/>
          </a:p>
          <a:p>
            <a:r>
              <a:rPr lang="en-US" sz="2400" dirty="0"/>
              <a:t>Rev. 20:4 “</a:t>
            </a:r>
            <a:r>
              <a:rPr lang="en-US" sz="2400" b="1" dirty="0"/>
              <a:t>And I saw thrones, and they sat upon them, and judgment was given unto them</a:t>
            </a:r>
            <a:r>
              <a:rPr lang="en-US" sz="2400" dirty="0"/>
              <a:t>: and I saw the souls of them that were beheaded for the witness of Jesus, and for the word of God, and which had not worshipped the beast, neither his image, neither had received his mark upon their foreheads, or in their hands”</a:t>
            </a:r>
          </a:p>
        </p:txBody>
      </p:sp>
    </p:spTree>
    <p:extLst>
      <p:ext uri="{BB962C8B-B14F-4D97-AF65-F5344CB8AC3E}">
        <p14:creationId xmlns:p14="http://schemas.microsoft.com/office/powerpoint/2010/main" val="3409319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AFB8CB0-7F11-431A-B6C0-39C1EC58A470}"/>
              </a:ext>
            </a:extLst>
          </p:cNvPr>
          <p:cNvPicPr>
            <a:picLocks noChangeAspect="1"/>
          </p:cNvPicPr>
          <p:nvPr/>
        </p:nvPicPr>
        <p:blipFill>
          <a:blip r:embed="rId2"/>
          <a:stretch>
            <a:fillRect/>
          </a:stretch>
        </p:blipFill>
        <p:spPr>
          <a:xfrm>
            <a:off x="0" y="0"/>
            <a:ext cx="12192001" cy="6858000"/>
          </a:xfrm>
          <a:prstGeom prst="rect">
            <a:avLst/>
          </a:prstGeom>
        </p:spPr>
      </p:pic>
    </p:spTree>
    <p:extLst>
      <p:ext uri="{BB962C8B-B14F-4D97-AF65-F5344CB8AC3E}">
        <p14:creationId xmlns:p14="http://schemas.microsoft.com/office/powerpoint/2010/main" val="1349136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7C78546-F7A6-4B93-B886-3E90399AD562}"/>
              </a:ext>
            </a:extLst>
          </p:cNvPr>
          <p:cNvSpPr/>
          <p:nvPr/>
        </p:nvSpPr>
        <p:spPr>
          <a:xfrm>
            <a:off x="4309641" y="1251189"/>
            <a:ext cx="7882359" cy="5693866"/>
          </a:xfrm>
          <a:prstGeom prst="rect">
            <a:avLst/>
          </a:prstGeom>
        </p:spPr>
        <p:txBody>
          <a:bodyPr wrap="square">
            <a:spAutoFit/>
          </a:bodyPr>
          <a:lstStyle/>
          <a:p>
            <a:r>
              <a:rPr lang="en-US" sz="2800" dirty="0"/>
              <a:t>“For though they were first invested in the right of being supreme teachers of Christian doctrine, by and under Christian emperors within the limits of the Roman Empire (as is acknowledged by themselves), by the title of </a:t>
            </a:r>
            <a:r>
              <a:rPr lang="en-US" sz="2800" b="1" u="sng" dirty="0"/>
              <a:t>Pontifex Maximus</a:t>
            </a:r>
            <a:r>
              <a:rPr lang="en-US" sz="2800" dirty="0"/>
              <a:t>, who was an officer subject to the civil state; </a:t>
            </a:r>
            <a:r>
              <a:rPr lang="en-US" sz="2800" b="1" u="sng" dirty="0"/>
              <a:t>yet after the Empire was divided and dissolved, it was not hard to obtrude upon the people already subject to them, another title, namely, the right of St. Peter</a:t>
            </a:r>
            <a:r>
              <a:rPr lang="en-US" sz="2800" dirty="0"/>
              <a:t>; </a:t>
            </a:r>
            <a:r>
              <a:rPr lang="en-US" sz="2800" b="1" dirty="0"/>
              <a:t>not only to save entire their pretended power, but also to extend the same over the same Christian provinces, though no more united in the Empire of Rome</a:t>
            </a:r>
            <a:r>
              <a:rPr lang="en-US" sz="2800" dirty="0"/>
              <a:t>”—Thomas Hobbes, Leviathan, </a:t>
            </a:r>
            <a:r>
              <a:rPr lang="en-US" sz="2800" dirty="0" err="1"/>
              <a:t>ch.</a:t>
            </a:r>
            <a:r>
              <a:rPr lang="en-US" sz="2800" dirty="0"/>
              <a:t> 47</a:t>
            </a:r>
          </a:p>
        </p:txBody>
      </p:sp>
      <p:pic>
        <p:nvPicPr>
          <p:cNvPr id="4" name="Picture 3">
            <a:extLst>
              <a:ext uri="{FF2B5EF4-FFF2-40B4-BE49-F238E27FC236}">
                <a16:creationId xmlns:a16="http://schemas.microsoft.com/office/drawing/2014/main" xmlns="" id="{EFB4D5D5-8227-45A1-837D-EE32DBC7262A}"/>
              </a:ext>
            </a:extLst>
          </p:cNvPr>
          <p:cNvPicPr>
            <a:picLocks noChangeAspect="1"/>
          </p:cNvPicPr>
          <p:nvPr/>
        </p:nvPicPr>
        <p:blipFill>
          <a:blip r:embed="rId2"/>
          <a:stretch>
            <a:fillRect/>
          </a:stretch>
        </p:blipFill>
        <p:spPr>
          <a:xfrm>
            <a:off x="0" y="1725336"/>
            <a:ext cx="4076644" cy="4299006"/>
          </a:xfrm>
          <a:prstGeom prst="rect">
            <a:avLst/>
          </a:prstGeom>
        </p:spPr>
      </p:pic>
      <p:sp>
        <p:nvSpPr>
          <p:cNvPr id="5" name="TextBox 4">
            <a:extLst>
              <a:ext uri="{FF2B5EF4-FFF2-40B4-BE49-F238E27FC236}">
                <a16:creationId xmlns:a16="http://schemas.microsoft.com/office/drawing/2014/main" xmlns="" id="{BC9D38DD-83BC-4D4E-90F0-4BC05A568E21}"/>
              </a:ext>
            </a:extLst>
          </p:cNvPr>
          <p:cNvSpPr txBox="1"/>
          <p:nvPr/>
        </p:nvSpPr>
        <p:spPr>
          <a:xfrm>
            <a:off x="1350335" y="85060"/>
            <a:ext cx="8973879" cy="923330"/>
          </a:xfrm>
          <a:prstGeom prst="rect">
            <a:avLst/>
          </a:prstGeom>
          <a:noFill/>
        </p:spPr>
        <p:txBody>
          <a:bodyPr wrap="square" rtlCol="0">
            <a:spAutoFit/>
          </a:bodyPr>
          <a:lstStyle/>
          <a:p>
            <a:r>
              <a:rPr lang="en-US" sz="5400" dirty="0">
                <a:solidFill>
                  <a:srgbClr val="C00000"/>
                </a:solidFill>
              </a:rPr>
              <a:t>Thomas Hobbes Once Said…</a:t>
            </a:r>
          </a:p>
        </p:txBody>
      </p:sp>
    </p:spTree>
    <p:extLst>
      <p:ext uri="{BB962C8B-B14F-4D97-AF65-F5344CB8AC3E}">
        <p14:creationId xmlns:p14="http://schemas.microsoft.com/office/powerpoint/2010/main" val="2791078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DF1209-7432-426D-821C-DA8000BCC5E3}"/>
              </a:ext>
            </a:extLst>
          </p:cNvPr>
          <p:cNvSpPr>
            <a:spLocks noGrp="1"/>
          </p:cNvSpPr>
          <p:nvPr>
            <p:ph type="title"/>
          </p:nvPr>
        </p:nvSpPr>
        <p:spPr>
          <a:xfrm>
            <a:off x="838200" y="-272828"/>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Same Title</a:t>
            </a:r>
          </a:p>
        </p:txBody>
      </p:sp>
      <p:sp>
        <p:nvSpPr>
          <p:cNvPr id="3" name="Rectangle 2">
            <a:extLst>
              <a:ext uri="{FF2B5EF4-FFF2-40B4-BE49-F238E27FC236}">
                <a16:creationId xmlns:a16="http://schemas.microsoft.com/office/drawing/2014/main" xmlns="" id="{FADB6646-543D-45A4-8731-C1EAB2FEADC0}"/>
              </a:ext>
            </a:extLst>
          </p:cNvPr>
          <p:cNvSpPr/>
          <p:nvPr/>
        </p:nvSpPr>
        <p:spPr>
          <a:xfrm>
            <a:off x="5380074" y="733246"/>
            <a:ext cx="6730411" cy="6124754"/>
          </a:xfrm>
          <a:prstGeom prst="rect">
            <a:avLst/>
          </a:prstGeom>
        </p:spPr>
        <p:txBody>
          <a:bodyPr wrap="square">
            <a:spAutoFit/>
          </a:bodyPr>
          <a:lstStyle/>
          <a:p>
            <a:r>
              <a:rPr lang="en-US" sz="2800" dirty="0"/>
              <a:t>“Julius Caesar was elected </a:t>
            </a:r>
            <a:r>
              <a:rPr lang="en-US" sz="2800" b="1" dirty="0"/>
              <a:t>pontifex maximus </a:t>
            </a:r>
            <a:r>
              <a:rPr lang="en-US" sz="2800" dirty="0"/>
              <a:t>in 63 BCE and kept the office until his death. The house where he spent the night before he was killed, was the domus publica. After his death, Marcus </a:t>
            </a:r>
            <a:r>
              <a:rPr lang="en-US" sz="2800" dirty="0" err="1"/>
              <a:t>Aemilius</a:t>
            </a:r>
            <a:r>
              <a:rPr lang="en-US" sz="2800" dirty="0"/>
              <a:t> Lepidus became pontifex maximus (44-12 BCE); when he died, </a:t>
            </a:r>
            <a:r>
              <a:rPr lang="en-US" sz="2800" b="1" u="sng" dirty="0"/>
              <a:t>the emperor Augustus became responsible for the state cult</a:t>
            </a:r>
            <a:r>
              <a:rPr lang="en-US" sz="2800" dirty="0"/>
              <a:t>. He also put an end to the election of the pontifices. From then on, a position in the college of pontifices was a sign of special imperial favor, comparable to a decoration in our age. . . . </a:t>
            </a:r>
            <a:r>
              <a:rPr lang="en-US" sz="2800" b="1" u="sng" dirty="0"/>
              <a:t>The pope still calls himself </a:t>
            </a:r>
            <a:r>
              <a:rPr lang="en-US" sz="2800" b="1" i="1" u="sng" dirty="0"/>
              <a:t>pontifex maximus</a:t>
            </a:r>
            <a:r>
              <a:rPr lang="en-US" sz="2800" b="1" u="sng" dirty="0"/>
              <a:t>.</a:t>
            </a:r>
            <a:r>
              <a:rPr lang="en-US" sz="2800" dirty="0"/>
              <a:t>”—livius.org, “Pontifex Maximus”</a:t>
            </a:r>
          </a:p>
        </p:txBody>
      </p:sp>
      <p:pic>
        <p:nvPicPr>
          <p:cNvPr id="5" name="Picture 4">
            <a:extLst>
              <a:ext uri="{FF2B5EF4-FFF2-40B4-BE49-F238E27FC236}">
                <a16:creationId xmlns:a16="http://schemas.microsoft.com/office/drawing/2014/main" xmlns="" id="{012C19F8-0782-4482-B677-733D4926E742}"/>
              </a:ext>
            </a:extLst>
          </p:cNvPr>
          <p:cNvPicPr>
            <a:picLocks noChangeAspect="1"/>
          </p:cNvPicPr>
          <p:nvPr/>
        </p:nvPicPr>
        <p:blipFill>
          <a:blip r:embed="rId2"/>
          <a:stretch>
            <a:fillRect/>
          </a:stretch>
        </p:blipFill>
        <p:spPr>
          <a:xfrm>
            <a:off x="350874" y="617381"/>
            <a:ext cx="4687667" cy="3312618"/>
          </a:xfrm>
          <a:prstGeom prst="rect">
            <a:avLst/>
          </a:prstGeom>
        </p:spPr>
      </p:pic>
      <p:pic>
        <p:nvPicPr>
          <p:cNvPr id="6" name="Picture 5">
            <a:extLst>
              <a:ext uri="{FF2B5EF4-FFF2-40B4-BE49-F238E27FC236}">
                <a16:creationId xmlns:a16="http://schemas.microsoft.com/office/drawing/2014/main" xmlns="" id="{8E1F4EA3-46A6-4FB1-AB30-36A8CA20E3AE}"/>
              </a:ext>
            </a:extLst>
          </p:cNvPr>
          <p:cNvPicPr>
            <a:picLocks noChangeAspect="1"/>
          </p:cNvPicPr>
          <p:nvPr/>
        </p:nvPicPr>
        <p:blipFill>
          <a:blip r:embed="rId3"/>
          <a:stretch>
            <a:fillRect/>
          </a:stretch>
        </p:blipFill>
        <p:spPr>
          <a:xfrm>
            <a:off x="479756" y="3997454"/>
            <a:ext cx="4214923" cy="2809949"/>
          </a:xfrm>
          <a:prstGeom prst="rect">
            <a:avLst/>
          </a:prstGeom>
        </p:spPr>
      </p:pic>
    </p:spTree>
    <p:extLst>
      <p:ext uri="{BB962C8B-B14F-4D97-AF65-F5344CB8AC3E}">
        <p14:creationId xmlns:p14="http://schemas.microsoft.com/office/powerpoint/2010/main" val="420282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28D90-E2A0-45CE-9E19-EEAF226A2EA2}"/>
              </a:ext>
            </a:extLst>
          </p:cNvPr>
          <p:cNvSpPr>
            <a:spLocks noGrp="1"/>
          </p:cNvSpPr>
          <p:nvPr>
            <p:ph type="title"/>
          </p:nvPr>
        </p:nvSpPr>
        <p:spPr>
          <a:xfrm>
            <a:off x="178981" y="-283461"/>
            <a:ext cx="11834038" cy="1325563"/>
          </a:xfrm>
        </p:spPr>
        <p:txBody>
          <a:bodyPr/>
          <a:lstStyle/>
          <a:p>
            <a:r>
              <a:rPr lang="en-US" dirty="0">
                <a:solidFill>
                  <a:srgbClr val="0070C0"/>
                </a:solidFill>
                <a:latin typeface="Andalus" panose="02020603050405020304" pitchFamily="18" charset="-78"/>
                <a:cs typeface="Andalus" panose="02020603050405020304" pitchFamily="18" charset="-78"/>
              </a:rPr>
              <a:t>Where did/do the Emperor and the Pope Reign???</a:t>
            </a:r>
          </a:p>
        </p:txBody>
      </p:sp>
      <p:pic>
        <p:nvPicPr>
          <p:cNvPr id="3" name="Picture 2">
            <a:extLst>
              <a:ext uri="{FF2B5EF4-FFF2-40B4-BE49-F238E27FC236}">
                <a16:creationId xmlns:a16="http://schemas.microsoft.com/office/drawing/2014/main" xmlns="" id="{DA4EEE41-A1A2-4BD0-BADF-22BFBA648F22}"/>
              </a:ext>
            </a:extLst>
          </p:cNvPr>
          <p:cNvPicPr>
            <a:picLocks noChangeAspect="1"/>
          </p:cNvPicPr>
          <p:nvPr/>
        </p:nvPicPr>
        <p:blipFill>
          <a:blip r:embed="rId2"/>
          <a:stretch>
            <a:fillRect/>
          </a:stretch>
        </p:blipFill>
        <p:spPr>
          <a:xfrm>
            <a:off x="1592264" y="601901"/>
            <a:ext cx="9007472" cy="6256099"/>
          </a:xfrm>
          <a:prstGeom prst="rect">
            <a:avLst/>
          </a:prstGeom>
        </p:spPr>
      </p:pic>
    </p:spTree>
    <p:extLst>
      <p:ext uri="{BB962C8B-B14F-4D97-AF65-F5344CB8AC3E}">
        <p14:creationId xmlns:p14="http://schemas.microsoft.com/office/powerpoint/2010/main" val="255553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703</Words>
  <Application>Microsoft Office PowerPoint</Application>
  <PresentationFormat>Custom</PresentationFormat>
  <Paragraphs>17</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Fruits of the Same Tree</vt:lpstr>
      <vt:lpstr>What Can We Learn by examining the fruits?</vt:lpstr>
      <vt:lpstr>Are Pagan Rome and Papal Rome the Same???</vt:lpstr>
      <vt:lpstr>Why Compare Histories???</vt:lpstr>
      <vt:lpstr>Another Why?</vt:lpstr>
      <vt:lpstr>PowerPoint Presentation</vt:lpstr>
      <vt:lpstr>PowerPoint Presentation</vt:lpstr>
      <vt:lpstr>Same Title</vt:lpstr>
      <vt:lpstr>Where did/do the Emperor and the Pope Reign???</vt:lpstr>
      <vt:lpstr>The Lateran Palace…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Famous Last Words…</dc:title>
  <dc:creator>Kody</dc:creator>
  <cp:lastModifiedBy>Staff</cp:lastModifiedBy>
  <cp:revision>57</cp:revision>
  <dcterms:created xsi:type="dcterms:W3CDTF">2018-10-13T02:10:11Z</dcterms:created>
  <dcterms:modified xsi:type="dcterms:W3CDTF">2019-10-13T02:59:19Z</dcterms:modified>
</cp:coreProperties>
</file>