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1" d="100"/>
          <a:sy n="41" d="100"/>
        </p:scale>
        <p:origin x="-74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442C28-4FE2-4DF2-8009-278C8D3739CA}"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FA312-1E12-40DE-A396-ACF41C5DFD3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42C28-4FE2-4DF2-8009-278C8D3739CA}"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FA312-1E12-40DE-A396-ACF41C5DFD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42C28-4FE2-4DF2-8009-278C8D3739CA}"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FA312-1E12-40DE-A396-ACF41C5DFD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42C28-4FE2-4DF2-8009-278C8D3739CA}"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FA312-1E12-40DE-A396-ACF41C5DFD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442C28-4FE2-4DF2-8009-278C8D3739CA}" type="datetimeFigureOut">
              <a:rPr lang="en-US" smtClean="0"/>
              <a:t>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EFA312-1E12-40DE-A396-ACF41C5DFD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442C28-4FE2-4DF2-8009-278C8D3739CA}" type="datetimeFigureOut">
              <a:rPr lang="en-US" smtClean="0"/>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FA312-1E12-40DE-A396-ACF41C5DFD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442C28-4FE2-4DF2-8009-278C8D3739CA}" type="datetimeFigureOut">
              <a:rPr lang="en-US" smtClean="0"/>
              <a:t>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EFA312-1E12-40DE-A396-ACF41C5DFD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442C28-4FE2-4DF2-8009-278C8D3739CA}" type="datetimeFigureOut">
              <a:rPr lang="en-US" smtClean="0"/>
              <a:t>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EFA312-1E12-40DE-A396-ACF41C5DFD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442C28-4FE2-4DF2-8009-278C8D3739CA}" type="datetimeFigureOut">
              <a:rPr lang="en-US" smtClean="0"/>
              <a:t>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EFA312-1E12-40DE-A396-ACF41C5DFD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42C28-4FE2-4DF2-8009-278C8D3739CA}" type="datetimeFigureOut">
              <a:rPr lang="en-US" smtClean="0"/>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FA312-1E12-40DE-A396-ACF41C5DFD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42C28-4FE2-4DF2-8009-278C8D3739CA}" type="datetimeFigureOut">
              <a:rPr lang="en-US" smtClean="0"/>
              <a:t>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EFA312-1E12-40DE-A396-ACF41C5DFD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42C28-4FE2-4DF2-8009-278C8D3739CA}" type="datetimeFigureOut">
              <a:rPr lang="en-US" smtClean="0"/>
              <a:t>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FA312-1E12-40DE-A396-ACF41C5DFD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State_Department" TargetMode="External"/><Relationship Id="rId3" Type="http://schemas.openxmlformats.org/officeDocument/2006/relationships/hyperlink" Target="http://en.wikipedia.org/wiki/President_of_the_United_States" TargetMode="External"/><Relationship Id="rId7" Type="http://schemas.openxmlformats.org/officeDocument/2006/relationships/hyperlink" Target="http://en.wikipedia.org/wiki/9/11_conspiracy_theories#cite_note-nistfaq-10" TargetMode="External"/><Relationship Id="rId2" Type="http://schemas.openxmlformats.org/officeDocument/2006/relationships/hyperlink" Target="http://en.wikipedia.org/wiki/United_Nations" TargetMode="External"/><Relationship Id="rId1" Type="http://schemas.openxmlformats.org/officeDocument/2006/relationships/slideLayout" Target="../slideLayouts/slideLayout2.xml"/><Relationship Id="rId6" Type="http://schemas.openxmlformats.org/officeDocument/2006/relationships/hyperlink" Target="http://en.wikipedia.org/wiki/National_Institute_of_Standards_and_Technology" TargetMode="External"/><Relationship Id="rId5" Type="http://schemas.openxmlformats.org/officeDocument/2006/relationships/hyperlink" Target="http://en.wikipedia.org/wiki/George_W._Bush_administration" TargetMode="External"/><Relationship Id="rId4" Type="http://schemas.openxmlformats.org/officeDocument/2006/relationships/hyperlink" Target="http://en.wikipedia.org/wiki/George_W._Bush" TargetMode="External"/><Relationship Id="rId9" Type="http://schemas.openxmlformats.org/officeDocument/2006/relationships/hyperlink" Target="http://en.wikipedia.org/wiki/9/11_conspiracy_theories#cite_note-1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u="sng" dirty="0" smtClean="0">
                <a:solidFill>
                  <a:srgbClr val="0070C0"/>
                </a:solidFill>
              </a:rPr>
              <a:t>Ezekiel, pt. 13</a:t>
            </a:r>
            <a:endParaRPr lang="en-US" sz="6600" b="1" u="sng" dirty="0">
              <a:solidFill>
                <a:srgbClr val="0070C0"/>
              </a:solidFill>
            </a:endParaRPr>
          </a:p>
        </p:txBody>
      </p:sp>
      <p:sp>
        <p:nvSpPr>
          <p:cNvPr id="3" name="Subtitle 2"/>
          <p:cNvSpPr>
            <a:spLocks noGrp="1"/>
          </p:cNvSpPr>
          <p:nvPr>
            <p:ph type="subTitle" idx="1"/>
          </p:nvPr>
        </p:nvSpPr>
        <p:spPr/>
        <p:txBody>
          <a:bodyPr>
            <a:normAutofit/>
          </a:bodyPr>
          <a:lstStyle/>
          <a:p>
            <a:r>
              <a:rPr lang="en-US" sz="5400" b="1" u="sng" dirty="0" smtClean="0">
                <a:solidFill>
                  <a:srgbClr val="FF0000"/>
                </a:solidFill>
              </a:rPr>
              <a:t>‘Till He Come’</a:t>
            </a:r>
            <a:endParaRPr lang="en-US" sz="5400" b="1"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0070C0"/>
                </a:solidFill>
              </a:rPr>
              <a:t>Behold!</a:t>
            </a:r>
            <a:endParaRPr lang="en-US" b="1" u="sng" dirty="0">
              <a:solidFill>
                <a:srgbClr val="0070C0"/>
              </a:solidFill>
            </a:endParaRPr>
          </a:p>
        </p:txBody>
      </p:sp>
      <p:sp>
        <p:nvSpPr>
          <p:cNvPr id="3" name="Content Placeholder 2"/>
          <p:cNvSpPr>
            <a:spLocks noGrp="1"/>
          </p:cNvSpPr>
          <p:nvPr>
            <p:ph idx="1"/>
          </p:nvPr>
        </p:nvSpPr>
        <p:spPr>
          <a:xfrm>
            <a:off x="0" y="685800"/>
            <a:ext cx="9144000" cy="6172200"/>
          </a:xfrm>
        </p:spPr>
        <p:txBody>
          <a:bodyPr>
            <a:noAutofit/>
          </a:bodyPr>
          <a:lstStyle/>
          <a:p>
            <a:r>
              <a:rPr lang="en-US" sz="2800" dirty="0" smtClean="0"/>
              <a:t>“</a:t>
            </a:r>
            <a:r>
              <a:rPr lang="en-US" sz="2800" dirty="0"/>
              <a:t>Thou art become guilty in thy blood that thou hast shed; and hast defiled thyself in thine idols which thou hast made; and thou hast caused thy days to draw near, and art come </a:t>
            </a:r>
            <a:r>
              <a:rPr lang="en-US" sz="2800" i="1" dirty="0"/>
              <a:t>even</a:t>
            </a:r>
            <a:r>
              <a:rPr lang="en-US" sz="2800" dirty="0"/>
              <a:t> unto thy years: therefore have I made thee a reproach unto the heathen, and a mocking to all countries</a:t>
            </a:r>
            <a:r>
              <a:rPr lang="en-US" sz="2800" dirty="0" smtClean="0"/>
              <a:t>.”  verse 4</a:t>
            </a:r>
          </a:p>
          <a:p>
            <a:r>
              <a:rPr lang="en-US" sz="2800" dirty="0" smtClean="0"/>
              <a:t>“</a:t>
            </a:r>
            <a:r>
              <a:rPr lang="en-US" sz="2800" dirty="0"/>
              <a:t>Thou hast despised mine holy things, and hast profaned my sabbaths</a:t>
            </a:r>
            <a:r>
              <a:rPr lang="en-US" sz="2800" dirty="0" smtClean="0"/>
              <a:t>. </a:t>
            </a:r>
            <a:r>
              <a:rPr lang="en-US" sz="2800" dirty="0"/>
              <a:t>In thee are men that carry tales to shed blood: and in thee they eat upon the mountains: in the midst of thee they commit lewdness</a:t>
            </a:r>
            <a:r>
              <a:rPr lang="en-US" sz="2800" dirty="0" smtClean="0"/>
              <a:t>.”  verses  8,9</a:t>
            </a:r>
          </a:p>
          <a:p>
            <a:r>
              <a:rPr lang="en-US" sz="2800" dirty="0" smtClean="0"/>
              <a:t>“</a:t>
            </a:r>
            <a:r>
              <a:rPr lang="en-US" sz="2800" dirty="0"/>
              <a:t>And I will scatter thee among the heathen, and disperse thee in the countries, and will consume thy filthiness out of thee</a:t>
            </a:r>
            <a:r>
              <a:rPr lang="en-US" sz="2800" dirty="0" smtClean="0"/>
              <a:t>.”  verse 15</a:t>
            </a:r>
            <a:endParaRPr lang="en-US" sz="2800" dirty="0"/>
          </a:p>
          <a:p>
            <a:r>
              <a:rPr lang="en-US" sz="2800" dirty="0" smtClean="0"/>
              <a:t/>
            </a:r>
            <a:br>
              <a:rPr lang="en-US" sz="2800" dirty="0" smtClean="0"/>
            </a:br>
            <a:endParaRPr lang="en-US" sz="2800" dirty="0"/>
          </a:p>
          <a:p>
            <a:endParaRPr lang="en-US" sz="2800" dirty="0"/>
          </a:p>
          <a:p>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C00000"/>
                </a:solidFill>
              </a:rPr>
              <a:t>Conspiracy</a:t>
            </a:r>
            <a:endParaRPr lang="en-US" b="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a:t>
            </a:r>
            <a:r>
              <a:rPr lang="en-US" dirty="0"/>
              <a:t> </a:t>
            </a:r>
            <a:r>
              <a:rPr lang="en-US" b="1" i="1" u="sng" dirty="0">
                <a:solidFill>
                  <a:srgbClr val="002060"/>
                </a:solidFill>
              </a:rPr>
              <a:t>There is</a:t>
            </a:r>
            <a:r>
              <a:rPr lang="en-US" b="1" u="sng" dirty="0">
                <a:solidFill>
                  <a:srgbClr val="002060"/>
                </a:solidFill>
              </a:rPr>
              <a:t> a conspiracy of her prophets in the midst thereof, like a roaring lion ravening the prey; they have devoured souls; they have taken the treasure and precious things; they have made her many widows in the midst thereof</a:t>
            </a:r>
            <a:r>
              <a:rPr lang="en-US" b="1" u="sng" dirty="0" smtClean="0">
                <a:solidFill>
                  <a:srgbClr val="002060"/>
                </a:solidFill>
              </a:rPr>
              <a:t>.</a:t>
            </a:r>
            <a:r>
              <a:rPr lang="en-US" dirty="0" smtClean="0"/>
              <a:t> </a:t>
            </a:r>
            <a:r>
              <a:rPr lang="en-US" dirty="0"/>
              <a:t> Her priests have violated my law, and have profaned mine holy things: they have put no difference between the holy and profane, neither have </a:t>
            </a:r>
            <a:r>
              <a:rPr lang="en-US" dirty="0" smtClean="0"/>
              <a:t>they shewed</a:t>
            </a:r>
            <a:r>
              <a:rPr lang="en-US" dirty="0"/>
              <a:t> </a:t>
            </a:r>
            <a:r>
              <a:rPr lang="en-US" i="1" dirty="0"/>
              <a:t>difference</a:t>
            </a:r>
            <a:r>
              <a:rPr lang="en-US" dirty="0"/>
              <a:t> between the unclean and the clean, and have hid their eyes from my sabbaths, and I am profaned among </a:t>
            </a:r>
            <a:r>
              <a:rPr lang="en-US" dirty="0" smtClean="0"/>
              <a:t>them.  Her </a:t>
            </a:r>
            <a:r>
              <a:rPr lang="en-US" dirty="0"/>
              <a:t>princes in the midst thereof </a:t>
            </a:r>
            <a:r>
              <a:rPr lang="en-US" i="1" dirty="0"/>
              <a:t>are</a:t>
            </a:r>
            <a:r>
              <a:rPr lang="en-US" dirty="0"/>
              <a:t> like wolves ravening the prey, to shed blood, </a:t>
            </a:r>
            <a:r>
              <a:rPr lang="en-US" i="1" dirty="0"/>
              <a:t>and</a:t>
            </a:r>
            <a:r>
              <a:rPr lang="en-US" dirty="0"/>
              <a:t> to destroy souls, to get dishonest gain</a:t>
            </a:r>
            <a:r>
              <a:rPr lang="en-US" dirty="0" smtClean="0"/>
              <a:t>.”  Verse 25-27</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953000" cy="685800"/>
          </a:xfrm>
        </p:spPr>
        <p:txBody>
          <a:bodyPr>
            <a:normAutofit fontScale="90000"/>
          </a:bodyPr>
          <a:lstStyle/>
          <a:p>
            <a:r>
              <a:rPr lang="en-US" b="1" u="sng" dirty="0" smtClean="0">
                <a:solidFill>
                  <a:srgbClr val="00B050"/>
                </a:solidFill>
              </a:rPr>
              <a:t>A Conspiracy</a:t>
            </a:r>
            <a:endParaRPr lang="en-US" b="1" u="sng" dirty="0">
              <a:solidFill>
                <a:srgbClr val="00B050"/>
              </a:solidFill>
            </a:endParaRPr>
          </a:p>
        </p:txBody>
      </p:sp>
      <p:sp>
        <p:nvSpPr>
          <p:cNvPr id="3" name="Content Placeholder 2"/>
          <p:cNvSpPr>
            <a:spLocks noGrp="1"/>
          </p:cNvSpPr>
          <p:nvPr>
            <p:ph sz="half" idx="1"/>
          </p:nvPr>
        </p:nvSpPr>
        <p:spPr>
          <a:xfrm>
            <a:off x="0" y="609600"/>
            <a:ext cx="4495800" cy="6248400"/>
          </a:xfrm>
        </p:spPr>
        <p:txBody>
          <a:bodyPr>
            <a:normAutofit fontScale="92500" lnSpcReduction="10000"/>
          </a:bodyPr>
          <a:lstStyle/>
          <a:p>
            <a:pPr>
              <a:buNone/>
            </a:pPr>
            <a:r>
              <a:rPr lang="en-US" dirty="0" smtClean="0"/>
              <a:t>    “…I </a:t>
            </a:r>
            <a:r>
              <a:rPr lang="en-US" dirty="0"/>
              <a:t>will shew unto thee the judgment of the great whore that sitteth upon many </a:t>
            </a:r>
            <a:r>
              <a:rPr lang="en-US" dirty="0" smtClean="0"/>
              <a:t>waters: With </a:t>
            </a:r>
            <a:r>
              <a:rPr lang="en-US" dirty="0"/>
              <a:t>whom the kings of the earth have committed </a:t>
            </a:r>
            <a:r>
              <a:rPr lang="en-US" dirty="0" smtClean="0"/>
              <a:t>fornication...”  Rev. 17:1,2 </a:t>
            </a:r>
          </a:p>
          <a:p>
            <a:pPr>
              <a:buNone/>
            </a:pPr>
            <a:r>
              <a:rPr lang="en-US" dirty="0"/>
              <a:t> </a:t>
            </a:r>
            <a:r>
              <a:rPr lang="en-US" dirty="0" smtClean="0"/>
              <a:t>   “</a:t>
            </a:r>
            <a:r>
              <a:rPr lang="en-US" dirty="0"/>
              <a:t>MYSTERY, BABYLON THE GREAT, THE MOTHER OF </a:t>
            </a:r>
            <a:r>
              <a:rPr lang="en-US" dirty="0" smtClean="0"/>
              <a:t>HARLOTS.”  Rev. 17:5</a:t>
            </a:r>
          </a:p>
          <a:p>
            <a:pPr>
              <a:buNone/>
            </a:pPr>
            <a:r>
              <a:rPr lang="en-US" dirty="0"/>
              <a:t> </a:t>
            </a:r>
            <a:r>
              <a:rPr lang="en-US" dirty="0" smtClean="0"/>
              <a:t>   “</a:t>
            </a:r>
            <a:r>
              <a:rPr lang="en-US" dirty="0"/>
              <a:t>The merchants of these things, which were made rich by her, shall stand afar off for the fear of her torment, weeping and wailing</a:t>
            </a:r>
            <a:r>
              <a:rPr lang="en-US" dirty="0" smtClean="0"/>
              <a:t>,”  Rev. 18:15</a:t>
            </a:r>
            <a:br>
              <a:rPr lang="en-US" dirty="0" smtClean="0"/>
            </a:br>
            <a:endParaRPr lang="en-US" dirty="0"/>
          </a:p>
          <a:p>
            <a:pPr>
              <a:buNone/>
            </a:pPr>
            <a:endParaRPr lang="en-US" dirty="0"/>
          </a:p>
          <a:p>
            <a:endParaRPr lang="en-US" dirty="0"/>
          </a:p>
        </p:txBody>
      </p:sp>
      <p:pic>
        <p:nvPicPr>
          <p:cNvPr id="5122" name="Picture 2" descr="C:\Users\Dad\Contacts\Downloads\download (62).jpg"/>
          <p:cNvPicPr>
            <a:picLocks noGrp="1" noChangeAspect="1" noChangeArrowheads="1"/>
          </p:cNvPicPr>
          <p:nvPr>
            <p:ph sz="half" idx="2"/>
          </p:nvPr>
        </p:nvPicPr>
        <p:blipFill>
          <a:blip r:embed="rId2" cstate="print"/>
          <a:srcRect/>
          <a:stretch>
            <a:fillRect/>
          </a:stretch>
        </p:blipFill>
        <p:spPr bwMode="auto">
          <a:xfrm>
            <a:off x="4572000" y="0"/>
            <a:ext cx="4571999"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solidFill>
                  <a:srgbClr val="C00000"/>
                </a:solidFill>
              </a:rPr>
              <a:t>George Bush, 9-11, Conspiracy</a:t>
            </a:r>
            <a:endParaRPr lang="en-US"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u="sng" dirty="0" smtClean="0">
                <a:hlinkClick r:id="rId2" tooltip="United Nations"/>
              </a:rPr>
              <a:t>United Nations</a:t>
            </a:r>
            <a:r>
              <a:rPr lang="en-US" u="sng" dirty="0" smtClean="0"/>
              <a:t> on November 10, 2001, </a:t>
            </a:r>
            <a:r>
              <a:rPr lang="en-US" u="sng" dirty="0" smtClean="0">
                <a:hlinkClick r:id="rId3" tooltip="President of the United States"/>
              </a:rPr>
              <a:t>United States President</a:t>
            </a:r>
            <a:r>
              <a:rPr lang="en-US" u="sng" dirty="0" smtClean="0"/>
              <a:t> </a:t>
            </a:r>
            <a:r>
              <a:rPr lang="en-US" u="sng" dirty="0" smtClean="0">
                <a:hlinkClick r:id="rId4" tooltip="George W. Bush"/>
              </a:rPr>
              <a:t>George W. Bush</a:t>
            </a:r>
            <a:r>
              <a:rPr lang="en-US" u="sng" dirty="0" smtClean="0"/>
              <a:t> denounced the emergence of "outrageous conspiracy theories ... that attempt to shift the blame away from the terrorists, themselves, away from the guilty."</a:t>
            </a:r>
            <a:r>
              <a:rPr lang="en-US" dirty="0" smtClean="0"/>
              <a:t> Later, as media exposure of conspiracy theories of the events of 9/11 increased, U.S. Government agencies and the </a:t>
            </a:r>
            <a:r>
              <a:rPr lang="en-US" dirty="0" smtClean="0">
                <a:hlinkClick r:id="rId5" tooltip="George W. Bush administration"/>
              </a:rPr>
              <a:t>Bush Administration</a:t>
            </a:r>
            <a:r>
              <a:rPr lang="en-US" dirty="0" smtClean="0"/>
              <a:t> issued responses to the theories, including a formal analysis by the </a:t>
            </a:r>
            <a:r>
              <a:rPr lang="en-US" dirty="0" smtClean="0">
                <a:hlinkClick r:id="rId6" tooltip="National Institute of Standards and Technology"/>
              </a:rPr>
              <a:t>National Institute of Standards and Technology</a:t>
            </a:r>
            <a:r>
              <a:rPr lang="en-US" dirty="0" smtClean="0"/>
              <a:t> (NIST) about the collapse of the World Trade Center,</a:t>
            </a:r>
            <a:r>
              <a:rPr lang="en-US" baseline="30000" dirty="0" smtClean="0">
                <a:hlinkClick r:id="rId7"/>
              </a:rPr>
              <a:t>[11]</a:t>
            </a:r>
            <a:r>
              <a:rPr lang="en-US" dirty="0" smtClean="0"/>
              <a:t> a revised 2006 </a:t>
            </a:r>
            <a:r>
              <a:rPr lang="en-US" dirty="0" smtClean="0">
                <a:hlinkClick r:id="rId8" tooltip="State Department"/>
              </a:rPr>
              <a:t>State Department</a:t>
            </a:r>
            <a:r>
              <a:rPr lang="en-US" dirty="0" smtClean="0"/>
              <a:t> webpage to debunk the theories,</a:t>
            </a:r>
            <a:r>
              <a:rPr lang="en-US" baseline="30000" dirty="0" smtClean="0">
                <a:hlinkClick r:id="rId9"/>
              </a:rPr>
              <a:t>[12]</a:t>
            </a:r>
            <a:r>
              <a:rPr lang="en-US" dirty="0" smtClean="0"/>
              <a:t> and a strategy paper referred to by President Bush in an August 2006 speech, which declared that terrorism springs from "subcultures of conspiracy and misinformation," and that "terrorists recruit more effectively from populations whose information about the world is contaminated by falsehoods and corrupted by conspiracy theories.”</a:t>
            </a:r>
          </a:p>
          <a:p>
            <a:endParaRPr lang="en-US"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rPr>
              <a:t>A Conspiracy</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a:bodyPr>
          <a:lstStyle/>
          <a:p>
            <a:pPr>
              <a:buNone/>
            </a:pPr>
            <a:r>
              <a:rPr lang="en-US" dirty="0">
                <a:solidFill>
                  <a:srgbClr val="FF0000"/>
                </a:solidFill>
                <a:latin typeface="Aharoni" pitchFamily="2" charset="-79"/>
                <a:cs typeface="Aharoni" pitchFamily="2" charset="-79"/>
              </a:rPr>
              <a:t> </a:t>
            </a:r>
            <a:r>
              <a:rPr lang="en-US" dirty="0" smtClean="0">
                <a:solidFill>
                  <a:srgbClr val="FF0000"/>
                </a:solidFill>
                <a:latin typeface="Aharoni" pitchFamily="2" charset="-79"/>
                <a:cs typeface="Aharoni" pitchFamily="2" charset="-79"/>
              </a:rPr>
              <a:t>   “</a:t>
            </a:r>
            <a:r>
              <a:rPr lang="en-US" u="sng" dirty="0" smtClean="0">
                <a:solidFill>
                  <a:srgbClr val="FF0000"/>
                </a:solidFill>
                <a:latin typeface="Aharoni" pitchFamily="2" charset="-79"/>
                <a:cs typeface="Aharoni" pitchFamily="2" charset="-79"/>
              </a:rPr>
              <a:t>‘The Enemy Unmasked’, however,  goes far beyond that to link many groups and individuals into a </a:t>
            </a:r>
            <a:r>
              <a:rPr lang="en-US" u="sng" dirty="0" smtClean="0">
                <a:solidFill>
                  <a:srgbClr val="002060"/>
                </a:solidFill>
                <a:latin typeface="Aharoni" pitchFamily="2" charset="-79"/>
                <a:cs typeface="Aharoni" pitchFamily="2" charset="-79"/>
              </a:rPr>
              <a:t>world-wide conspiracy </a:t>
            </a:r>
            <a:r>
              <a:rPr lang="en-US" u="sng" dirty="0" smtClean="0">
                <a:solidFill>
                  <a:srgbClr val="FF0000"/>
                </a:solidFill>
                <a:latin typeface="Aharoni" pitchFamily="2" charset="-79"/>
                <a:cs typeface="Aharoni" pitchFamily="2" charset="-79"/>
              </a:rPr>
              <a:t>that we do not believe is correct</a:t>
            </a:r>
            <a:r>
              <a:rPr lang="en-US" u="sng" dirty="0" smtClean="0"/>
              <a:t>, </a:t>
            </a:r>
            <a:r>
              <a:rPr lang="en-US" dirty="0" smtClean="0"/>
              <a:t>and in fact, is very inflammatory and damaging to the efforts of Christian brotherhood and goodwill.  I enjoy very much my fellowship with all Christian pastors and believers in my community, and I deeply regret that this book was printed and distributed anywhere.  I believe it is harmful to the cause of Christ.</a:t>
            </a:r>
            <a:endParaRPr lang="en-US" dirty="0"/>
          </a:p>
        </p:txBody>
      </p:sp>
      <p:sp>
        <p:nvSpPr>
          <p:cNvPr id="4" name="Footer Placeholder 3"/>
          <p:cNvSpPr>
            <a:spLocks noGrp="1"/>
          </p:cNvSpPr>
          <p:nvPr>
            <p:ph type="ftr" sz="quarter" idx="11"/>
          </p:nvPr>
        </p:nvSpPr>
        <p:spPr/>
        <p:txBody>
          <a:bodyPr/>
          <a:lstStyle/>
          <a:p>
            <a:r>
              <a:rPr lang="en-US" smtClean="0"/>
              <a:t>Facebook.com/TruthTriumphantInc</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85800"/>
          </a:xfrm>
        </p:spPr>
        <p:txBody>
          <a:bodyPr>
            <a:normAutofit fontScale="90000"/>
          </a:bodyPr>
          <a:lstStyle/>
          <a:p>
            <a:r>
              <a:rPr lang="en-US" u="sng" dirty="0" smtClean="0">
                <a:solidFill>
                  <a:srgbClr val="00B050"/>
                </a:solidFill>
              </a:rPr>
              <a:t>Any Hope</a:t>
            </a:r>
            <a:endParaRPr lang="en-US" u="sng" dirty="0">
              <a:solidFill>
                <a:srgbClr val="00B050"/>
              </a:solidFill>
            </a:endParaRPr>
          </a:p>
        </p:txBody>
      </p:sp>
      <p:sp>
        <p:nvSpPr>
          <p:cNvPr id="3" name="Content Placeholder 2"/>
          <p:cNvSpPr>
            <a:spLocks noGrp="1"/>
          </p:cNvSpPr>
          <p:nvPr>
            <p:ph sz="half" idx="1"/>
          </p:nvPr>
        </p:nvSpPr>
        <p:spPr>
          <a:xfrm>
            <a:off x="0" y="0"/>
            <a:ext cx="4572000" cy="6858000"/>
          </a:xfrm>
        </p:spPr>
        <p:txBody>
          <a:bodyPr>
            <a:normAutofit lnSpcReduction="10000"/>
          </a:bodyPr>
          <a:lstStyle/>
          <a:p>
            <a:r>
              <a:rPr lang="en-US" dirty="0" smtClean="0"/>
              <a:t>“When Protestant churches shall unite with the secular power in sustaining a false religion, for opposing which</a:t>
            </a:r>
          </a:p>
          <a:p>
            <a:r>
              <a:rPr lang="en-US" dirty="0" smtClean="0"/>
              <a:t>their ancestors endured the fiercest persecution, then will the papal Sabbath be enforced by the combined authority of church and State. There will be a national apostasy , which will end in national ruin.” 1. E.G. White, The Signs of the Times, Pacific Press, {ST, November 8, 1899 par.</a:t>
            </a:r>
          </a:p>
          <a:p>
            <a:r>
              <a:rPr lang="en-US" dirty="0" smtClean="0"/>
              <a:t>6}</a:t>
            </a:r>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09600"/>
            <a:ext cx="4572000" cy="624839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00B050"/>
                </a:solidFill>
              </a:rPr>
              <a:t>Ellen White Applies Ezekiel 21 to NOW!!!</a:t>
            </a:r>
            <a:endParaRPr lang="en-US" b="1" u="sng" dirty="0">
              <a:solidFill>
                <a:srgbClr val="00B050"/>
              </a:solidFill>
            </a:endParaRPr>
          </a:p>
        </p:txBody>
      </p:sp>
      <p:sp>
        <p:nvSpPr>
          <p:cNvPr id="3" name="Content Placeholder 2"/>
          <p:cNvSpPr>
            <a:spLocks noGrp="1"/>
          </p:cNvSpPr>
          <p:nvPr>
            <p:ph idx="1"/>
          </p:nvPr>
        </p:nvSpPr>
        <p:spPr>
          <a:xfrm>
            <a:off x="0" y="1295400"/>
            <a:ext cx="9144000" cy="5562600"/>
          </a:xfrm>
        </p:spPr>
        <p:txBody>
          <a:bodyPr>
            <a:normAutofit fontScale="92500" lnSpcReduction="10000"/>
          </a:bodyPr>
          <a:lstStyle/>
          <a:p>
            <a:r>
              <a:rPr lang="en-US" dirty="0"/>
              <a:t>All that prophecy has foretold as coming to pass, until the present time, has been traced on the pages of history, and we may be assured that all which is yet to come will be fulfilled in its </a:t>
            </a:r>
            <a:r>
              <a:rPr lang="en-US" dirty="0" smtClean="0"/>
              <a:t>order. The </a:t>
            </a:r>
            <a:r>
              <a:rPr lang="en-US" dirty="0"/>
              <a:t>final overthrow of all earthly dominions is plainly foretold in the word of truth. In the prophecy uttered when sentence from God was pronounced upon the last king of Israel is given the message</a:t>
            </a:r>
            <a:r>
              <a:rPr lang="en-US" dirty="0" smtClean="0"/>
              <a:t>: "</a:t>
            </a:r>
            <a:r>
              <a:rPr lang="en-US" dirty="0"/>
              <a:t>Thus saith the Lord God; Remove the diadem, and take off the crown: . . . exalt him that is low, and abase him that is high. I will overturn, overturn, overturn, it: and it shall be no more, until He come whose right it is; and I will give it Him." Ezekiel 21:26, </a:t>
            </a:r>
            <a:r>
              <a:rPr lang="en-US" dirty="0" smtClean="0"/>
              <a:t>27.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lnSpcReduction="10000"/>
          </a:bodyPr>
          <a:lstStyle/>
          <a:p>
            <a:r>
              <a:rPr lang="en-US" dirty="0" smtClean="0"/>
              <a:t>…The crown removed from Israel passed successively to the kingdoms of Babylon, Medo-Persia, Greece, and Rome. God says, "It shall be no more, until He come whose right it is; and I will give it Him.“ That time is at hand. Today the signs of the times declare that we are standing on the threshold of great and solemn events. Everything in our world is in agitation. Before our eyes is fulfilling the </a:t>
            </a:r>
            <a:r>
              <a:rPr lang="en-US" dirty="0" err="1" smtClean="0"/>
              <a:t>Saviour's</a:t>
            </a:r>
            <a:r>
              <a:rPr lang="en-US" dirty="0" smtClean="0"/>
              <a:t> prophecy of the events to precede His coming: "Ye shall hear of wars and rumors of wars. . . . Nation shall rise against nation, and kingdom against kingdom: and there shall be famines, and pestilences, and earthquakes, in divers places." Matthew 24:6, 7.”  Ed. Pgs. 178,179</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B050"/>
                </a:solidFill>
                <a:latin typeface="Algerian" pitchFamily="82" charset="0"/>
              </a:rPr>
              <a:t>Christ Will Come!!!</a:t>
            </a:r>
            <a:endParaRPr lang="en-US" u="sng" dirty="0">
              <a:solidFill>
                <a:srgbClr val="00B05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…The </a:t>
            </a:r>
            <a:r>
              <a:rPr lang="en-US" dirty="0"/>
              <a:t>present is a time of overwhelming interest to all living. Rulers and statesmen, men who occupy positions of trust and authority, thinking men and women of all classes, have their attention fixed upon the events taking place about us. They are watching the strained, restless relations that exist among the nations. They observe the intensity that is taking possession of every earthly element, and they recognize that something great and decisive is about to take place--that the world is on the verge of a stupendous </a:t>
            </a:r>
            <a:r>
              <a:rPr lang="en-US" dirty="0" smtClean="0"/>
              <a:t>crisis. Angels </a:t>
            </a:r>
            <a:r>
              <a:rPr lang="en-US" dirty="0"/>
              <a:t>are now restraining the winds of strife, </a:t>
            </a:r>
            <a:r>
              <a:rPr lang="en-US" dirty="0" smtClean="0"/>
              <a:t>that they </a:t>
            </a:r>
            <a:r>
              <a:rPr lang="en-US" dirty="0"/>
              <a:t>may not blow until the world shall be warned of its coming doom; but a storm is gathering, ready to burst upon the earth; and when God shall bid His angels loose the winds, there will be such a scene of strife as no pen can picture</a:t>
            </a:r>
            <a:r>
              <a:rPr lang="en-US" dirty="0" smtClean="0"/>
              <a:t>.”  Education, pgs. 179, 180</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14400"/>
          </a:xfrm>
        </p:spPr>
        <p:txBody>
          <a:bodyPr>
            <a:normAutofit/>
          </a:bodyPr>
          <a:lstStyle/>
          <a:p>
            <a:r>
              <a:rPr lang="en-US" b="1" u="sng" dirty="0" smtClean="0">
                <a:solidFill>
                  <a:srgbClr val="0070C0"/>
                </a:solidFill>
              </a:rPr>
              <a:t>The Day and Time</a:t>
            </a:r>
            <a:endParaRPr lang="en-US" b="1" u="sng" dirty="0">
              <a:solidFill>
                <a:srgbClr val="0070C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a:t>
            </a:r>
            <a:r>
              <a:rPr lang="en-US" dirty="0"/>
              <a:t>And it came to pass in the seventh year, in the fifth </a:t>
            </a:r>
            <a:r>
              <a:rPr lang="en-US" i="1" dirty="0"/>
              <a:t>month</a:t>
            </a:r>
            <a:r>
              <a:rPr lang="en-US" dirty="0"/>
              <a:t>, the tenth </a:t>
            </a:r>
            <a:r>
              <a:rPr lang="en-US" i="1" dirty="0" smtClean="0"/>
              <a:t>day </a:t>
            </a:r>
            <a:r>
              <a:rPr lang="en-US" dirty="0" smtClean="0"/>
              <a:t>of </a:t>
            </a:r>
            <a:r>
              <a:rPr lang="en-US" dirty="0"/>
              <a:t>the month, </a:t>
            </a:r>
            <a:r>
              <a:rPr lang="en-US" i="1" dirty="0"/>
              <a:t>that</a:t>
            </a:r>
            <a:r>
              <a:rPr lang="en-US" dirty="0"/>
              <a:t> certain of the elders of Israel came to enquire of the LORD, and sat before me</a:t>
            </a:r>
            <a:r>
              <a:rPr lang="en-US" dirty="0" smtClean="0"/>
              <a:t>.”  Ezekiel 20:1  Ezekiel  was writing chapters 20-22 around 590 BC.  Jerusalem would be plowed like a field and Solomon’s temple would be destroyed in 4 years.  What did he have to say?</a:t>
            </a:r>
            <a:endParaRPr lang="en-US" dirty="0"/>
          </a:p>
          <a:p>
            <a:endParaRPr lang="en-US" dirty="0"/>
          </a:p>
        </p:txBody>
      </p:sp>
      <p:pic>
        <p:nvPicPr>
          <p:cNvPr id="1026" name="Picture 2" descr="C:\Users\Dad\Contacts\Downloads\download (57).jpg"/>
          <p:cNvPicPr>
            <a:picLocks noGrp="1" noChangeAspect="1" noChangeArrowheads="1"/>
          </p:cNvPicPr>
          <p:nvPr>
            <p:ph sz="half" idx="1"/>
          </p:nvPr>
        </p:nvPicPr>
        <p:blipFill>
          <a:blip r:embed="rId2" cstate="print"/>
          <a:srcRect/>
          <a:stretch>
            <a:fillRect/>
          </a:stretch>
        </p:blipFill>
        <p:spPr bwMode="auto">
          <a:xfrm>
            <a:off x="1" y="838200"/>
            <a:ext cx="4876800" cy="60197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0070C0"/>
                </a:solidFill>
              </a:rPr>
              <a:t>Through Ezekiel 21 and 22</a:t>
            </a:r>
            <a:endParaRPr lang="en-US" b="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t>
            </a:r>
            <a:r>
              <a:rPr lang="en-US" dirty="0"/>
              <a:t>Seeing then that I will cut off from thee the righteous and the wicked, therefore shall my sword go forth out of his sheath against all flesh from the south to the north</a:t>
            </a:r>
            <a:r>
              <a:rPr lang="en-US" dirty="0" smtClean="0"/>
              <a:t>:”  verse 4</a:t>
            </a:r>
          </a:p>
          <a:p>
            <a:r>
              <a:rPr lang="en-US" dirty="0" smtClean="0"/>
              <a:t>“</a:t>
            </a:r>
            <a:r>
              <a:rPr lang="en-US" dirty="0"/>
              <a:t>It is sharpened to make a sore slaughter; it is furbished that it may glitter: should we then make mirth? </a:t>
            </a:r>
            <a:r>
              <a:rPr lang="en-US" dirty="0" smtClean="0"/>
              <a:t>…”  verse 10</a:t>
            </a:r>
          </a:p>
          <a:p>
            <a:r>
              <a:rPr lang="en-US" dirty="0" smtClean="0"/>
              <a:t>“</a:t>
            </a:r>
            <a:r>
              <a:rPr lang="en-US" dirty="0"/>
              <a:t>Cry and howl, son of man: for it shall be upon my people, it </a:t>
            </a:r>
            <a:r>
              <a:rPr lang="en-US" i="1" dirty="0"/>
              <a:t>shall be</a:t>
            </a:r>
            <a:r>
              <a:rPr lang="en-US" dirty="0"/>
              <a:t> upon all the princes of Israel: terrors by reason of the sword shall be upon my people: smite therefore upon </a:t>
            </a:r>
            <a:r>
              <a:rPr lang="en-US" i="1" dirty="0"/>
              <a:t>thy</a:t>
            </a:r>
            <a:r>
              <a:rPr lang="en-US" dirty="0"/>
              <a:t> thigh</a:t>
            </a:r>
            <a:r>
              <a:rPr lang="en-US" dirty="0" smtClean="0"/>
              <a:t>.”  verse 12</a:t>
            </a:r>
            <a:endParaRPr lang="en-US" dirty="0"/>
          </a:p>
          <a:p>
            <a:endParaRPr lang="en-US" dirty="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u="sng" dirty="0" smtClean="0">
                <a:solidFill>
                  <a:srgbClr val="C00000"/>
                </a:solidFill>
              </a:rPr>
              <a:t>Continued</a:t>
            </a:r>
            <a:endParaRPr lang="en-US" b="1" u="sng" dirty="0">
              <a:solidFill>
                <a:srgbClr val="C00000"/>
              </a:solidFill>
            </a:endParaRPr>
          </a:p>
        </p:txBody>
      </p:sp>
      <p:sp>
        <p:nvSpPr>
          <p:cNvPr id="3" name="Content Placeholder 2"/>
          <p:cNvSpPr>
            <a:spLocks noGrp="1"/>
          </p:cNvSpPr>
          <p:nvPr>
            <p:ph idx="1"/>
          </p:nvPr>
        </p:nvSpPr>
        <p:spPr>
          <a:xfrm>
            <a:off x="0" y="457200"/>
            <a:ext cx="9144000" cy="6400800"/>
          </a:xfrm>
        </p:spPr>
        <p:txBody>
          <a:bodyPr>
            <a:normAutofit/>
          </a:bodyPr>
          <a:lstStyle/>
          <a:p>
            <a:r>
              <a:rPr lang="en-US" sz="3600" dirty="0" smtClean="0"/>
              <a:t>“</a:t>
            </a:r>
            <a:r>
              <a:rPr lang="en-US" sz="3600" dirty="0"/>
              <a:t>Therefore thus saith the Lord GOD; Because ye have made your iniquity to be remembered, in that your transgressions are discovered, so that in all your doings your sins do appear; because, </a:t>
            </a:r>
            <a:r>
              <a:rPr lang="en-US" sz="3600" i="1" dirty="0"/>
              <a:t>I say</a:t>
            </a:r>
            <a:r>
              <a:rPr lang="en-US" sz="3600" dirty="0"/>
              <a:t>, that ye are come to remembrance, ye shall be taken with the hand</a:t>
            </a:r>
            <a:r>
              <a:rPr lang="en-US" sz="3600" dirty="0" smtClean="0"/>
              <a:t>.”  verse 24</a:t>
            </a:r>
          </a:p>
          <a:p>
            <a:r>
              <a:rPr lang="en-US" sz="3600" dirty="0" smtClean="0"/>
              <a:t>“</a:t>
            </a:r>
            <a:r>
              <a:rPr lang="en-US" sz="3600" dirty="0"/>
              <a:t>And I will pour out mine indignation upon thee, I will blow against thee in the fire of my wrath, and deliver thee into the hand of brutish men, </a:t>
            </a:r>
            <a:r>
              <a:rPr lang="en-US" sz="3600" i="1" dirty="0" smtClean="0"/>
              <a:t>and </a:t>
            </a:r>
            <a:r>
              <a:rPr lang="en-US" sz="3600" dirty="0" smtClean="0"/>
              <a:t>skilful </a:t>
            </a:r>
            <a:r>
              <a:rPr lang="en-US" sz="3600" dirty="0"/>
              <a:t>to destroy</a:t>
            </a:r>
            <a:r>
              <a:rPr lang="en-US" sz="3600" dirty="0" smtClean="0"/>
              <a:t>.”  verse 31</a:t>
            </a:r>
            <a:endParaRPr lang="en-US" sz="3600" dirty="0"/>
          </a:p>
          <a:p>
            <a:endParaRPr lang="en-US" sz="3600"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685800"/>
          </a:xfrm>
        </p:spPr>
        <p:txBody>
          <a:bodyPr>
            <a:normAutofit fontScale="90000"/>
          </a:bodyPr>
          <a:lstStyle/>
          <a:p>
            <a:r>
              <a:rPr lang="en-US" b="1" u="sng" dirty="0" smtClean="0">
                <a:solidFill>
                  <a:srgbClr val="C00000"/>
                </a:solidFill>
              </a:rPr>
              <a:t>A Ray of Hope</a:t>
            </a:r>
            <a:endParaRPr lang="en-US" b="1" u="sng" dirty="0">
              <a:solidFill>
                <a:srgbClr val="C00000"/>
              </a:solidFill>
            </a:endParaRPr>
          </a:p>
        </p:txBody>
      </p:sp>
      <p:sp>
        <p:nvSpPr>
          <p:cNvPr id="4" name="Content Placeholder 3"/>
          <p:cNvSpPr>
            <a:spLocks noGrp="1"/>
          </p:cNvSpPr>
          <p:nvPr>
            <p:ph sz="half" idx="2"/>
          </p:nvPr>
        </p:nvSpPr>
        <p:spPr>
          <a:xfrm>
            <a:off x="4648200" y="0"/>
            <a:ext cx="4495800" cy="6858000"/>
          </a:xfrm>
        </p:spPr>
        <p:txBody>
          <a:bodyPr/>
          <a:lstStyle/>
          <a:p>
            <a:r>
              <a:rPr lang="en-US" sz="4400" dirty="0" smtClean="0"/>
              <a:t>“I </a:t>
            </a:r>
            <a:r>
              <a:rPr lang="en-US" sz="4400" dirty="0"/>
              <a:t>will overturn, overturn, overturn, it: and it shall be no </a:t>
            </a:r>
            <a:r>
              <a:rPr lang="en-US" sz="4400" i="1" dirty="0"/>
              <a:t>more</a:t>
            </a:r>
            <a:r>
              <a:rPr lang="en-US" sz="4400" dirty="0"/>
              <a:t>, </a:t>
            </a:r>
            <a:r>
              <a:rPr lang="en-US" sz="4400" b="1" u="sng" dirty="0">
                <a:solidFill>
                  <a:srgbClr val="C00000"/>
                </a:solidFill>
              </a:rPr>
              <a:t>until he come whose right it is; and I will give it </a:t>
            </a:r>
            <a:r>
              <a:rPr lang="en-US" sz="4400" b="1" i="1" u="sng" dirty="0">
                <a:solidFill>
                  <a:srgbClr val="C00000"/>
                </a:solidFill>
              </a:rPr>
              <a:t>him</a:t>
            </a:r>
            <a:r>
              <a:rPr lang="en-US" sz="4400" b="1" u="sng" dirty="0" smtClean="0">
                <a:solidFill>
                  <a:srgbClr val="C00000"/>
                </a:solidFill>
              </a:rPr>
              <a:t>.</a:t>
            </a:r>
            <a:r>
              <a:rPr lang="en-US" sz="4400" dirty="0" smtClean="0"/>
              <a:t>”  Ezekiel 21:27</a:t>
            </a:r>
            <a:endParaRPr lang="en-US" sz="4400" dirty="0"/>
          </a:p>
          <a:p>
            <a:endParaRPr lang="en-US" dirty="0"/>
          </a:p>
        </p:txBody>
      </p:sp>
      <p:pic>
        <p:nvPicPr>
          <p:cNvPr id="2050" name="Picture 2" descr="C:\Users\Dad\Contacts\Downloads\download (58).jpg"/>
          <p:cNvPicPr>
            <a:picLocks noGrp="1" noChangeAspect="1" noChangeArrowheads="1"/>
          </p:cNvPicPr>
          <p:nvPr>
            <p:ph sz="half" idx="1"/>
          </p:nvPr>
        </p:nvPicPr>
        <p:blipFill>
          <a:blip r:embed="rId2" cstate="print"/>
          <a:srcRect/>
          <a:stretch>
            <a:fillRect/>
          </a:stretch>
        </p:blipFill>
        <p:spPr bwMode="auto">
          <a:xfrm>
            <a:off x="0" y="685800"/>
            <a:ext cx="4876800" cy="617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r>
              <a:rPr lang="en-US" b="1" u="sng" dirty="0" smtClean="0">
                <a:solidFill>
                  <a:srgbClr val="C00000"/>
                </a:solidFill>
              </a:rPr>
              <a:t>Christ is Coming</a:t>
            </a:r>
            <a:br>
              <a:rPr lang="en-US" b="1" u="sng" dirty="0" smtClean="0">
                <a:solidFill>
                  <a:srgbClr val="C00000"/>
                </a:solidFill>
              </a:rPr>
            </a:br>
            <a:endParaRPr lang="en-US" b="1" u="sng" dirty="0">
              <a:solidFill>
                <a:srgbClr val="C00000"/>
              </a:solidFill>
            </a:endParaRPr>
          </a:p>
        </p:txBody>
      </p:sp>
      <p:sp>
        <p:nvSpPr>
          <p:cNvPr id="3" name="Content Placeholder 2"/>
          <p:cNvSpPr>
            <a:spLocks noGrp="1"/>
          </p:cNvSpPr>
          <p:nvPr>
            <p:ph idx="1"/>
          </p:nvPr>
        </p:nvSpPr>
        <p:spPr>
          <a:xfrm>
            <a:off x="0" y="609600"/>
            <a:ext cx="9144000" cy="6248400"/>
          </a:xfrm>
        </p:spPr>
        <p:txBody>
          <a:bodyPr>
            <a:normAutofit/>
          </a:bodyPr>
          <a:lstStyle/>
          <a:p>
            <a:pPr>
              <a:buNone/>
            </a:pPr>
            <a:r>
              <a:rPr lang="en-US" sz="3600" dirty="0" smtClean="0"/>
              <a:t>“</a:t>
            </a:r>
            <a:r>
              <a:rPr lang="en-US" sz="3600" dirty="0"/>
              <a:t>To the "profane wicked prince" had come the day of final reckoning. "Remove the diadem," the Lord decreed, "and take off the crown." Not until Christ Himself should set up His kingdom was Judah again to be permitted to have a king. "I will overturn, overturn, overturn, it," was the divine edict concerning the throne of the house of David; "and it shall be no more, until He come whose right it is; and I will give it Him." Ezekiel 21:25-27.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90600"/>
          </a:xfrm>
        </p:spPr>
        <p:txBody>
          <a:bodyPr/>
          <a:lstStyle/>
          <a:p>
            <a:r>
              <a:rPr lang="en-US" b="1" u="sng" dirty="0" smtClean="0">
                <a:solidFill>
                  <a:srgbClr val="C00000"/>
                </a:solidFill>
              </a:rPr>
              <a:t>Desire of Ages</a:t>
            </a:r>
            <a:endParaRPr lang="en-US" b="1" u="sng" dirty="0">
              <a:solidFill>
                <a:srgbClr val="C0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With the fall of Babylon, Medo-Persia, and Greece, Ezekiel foretold that during the next empire, the Messiah would come.   The only hope for mankind, the DESIRE OF AGES, would come and He would establish His kingdom of grace!!</a:t>
            </a:r>
            <a:endParaRPr lang="en-US" sz="3200" dirty="0"/>
          </a:p>
        </p:txBody>
      </p:sp>
      <p:pic>
        <p:nvPicPr>
          <p:cNvPr id="3075" name="Picture 3" descr="C:\Users\Dad\Contacts\Downloads\images.jpg"/>
          <p:cNvPicPr>
            <a:picLocks noGrp="1" noChangeAspect="1" noChangeArrowheads="1"/>
          </p:cNvPicPr>
          <p:nvPr>
            <p:ph sz="half" idx="2"/>
          </p:nvPr>
        </p:nvPicPr>
        <p:blipFill>
          <a:blip r:embed="rId2" cstate="print"/>
          <a:srcRect/>
          <a:stretch>
            <a:fillRect/>
          </a:stretch>
        </p:blipFill>
        <p:spPr bwMode="auto">
          <a:xfrm>
            <a:off x="4572000" y="0"/>
            <a:ext cx="4572000"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u="sng" dirty="0" smtClean="0">
                <a:solidFill>
                  <a:srgbClr val="C00000"/>
                </a:solidFill>
              </a:rPr>
              <a:t>Flood of Grace</a:t>
            </a:r>
            <a:endParaRPr lang="en-US" b="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“And </a:t>
            </a:r>
            <a:r>
              <a:rPr lang="en-US" dirty="0"/>
              <a:t>when the fullness of the time had come, the Deity was glorified by pouring upon the world a flood of healing grace that was never to be obstructed or withdrawn till the plan of salvation should be fulfilled.</a:t>
            </a:r>
          </a:p>
          <a:p>
            <a:r>
              <a:rPr lang="en-US" dirty="0"/>
              <a:t>Satan was exulting that he had succeeded in debasing the image of God in humanity. Then Jesus came to restore in man the image of </a:t>
            </a:r>
            <a:r>
              <a:rPr lang="en-US" dirty="0" smtClean="0"/>
              <a:t>his Maker</a:t>
            </a:r>
            <a:r>
              <a:rPr lang="en-US" dirty="0"/>
              <a:t>. None but Christ can fashion anew the character that has been ruined by sin. He came to expel the demons that had controlled the will. He came to lift us up from the dust, to reshape the marred character after the pattern of His divine character, and to make it beautiful with His own glory</a:t>
            </a:r>
            <a:r>
              <a:rPr lang="en-US" dirty="0" smtClean="0"/>
              <a:t>.”  DA, pgs. 37,38</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lstStyle/>
          <a:p>
            <a:r>
              <a:rPr lang="en-US" b="1" u="sng" dirty="0" smtClean="0">
                <a:solidFill>
                  <a:srgbClr val="FF0000"/>
                </a:solidFill>
              </a:rPr>
              <a:t>Ezekiel 22</a:t>
            </a:r>
            <a:endParaRPr lang="en-US" b="1" u="sng" dirty="0">
              <a:solidFill>
                <a:srgbClr val="FF0000"/>
              </a:solidFill>
            </a:endParaRPr>
          </a:p>
        </p:txBody>
      </p:sp>
      <p:sp>
        <p:nvSpPr>
          <p:cNvPr id="4" name="Content Placeholder 3"/>
          <p:cNvSpPr>
            <a:spLocks noGrp="1"/>
          </p:cNvSpPr>
          <p:nvPr>
            <p:ph sz="half" idx="2"/>
          </p:nvPr>
        </p:nvSpPr>
        <p:spPr>
          <a:xfrm>
            <a:off x="4572000" y="762000"/>
            <a:ext cx="4572000" cy="6096000"/>
          </a:xfrm>
        </p:spPr>
        <p:txBody>
          <a:bodyPr>
            <a:normAutofit/>
          </a:bodyPr>
          <a:lstStyle/>
          <a:p>
            <a:r>
              <a:rPr lang="en-US" dirty="0" smtClean="0"/>
              <a:t>Ezekiel 22 is not a pretty picture either.  Judgments on sin and rebellion; warnings that iniquity will be punished, continued to pour forth from Ezekiel’s mouth.  The Lord was relentless in trying to turn Ancient Adventism  from rebelliousness before the Lord would have no choice but to allow their destruction!</a:t>
            </a:r>
            <a:endParaRPr lang="en-US" dirty="0"/>
          </a:p>
        </p:txBody>
      </p:sp>
      <p:pic>
        <p:nvPicPr>
          <p:cNvPr id="4099" name="Picture 3" descr="C:\Users\Dad\Contacts\Downloads\download (61).jpg"/>
          <p:cNvPicPr>
            <a:picLocks noGrp="1" noChangeAspect="1" noChangeArrowheads="1"/>
          </p:cNvPicPr>
          <p:nvPr>
            <p:ph sz="half" idx="1"/>
          </p:nvPr>
        </p:nvPicPr>
        <p:blipFill>
          <a:blip r:embed="rId2" cstate="print"/>
          <a:srcRect/>
          <a:stretch>
            <a:fillRect/>
          </a:stretch>
        </p:blipFill>
        <p:spPr bwMode="auto">
          <a:xfrm>
            <a:off x="0" y="0"/>
            <a:ext cx="4876800" cy="685799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1334</Words>
  <Application>Microsoft Office PowerPoint</Application>
  <PresentationFormat>On-screen Show (4:3)</PresentationFormat>
  <Paragraphs>49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pt. 13</vt:lpstr>
      <vt:lpstr>The Day and Time</vt:lpstr>
      <vt:lpstr>Through Ezekiel 21 and 22</vt:lpstr>
      <vt:lpstr>Continued</vt:lpstr>
      <vt:lpstr>A Ray of Hope</vt:lpstr>
      <vt:lpstr>Christ is Coming </vt:lpstr>
      <vt:lpstr>Desire of Ages</vt:lpstr>
      <vt:lpstr>Flood of Grace</vt:lpstr>
      <vt:lpstr>Ezekiel 22</vt:lpstr>
      <vt:lpstr>Behold!</vt:lpstr>
      <vt:lpstr>Conspiracy</vt:lpstr>
      <vt:lpstr>A Conspiracy</vt:lpstr>
      <vt:lpstr>George Bush, 9-11, Conspiracy</vt:lpstr>
      <vt:lpstr>A Conspiracy</vt:lpstr>
      <vt:lpstr>Any Hope</vt:lpstr>
      <vt:lpstr>Ellen White Applies Ezekiel 21 to NOW!!!</vt:lpstr>
      <vt:lpstr>Slide 17</vt:lpstr>
      <vt:lpstr>Christ Will Come!!!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13</dc:title>
  <dc:creator>Dad</dc:creator>
  <cp:lastModifiedBy>Dad</cp:lastModifiedBy>
  <cp:revision>3</cp:revision>
  <dcterms:created xsi:type="dcterms:W3CDTF">2013-01-03T21:29:04Z</dcterms:created>
  <dcterms:modified xsi:type="dcterms:W3CDTF">2013-01-03T22:58:56Z</dcterms:modified>
</cp:coreProperties>
</file>