
<file path=[Content_Types].xml><?xml version="1.0" encoding="utf-8"?>
<Types xmlns="http://schemas.openxmlformats.org/package/2006/content-types">
  <Default Extension="mp3" ContentType="audio/mpeg"/>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6" r:id="rId22"/>
    <p:sldId id="307" r:id="rId23"/>
    <p:sldId id="308" r:id="rId24"/>
    <p:sldId id="309" r:id="rId25"/>
    <p:sldId id="311" r:id="rId26"/>
    <p:sldId id="310" r:id="rId27"/>
    <p:sldId id="312" r:id="rId28"/>
    <p:sldId id="313" r:id="rId29"/>
    <p:sldId id="305" r:id="rId30"/>
    <p:sldId id="314" r:id="rId31"/>
    <p:sldId id="31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41" d="100"/>
          <a:sy n="41" d="100"/>
        </p:scale>
        <p:origin x="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6/30/2018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6/30/2018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tmp"/><Relationship Id="rId1" Type="http://schemas.openxmlformats.org/officeDocument/2006/relationships/slideLayout" Target="../slideLayouts/slideLayout7.xml"/><Relationship Id="rId4" Type="http://schemas.openxmlformats.org/officeDocument/2006/relationships/image" Target="../media/image27.tmp"/></Relationships>
</file>

<file path=ppt/slides/_rels/slide18.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b">
            <a:hlinkClick r:id="" action="ppaction://media"/>
            <a:extLst>
              <a:ext uri="{FF2B5EF4-FFF2-40B4-BE49-F238E27FC236}">
                <a16:creationId xmlns:a16="http://schemas.microsoft.com/office/drawing/2014/main" id="{737BB306-93A5-4D5A-9E00-86A6A47F8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1257" y="2558142"/>
            <a:ext cx="609600" cy="609600"/>
          </a:xfrm>
          <a:prstGeom prst="rect">
            <a:avLst/>
          </a:prstGeom>
        </p:spPr>
      </p:pic>
      <p:sp>
        <p:nvSpPr>
          <p:cNvPr id="4" name="Rectangle 3">
            <a:extLst>
              <a:ext uri="{FF2B5EF4-FFF2-40B4-BE49-F238E27FC236}">
                <a16:creationId xmlns:a16="http://schemas.microsoft.com/office/drawing/2014/main" id="{4165F528-5DCA-4BE5-97DF-C5A28D808C8D}"/>
              </a:ext>
            </a:extLst>
          </p:cNvPr>
          <p:cNvSpPr/>
          <p:nvPr/>
        </p:nvSpPr>
        <p:spPr>
          <a:xfrm>
            <a:off x="435430" y="366623"/>
            <a:ext cx="5660570" cy="6124754"/>
          </a:xfrm>
          <a:prstGeom prst="rect">
            <a:avLst/>
          </a:prstGeom>
        </p:spPr>
        <p:txBody>
          <a:bodyPr wrap="square">
            <a:spAutoFit/>
          </a:bodyPr>
          <a:lstStyle/>
          <a:p>
            <a:r>
              <a:rPr lang="en-US" sz="2800" b="1" dirty="0"/>
              <a:t>The man of sin, the son of perdition– …in many respects, the Pope has an indisputable claim to those titles</a:t>
            </a:r>
            <a:r>
              <a:rPr lang="en-US" sz="2800" dirty="0"/>
              <a:t>.  He is, in an emphatical sense, the man of sin, as he increases all manner of sin above measure.  And he is, too, properly styled, the son of perdition, as he has </a:t>
            </a:r>
            <a:r>
              <a:rPr lang="en-US" sz="2800" b="1" dirty="0"/>
              <a:t>caused the death of numberless multitudes, </a:t>
            </a:r>
            <a:r>
              <a:rPr lang="en-US" sz="2800" b="1" u="sng" dirty="0"/>
              <a:t>both of his opposers and followers</a:t>
            </a:r>
            <a:r>
              <a:rPr lang="en-US" sz="2800" b="1" dirty="0"/>
              <a:t>, destroyed innumerable souls,</a:t>
            </a:r>
            <a:r>
              <a:rPr lang="en-US" sz="2800" dirty="0"/>
              <a:t> and will himself perish everlastingly.—</a:t>
            </a:r>
            <a:r>
              <a:rPr lang="en-US" sz="2800" i="1" dirty="0"/>
              <a:t>Explanatory  Notes Upon the New Testament, p. 216</a:t>
            </a:r>
            <a:endParaRPr lang="en-US" sz="2800" dirty="0"/>
          </a:p>
        </p:txBody>
      </p:sp>
      <p:pic>
        <p:nvPicPr>
          <p:cNvPr id="5" name="Picture 4">
            <a:extLst>
              <a:ext uri="{FF2B5EF4-FFF2-40B4-BE49-F238E27FC236}">
                <a16:creationId xmlns:a16="http://schemas.microsoft.com/office/drawing/2014/main" id="{EFBBF560-9877-4F42-9437-5AC19778BF9E}"/>
              </a:ext>
            </a:extLst>
          </p:cNvPr>
          <p:cNvPicPr>
            <a:picLocks noChangeAspect="1"/>
          </p:cNvPicPr>
          <p:nvPr/>
        </p:nvPicPr>
        <p:blipFill>
          <a:blip r:embed="rId5"/>
          <a:stretch>
            <a:fillRect/>
          </a:stretch>
        </p:blipFill>
        <p:spPr>
          <a:xfrm>
            <a:off x="7233557" y="-1"/>
            <a:ext cx="3782786" cy="5674179"/>
          </a:xfrm>
          <a:prstGeom prst="rect">
            <a:avLst/>
          </a:prstGeom>
        </p:spPr>
      </p:pic>
      <p:sp>
        <p:nvSpPr>
          <p:cNvPr id="6" name="TextBox 5">
            <a:extLst>
              <a:ext uri="{FF2B5EF4-FFF2-40B4-BE49-F238E27FC236}">
                <a16:creationId xmlns:a16="http://schemas.microsoft.com/office/drawing/2014/main" id="{013BE3FB-25A9-4353-87A7-AE737CAFE61A}"/>
              </a:ext>
            </a:extLst>
          </p:cNvPr>
          <p:cNvSpPr txBox="1"/>
          <p:nvPr/>
        </p:nvSpPr>
        <p:spPr>
          <a:xfrm>
            <a:off x="6988629" y="5834743"/>
            <a:ext cx="4528457" cy="584775"/>
          </a:xfrm>
          <a:prstGeom prst="rect">
            <a:avLst/>
          </a:prstGeom>
          <a:noFill/>
        </p:spPr>
        <p:txBody>
          <a:bodyPr wrap="square" rtlCol="0">
            <a:spAutoFit/>
          </a:bodyPr>
          <a:lstStyle/>
          <a:p>
            <a:pPr algn="ctr"/>
            <a:r>
              <a:rPr lang="en-US" sz="3200" dirty="0">
                <a:solidFill>
                  <a:srgbClr val="002060"/>
                </a:solidFill>
              </a:rPr>
              <a:t>John Wesley (1703-1791)</a:t>
            </a:r>
          </a:p>
        </p:txBody>
      </p:sp>
    </p:spTree>
    <p:extLst>
      <p:ext uri="{BB962C8B-B14F-4D97-AF65-F5344CB8AC3E}">
        <p14:creationId xmlns:p14="http://schemas.microsoft.com/office/powerpoint/2010/main" val="97023251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6C2944-612B-478D-992D-97F557E8CB89}"/>
              </a:ext>
            </a:extLst>
          </p:cNvPr>
          <p:cNvPicPr>
            <a:picLocks noChangeAspect="1"/>
          </p:cNvPicPr>
          <p:nvPr/>
        </p:nvPicPr>
        <p:blipFill>
          <a:blip r:embed="rId2"/>
          <a:stretch>
            <a:fillRect/>
          </a:stretch>
        </p:blipFill>
        <p:spPr>
          <a:xfrm>
            <a:off x="609600" y="0"/>
            <a:ext cx="10972798" cy="6857999"/>
          </a:xfrm>
          <a:prstGeom prst="rect">
            <a:avLst/>
          </a:prstGeom>
        </p:spPr>
      </p:pic>
      <p:sp>
        <p:nvSpPr>
          <p:cNvPr id="3" name="TextBox 2">
            <a:extLst>
              <a:ext uri="{FF2B5EF4-FFF2-40B4-BE49-F238E27FC236}">
                <a16:creationId xmlns:a16="http://schemas.microsoft.com/office/drawing/2014/main" id="{93383BD7-480A-4F6D-A9B8-6428CB1B51A0}"/>
              </a:ext>
            </a:extLst>
          </p:cNvPr>
          <p:cNvSpPr txBox="1"/>
          <p:nvPr/>
        </p:nvSpPr>
        <p:spPr>
          <a:xfrm>
            <a:off x="304800" y="6150113"/>
            <a:ext cx="11582398" cy="707886"/>
          </a:xfrm>
          <a:prstGeom prst="rect">
            <a:avLst/>
          </a:prstGeom>
          <a:noFill/>
        </p:spPr>
        <p:txBody>
          <a:bodyPr wrap="square" rtlCol="0">
            <a:spAutoFit/>
          </a:bodyPr>
          <a:lstStyle/>
          <a:p>
            <a:pPr algn="ctr"/>
            <a:r>
              <a:rPr lang="en-US" sz="4000" dirty="0">
                <a:solidFill>
                  <a:srgbClr val="FF0000"/>
                </a:solidFill>
                <a:highlight>
                  <a:srgbClr val="C0C0C0"/>
                </a:highlight>
              </a:rPr>
              <a:t>BY THEIR FRUITS YE SHALL KNOW THEM—</a:t>
            </a:r>
            <a:r>
              <a:rPr lang="en-US" sz="4000" dirty="0" err="1">
                <a:solidFill>
                  <a:srgbClr val="FF0000"/>
                </a:solidFill>
                <a:highlight>
                  <a:srgbClr val="C0C0C0"/>
                </a:highlight>
              </a:rPr>
              <a:t>Mattew</a:t>
            </a:r>
            <a:r>
              <a:rPr lang="en-US" sz="4000" dirty="0">
                <a:solidFill>
                  <a:srgbClr val="FF0000"/>
                </a:solidFill>
                <a:highlight>
                  <a:srgbClr val="C0C0C0"/>
                </a:highlight>
              </a:rPr>
              <a:t> 7:20</a:t>
            </a:r>
          </a:p>
        </p:txBody>
      </p:sp>
    </p:spTree>
    <p:extLst>
      <p:ext uri="{BB962C8B-B14F-4D97-AF65-F5344CB8AC3E}">
        <p14:creationId xmlns:p14="http://schemas.microsoft.com/office/powerpoint/2010/main" val="335747098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54F3-CAFB-4D8F-A397-9F1B87339189}"/>
              </a:ext>
            </a:extLst>
          </p:cNvPr>
          <p:cNvPicPr>
            <a:picLocks noChangeAspect="1"/>
          </p:cNvPicPr>
          <p:nvPr/>
        </p:nvPicPr>
        <p:blipFill rotWithShape="1">
          <a:blip r:embed="rId2"/>
          <a:srcRect t="25641"/>
          <a:stretch/>
        </p:blipFill>
        <p:spPr>
          <a:xfrm>
            <a:off x="0" y="407052"/>
            <a:ext cx="12192000" cy="6043896"/>
          </a:xfrm>
          <a:prstGeom prst="rect">
            <a:avLst/>
          </a:prstGeom>
        </p:spPr>
      </p:pic>
    </p:spTree>
    <p:extLst>
      <p:ext uri="{BB962C8B-B14F-4D97-AF65-F5344CB8AC3E}">
        <p14:creationId xmlns:p14="http://schemas.microsoft.com/office/powerpoint/2010/main" val="188189496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D2E02-47C4-48DB-89DB-C2D558F49D25}"/>
              </a:ext>
            </a:extLst>
          </p:cNvPr>
          <p:cNvPicPr>
            <a:picLocks noChangeAspect="1"/>
          </p:cNvPicPr>
          <p:nvPr/>
        </p:nvPicPr>
        <p:blipFill>
          <a:blip r:embed="rId2"/>
          <a:stretch>
            <a:fillRect/>
          </a:stretch>
        </p:blipFill>
        <p:spPr>
          <a:xfrm>
            <a:off x="-68356" y="0"/>
            <a:ext cx="12328712" cy="6858001"/>
          </a:xfrm>
          <a:prstGeom prst="rect">
            <a:avLst/>
          </a:prstGeom>
        </p:spPr>
      </p:pic>
      <p:sp>
        <p:nvSpPr>
          <p:cNvPr id="3" name="TextBox 2">
            <a:extLst>
              <a:ext uri="{FF2B5EF4-FFF2-40B4-BE49-F238E27FC236}">
                <a16:creationId xmlns:a16="http://schemas.microsoft.com/office/drawing/2014/main" id="{D61C2E9E-1982-49F0-964B-1F26F50135F5}"/>
              </a:ext>
            </a:extLst>
          </p:cNvPr>
          <p:cNvSpPr txBox="1"/>
          <p:nvPr/>
        </p:nvSpPr>
        <p:spPr>
          <a:xfrm>
            <a:off x="643095" y="926123"/>
            <a:ext cx="6236676" cy="1446550"/>
          </a:xfrm>
          <a:prstGeom prst="rect">
            <a:avLst/>
          </a:prstGeom>
          <a:noFill/>
        </p:spPr>
        <p:txBody>
          <a:bodyPr wrap="square" rtlCol="0">
            <a:spAutoFit/>
          </a:bodyPr>
          <a:lstStyle/>
          <a:p>
            <a:pPr algn="ctr"/>
            <a:r>
              <a:rPr lang="en-US" sz="4400" b="1" u="sng" dirty="0">
                <a:solidFill>
                  <a:srgbClr val="C00000"/>
                </a:solidFill>
                <a:highlight>
                  <a:srgbClr val="C0C0C0"/>
                </a:highlight>
              </a:rPr>
              <a:t>The SDA Church is Babylon!!!!</a:t>
            </a:r>
          </a:p>
        </p:txBody>
      </p:sp>
      <p:sp>
        <p:nvSpPr>
          <p:cNvPr id="5" name="&quot;Not Allowed&quot; Symbol 4">
            <a:extLst>
              <a:ext uri="{FF2B5EF4-FFF2-40B4-BE49-F238E27FC236}">
                <a16:creationId xmlns:a16="http://schemas.microsoft.com/office/drawing/2014/main" id="{94F44D35-88B2-4D40-A99D-C2DC7BC017E5}"/>
              </a:ext>
            </a:extLst>
          </p:cNvPr>
          <p:cNvSpPr/>
          <p:nvPr/>
        </p:nvSpPr>
        <p:spPr>
          <a:xfrm rot="6073003">
            <a:off x="587828" y="-2103513"/>
            <a:ext cx="11016343" cy="11065024"/>
          </a:xfrm>
          <a:prstGeom prst="noSmoking">
            <a:avLst>
              <a:gd name="adj" fmla="val 4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527776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20F85-EEE6-4998-B2EA-C1FA8009DA6D}"/>
              </a:ext>
            </a:extLst>
          </p:cNvPr>
          <p:cNvPicPr>
            <a:picLocks noChangeAspect="1"/>
          </p:cNvPicPr>
          <p:nvPr/>
        </p:nvPicPr>
        <p:blipFill rotWithShape="1">
          <a:blip r:embed="rId2"/>
          <a:srcRect t="1195" b="19298"/>
          <a:stretch/>
        </p:blipFill>
        <p:spPr>
          <a:xfrm>
            <a:off x="0" y="0"/>
            <a:ext cx="12192000" cy="6858001"/>
          </a:xfrm>
          <a:prstGeom prst="rect">
            <a:avLst/>
          </a:prstGeom>
        </p:spPr>
      </p:pic>
      <p:sp>
        <p:nvSpPr>
          <p:cNvPr id="3" name="TextBox 2">
            <a:extLst>
              <a:ext uri="{FF2B5EF4-FFF2-40B4-BE49-F238E27FC236}">
                <a16:creationId xmlns:a16="http://schemas.microsoft.com/office/drawing/2014/main" id="{9BD4DEC2-5607-4158-A466-630A3C993774}"/>
              </a:ext>
            </a:extLst>
          </p:cNvPr>
          <p:cNvSpPr txBox="1"/>
          <p:nvPr/>
        </p:nvSpPr>
        <p:spPr>
          <a:xfrm>
            <a:off x="609600" y="492369"/>
            <a:ext cx="10879015" cy="1446550"/>
          </a:xfrm>
          <a:prstGeom prst="rect">
            <a:avLst/>
          </a:prstGeom>
          <a:noFill/>
        </p:spPr>
        <p:txBody>
          <a:bodyPr wrap="square" rtlCol="0">
            <a:spAutoFit/>
          </a:bodyPr>
          <a:lstStyle/>
          <a:p>
            <a:r>
              <a:rPr lang="en-US" sz="4400" dirty="0">
                <a:solidFill>
                  <a:srgbClr val="660066"/>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The Message for any SDA Church that is not proclaiming the 3 Angel’s Messages in word and deed is…</a:t>
            </a:r>
          </a:p>
        </p:txBody>
      </p:sp>
      <p:sp>
        <p:nvSpPr>
          <p:cNvPr id="4" name="TextBox 3">
            <a:extLst>
              <a:ext uri="{FF2B5EF4-FFF2-40B4-BE49-F238E27FC236}">
                <a16:creationId xmlns:a16="http://schemas.microsoft.com/office/drawing/2014/main" id="{25CD60A1-8D8A-497D-A045-D531B8D41B3D}"/>
              </a:ext>
            </a:extLst>
          </p:cNvPr>
          <p:cNvSpPr txBox="1"/>
          <p:nvPr/>
        </p:nvSpPr>
        <p:spPr>
          <a:xfrm>
            <a:off x="609599" y="5456255"/>
            <a:ext cx="10879015" cy="1107996"/>
          </a:xfrm>
          <a:prstGeom prst="rect">
            <a:avLst/>
          </a:prstGeom>
          <a:noFill/>
        </p:spPr>
        <p:txBody>
          <a:bodyPr wrap="square" rtlCol="0">
            <a:spAutoFit/>
          </a:bodyPr>
          <a:lstStyle/>
          <a:p>
            <a:pPr algn="ctr"/>
            <a:r>
              <a:rPr lang="en-US" sz="6600" b="1" dirty="0">
                <a:solidFill>
                  <a:srgbClr val="C00000"/>
                </a:solidFill>
                <a:effectLst>
                  <a:outerShdw blurRad="38100" dist="38100" dir="2700000" algn="tl">
                    <a:srgbClr val="000000">
                      <a:alpha val="43137"/>
                    </a:srgbClr>
                  </a:outerShdw>
                </a:effectLst>
                <a:highlight>
                  <a:srgbClr val="C0C0C0"/>
                </a:highlight>
                <a:latin typeface="Arabic Typesetting" panose="03020402040406030203" pitchFamily="66" charset="-78"/>
                <a:cs typeface="Arabic Typesetting" panose="03020402040406030203" pitchFamily="66" charset="-78"/>
              </a:rPr>
              <a:t>They are NOT Babylon</a:t>
            </a:r>
          </a:p>
        </p:txBody>
      </p:sp>
    </p:spTree>
    <p:extLst>
      <p:ext uri="{BB962C8B-B14F-4D97-AF65-F5344CB8AC3E}">
        <p14:creationId xmlns:p14="http://schemas.microsoft.com/office/powerpoint/2010/main" val="83400524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66A184-D5CC-464F-9987-86571235C660}"/>
              </a:ext>
            </a:extLst>
          </p:cNvPr>
          <p:cNvPicPr>
            <a:picLocks noChangeAspect="1"/>
          </p:cNvPicPr>
          <p:nvPr/>
        </p:nvPicPr>
        <p:blipFill>
          <a:blip r:embed="rId2"/>
          <a:stretch>
            <a:fillRect/>
          </a:stretch>
        </p:blipFill>
        <p:spPr>
          <a:xfrm>
            <a:off x="4229374" y="1863829"/>
            <a:ext cx="7962626" cy="4550072"/>
          </a:xfrm>
          <a:prstGeom prst="rect">
            <a:avLst/>
          </a:prstGeom>
        </p:spPr>
      </p:pic>
      <p:sp>
        <p:nvSpPr>
          <p:cNvPr id="3" name="TextBox 2">
            <a:extLst>
              <a:ext uri="{FF2B5EF4-FFF2-40B4-BE49-F238E27FC236}">
                <a16:creationId xmlns:a16="http://schemas.microsoft.com/office/drawing/2014/main" id="{7B4B6607-235D-4A74-A8FA-5B952BAEA2A0}"/>
              </a:ext>
            </a:extLst>
          </p:cNvPr>
          <p:cNvSpPr txBox="1"/>
          <p:nvPr/>
        </p:nvSpPr>
        <p:spPr>
          <a:xfrm>
            <a:off x="316523" y="92406"/>
            <a:ext cx="11558953" cy="1754326"/>
          </a:xfrm>
          <a:prstGeom prst="rect">
            <a:avLst/>
          </a:prstGeom>
          <a:noFill/>
        </p:spPr>
        <p:txBody>
          <a:bodyPr wrap="square" rtlCol="0">
            <a:spAutoFit/>
          </a:bodyPr>
          <a:lstStyle/>
          <a:p>
            <a:pPr algn="ctr"/>
            <a:r>
              <a:rPr lang="en-US" sz="3600" b="1" dirty="0">
                <a:solidFill>
                  <a:srgbClr val="002060"/>
                </a:solidFill>
              </a:rPr>
              <a:t>Church Policy: </a:t>
            </a:r>
            <a:r>
              <a:rPr lang="en-US" sz="3600" b="1" dirty="0"/>
              <a:t>Pay your money and keep your mouth shut!! You must submit to my spiritual authority! You cannot think for yourself, but do what the Church tells you!</a:t>
            </a:r>
          </a:p>
        </p:txBody>
      </p:sp>
      <p:pic>
        <p:nvPicPr>
          <p:cNvPr id="4" name="Picture 3">
            <a:extLst>
              <a:ext uri="{FF2B5EF4-FFF2-40B4-BE49-F238E27FC236}">
                <a16:creationId xmlns:a16="http://schemas.microsoft.com/office/drawing/2014/main" id="{A553369A-FB8D-4697-8A4F-C6155FB2E04C}"/>
              </a:ext>
            </a:extLst>
          </p:cNvPr>
          <p:cNvPicPr>
            <a:picLocks noChangeAspect="1"/>
          </p:cNvPicPr>
          <p:nvPr/>
        </p:nvPicPr>
        <p:blipFill>
          <a:blip r:embed="rId3"/>
          <a:stretch>
            <a:fillRect/>
          </a:stretch>
        </p:blipFill>
        <p:spPr>
          <a:xfrm>
            <a:off x="0" y="1863829"/>
            <a:ext cx="6862404" cy="4550072"/>
          </a:xfrm>
          <a:prstGeom prst="rect">
            <a:avLst/>
          </a:prstGeom>
        </p:spPr>
      </p:pic>
    </p:spTree>
    <p:extLst>
      <p:ext uri="{BB962C8B-B14F-4D97-AF65-F5344CB8AC3E}">
        <p14:creationId xmlns:p14="http://schemas.microsoft.com/office/powerpoint/2010/main" val="151180308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C4853-45A4-4135-B17D-6A57E6BE1A5D}"/>
              </a:ext>
            </a:extLst>
          </p:cNvPr>
          <p:cNvPicPr>
            <a:picLocks noChangeAspect="1"/>
          </p:cNvPicPr>
          <p:nvPr/>
        </p:nvPicPr>
        <p:blipFill rotWithShape="1">
          <a:blip r:embed="rId2"/>
          <a:srcRect t="-1" b="15226"/>
          <a:stretch/>
        </p:blipFill>
        <p:spPr>
          <a:xfrm>
            <a:off x="0" y="0"/>
            <a:ext cx="12192000" cy="6858000"/>
          </a:xfrm>
          <a:prstGeom prst="rect">
            <a:avLst/>
          </a:prstGeom>
        </p:spPr>
      </p:pic>
    </p:spTree>
    <p:extLst>
      <p:ext uri="{BB962C8B-B14F-4D97-AF65-F5344CB8AC3E}">
        <p14:creationId xmlns:p14="http://schemas.microsoft.com/office/powerpoint/2010/main" val="359280137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277089-934B-42DB-B7FB-4C58E88FBED1}"/>
              </a:ext>
            </a:extLst>
          </p:cNvPr>
          <p:cNvSpPr/>
          <p:nvPr/>
        </p:nvSpPr>
        <p:spPr>
          <a:xfrm>
            <a:off x="4909622" y="863714"/>
            <a:ext cx="6860347" cy="4401205"/>
          </a:xfrm>
          <a:prstGeom prst="rect">
            <a:avLst/>
          </a:prstGeom>
        </p:spPr>
        <p:txBody>
          <a:bodyPr wrap="square">
            <a:spAutoFit/>
          </a:bodyPr>
          <a:lstStyle/>
          <a:p>
            <a:r>
              <a:rPr lang="en-US" sz="2800" b="1" u="sng" dirty="0">
                <a:solidFill>
                  <a:srgbClr val="FFFFFF"/>
                </a:solidFill>
              </a:rPr>
              <a:t>To interpret the sea monster  of Revelation 13 as the papacy seems somewhat out of keeping with the spirit of the times.</a:t>
            </a:r>
            <a:r>
              <a:rPr lang="en-US" sz="2800" dirty="0">
                <a:solidFill>
                  <a:srgbClr val="FFFFFF"/>
                </a:solidFill>
              </a:rPr>
              <a:t>  In an age when Christianity in general faces the onslaughts of secularism and when among Christians ecumenism has become popular, </a:t>
            </a:r>
            <a:r>
              <a:rPr lang="en-US" sz="2800" b="1" dirty="0">
                <a:solidFill>
                  <a:srgbClr val="FFFFFF"/>
                </a:solidFill>
              </a:rPr>
              <a:t>the interpretation smacks  of narrowness and bigotry</a:t>
            </a:r>
            <a:r>
              <a:rPr lang="en-US" sz="2800" dirty="0">
                <a:solidFill>
                  <a:srgbClr val="FFFFFF"/>
                </a:solidFill>
              </a:rPr>
              <a:t>—</a:t>
            </a:r>
            <a:r>
              <a:rPr lang="en-US" sz="2800" i="1" dirty="0">
                <a:solidFill>
                  <a:srgbClr val="FFFFFF"/>
                </a:solidFill>
              </a:rPr>
              <a:t>William </a:t>
            </a:r>
            <a:r>
              <a:rPr lang="en-US" sz="2800" i="1" dirty="0" err="1">
                <a:solidFill>
                  <a:srgbClr val="FFFFFF"/>
                </a:solidFill>
              </a:rPr>
              <a:t>Johnsson</a:t>
            </a:r>
            <a:r>
              <a:rPr lang="en-US" sz="2800" i="1" dirty="0">
                <a:solidFill>
                  <a:srgbClr val="FFFFFF"/>
                </a:solidFill>
              </a:rPr>
              <a:t>, “The Saints’ Victory in the End-Time”, Adventist Review, November 1994, 171</a:t>
            </a:r>
            <a:endParaRPr lang="en-US" sz="2800" i="1" dirty="0"/>
          </a:p>
        </p:txBody>
      </p:sp>
      <p:pic>
        <p:nvPicPr>
          <p:cNvPr id="3" name="Picture 2">
            <a:extLst>
              <a:ext uri="{FF2B5EF4-FFF2-40B4-BE49-F238E27FC236}">
                <a16:creationId xmlns:a16="http://schemas.microsoft.com/office/drawing/2014/main" id="{1185BEBD-D4D7-46DC-9164-63E5C7B581E9}"/>
              </a:ext>
            </a:extLst>
          </p:cNvPr>
          <p:cNvPicPr>
            <a:picLocks noChangeAspect="1"/>
          </p:cNvPicPr>
          <p:nvPr/>
        </p:nvPicPr>
        <p:blipFill>
          <a:blip r:embed="rId2"/>
          <a:stretch>
            <a:fillRect/>
          </a:stretch>
        </p:blipFill>
        <p:spPr>
          <a:xfrm>
            <a:off x="792478" y="439615"/>
            <a:ext cx="3324666" cy="4155832"/>
          </a:xfrm>
          <a:prstGeom prst="rect">
            <a:avLst/>
          </a:prstGeom>
        </p:spPr>
      </p:pic>
      <p:sp>
        <p:nvSpPr>
          <p:cNvPr id="4" name="TextBox 3">
            <a:extLst>
              <a:ext uri="{FF2B5EF4-FFF2-40B4-BE49-F238E27FC236}">
                <a16:creationId xmlns:a16="http://schemas.microsoft.com/office/drawing/2014/main" id="{6B16EB4B-3D0D-4F0D-971F-E80624410DBC}"/>
              </a:ext>
            </a:extLst>
          </p:cNvPr>
          <p:cNvSpPr txBox="1"/>
          <p:nvPr/>
        </p:nvSpPr>
        <p:spPr>
          <a:xfrm>
            <a:off x="0" y="4595447"/>
            <a:ext cx="4618892" cy="2246769"/>
          </a:xfrm>
          <a:prstGeom prst="rect">
            <a:avLst/>
          </a:prstGeom>
          <a:noFill/>
        </p:spPr>
        <p:txBody>
          <a:bodyPr wrap="square" rtlCol="0">
            <a:spAutoFit/>
          </a:bodyPr>
          <a:lstStyle/>
          <a:p>
            <a:r>
              <a:rPr lang="en-US" sz="2800" dirty="0">
                <a:solidFill>
                  <a:schemeClr val="bg1"/>
                </a:solidFill>
              </a:rPr>
              <a:t>William G. </a:t>
            </a:r>
            <a:r>
              <a:rPr lang="en-US" sz="2800" dirty="0" err="1">
                <a:solidFill>
                  <a:schemeClr val="bg1"/>
                </a:solidFill>
              </a:rPr>
              <a:t>Johnsson</a:t>
            </a:r>
            <a:r>
              <a:rPr lang="en-US" sz="2800" dirty="0">
                <a:solidFill>
                  <a:schemeClr val="bg1"/>
                </a:solidFill>
              </a:rPr>
              <a:t> (Seventh-day Adventist author and was editor of the Adventist Review, the church's flagship weekly magazine, from 1982 to 2006)</a:t>
            </a:r>
          </a:p>
        </p:txBody>
      </p:sp>
      <p:pic>
        <p:nvPicPr>
          <p:cNvPr id="5" name="Picture 4">
            <a:extLst>
              <a:ext uri="{FF2B5EF4-FFF2-40B4-BE49-F238E27FC236}">
                <a16:creationId xmlns:a16="http://schemas.microsoft.com/office/drawing/2014/main" id="{5FF8C72E-B085-4E0E-9E14-13844A3A7485}"/>
              </a:ext>
            </a:extLst>
          </p:cNvPr>
          <p:cNvPicPr>
            <a:picLocks noChangeAspect="1"/>
          </p:cNvPicPr>
          <p:nvPr/>
        </p:nvPicPr>
        <p:blipFill>
          <a:blip r:embed="rId3"/>
          <a:stretch>
            <a:fillRect/>
          </a:stretch>
        </p:blipFill>
        <p:spPr>
          <a:xfrm>
            <a:off x="4618892" y="5175843"/>
            <a:ext cx="7573108" cy="1401025"/>
          </a:xfrm>
          <a:prstGeom prst="rect">
            <a:avLst/>
          </a:prstGeom>
        </p:spPr>
      </p:pic>
      <p:sp>
        <p:nvSpPr>
          <p:cNvPr id="6" name="TextBox 5">
            <a:extLst>
              <a:ext uri="{FF2B5EF4-FFF2-40B4-BE49-F238E27FC236}">
                <a16:creationId xmlns:a16="http://schemas.microsoft.com/office/drawing/2014/main" id="{ECB8E9D7-7298-4310-A97B-FC09EBA3D475}"/>
              </a:ext>
            </a:extLst>
          </p:cNvPr>
          <p:cNvSpPr txBox="1"/>
          <p:nvPr/>
        </p:nvSpPr>
        <p:spPr>
          <a:xfrm>
            <a:off x="4360985" y="116449"/>
            <a:ext cx="7408984" cy="646331"/>
          </a:xfrm>
          <a:prstGeom prst="rect">
            <a:avLst/>
          </a:prstGeom>
          <a:noFill/>
        </p:spPr>
        <p:txBody>
          <a:bodyPr wrap="square" rtlCol="0">
            <a:spAutoFit/>
          </a:bodyPr>
          <a:lstStyle/>
          <a:p>
            <a:r>
              <a:rPr lang="en-US" sz="3600" b="1" i="1" dirty="0">
                <a:solidFill>
                  <a:srgbClr val="FF0000"/>
                </a:solidFill>
              </a:rPr>
              <a:t>What do these Fruits tell you???</a:t>
            </a:r>
          </a:p>
        </p:txBody>
      </p:sp>
    </p:spTree>
    <p:extLst>
      <p:ext uri="{BB962C8B-B14F-4D97-AF65-F5344CB8AC3E}">
        <p14:creationId xmlns:p14="http://schemas.microsoft.com/office/powerpoint/2010/main" val="316828069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H19940908-V171-36.pdf - Mozilla Firefox">
            <a:extLst>
              <a:ext uri="{FF2B5EF4-FFF2-40B4-BE49-F238E27FC236}">
                <a16:creationId xmlns:a16="http://schemas.microsoft.com/office/drawing/2014/main" id="{8D36CCAD-F8C7-413A-86BF-832AAFE54E4D}"/>
              </a:ext>
            </a:extLst>
          </p:cNvPr>
          <p:cNvPicPr>
            <a:picLocks noChangeAspect="1"/>
          </p:cNvPicPr>
          <p:nvPr/>
        </p:nvPicPr>
        <p:blipFill rotWithShape="1">
          <a:blip r:embed="rId2">
            <a:extLst>
              <a:ext uri="{28A0092B-C50C-407E-A947-70E740481C1C}">
                <a14:useLocalDpi xmlns:a14="http://schemas.microsoft.com/office/drawing/2010/main" val="0"/>
              </a:ext>
            </a:extLst>
          </a:blip>
          <a:srcRect l="20536" t="14518" r="22142" b="27150"/>
          <a:stretch/>
        </p:blipFill>
        <p:spPr>
          <a:xfrm>
            <a:off x="4767943" y="478972"/>
            <a:ext cx="6988629" cy="3418114"/>
          </a:xfrm>
          <a:prstGeom prst="rect">
            <a:avLst/>
          </a:prstGeom>
        </p:spPr>
      </p:pic>
      <p:pic>
        <p:nvPicPr>
          <p:cNvPr id="4" name="Picture 3">
            <a:extLst>
              <a:ext uri="{FF2B5EF4-FFF2-40B4-BE49-F238E27FC236}">
                <a16:creationId xmlns:a16="http://schemas.microsoft.com/office/drawing/2014/main" id="{CE1D3B89-311B-4F1C-9D0A-EAACB431B65D}"/>
              </a:ext>
            </a:extLst>
          </p:cNvPr>
          <p:cNvPicPr>
            <a:picLocks noChangeAspect="1"/>
          </p:cNvPicPr>
          <p:nvPr/>
        </p:nvPicPr>
        <p:blipFill>
          <a:blip r:embed="rId3"/>
          <a:stretch>
            <a:fillRect/>
          </a:stretch>
        </p:blipFill>
        <p:spPr>
          <a:xfrm>
            <a:off x="65313" y="249922"/>
            <a:ext cx="4519665" cy="836138"/>
          </a:xfrm>
          <a:prstGeom prst="rect">
            <a:avLst/>
          </a:prstGeom>
        </p:spPr>
      </p:pic>
      <p:pic>
        <p:nvPicPr>
          <p:cNvPr id="8" name="Picture 7" descr="RH19940908-V171-36.pdf - Mozilla Firefox">
            <a:extLst>
              <a:ext uri="{FF2B5EF4-FFF2-40B4-BE49-F238E27FC236}">
                <a16:creationId xmlns:a16="http://schemas.microsoft.com/office/drawing/2014/main" id="{6B4A5498-4175-4977-BA55-925E11763A8E}"/>
              </a:ext>
            </a:extLst>
          </p:cNvPr>
          <p:cNvPicPr>
            <a:picLocks noChangeAspect="1"/>
          </p:cNvPicPr>
          <p:nvPr/>
        </p:nvPicPr>
        <p:blipFill rotWithShape="1">
          <a:blip r:embed="rId4">
            <a:extLst>
              <a:ext uri="{28A0092B-C50C-407E-A947-70E740481C1C}">
                <a14:useLocalDpi xmlns:a14="http://schemas.microsoft.com/office/drawing/2010/main" val="0"/>
              </a:ext>
            </a:extLst>
          </a:blip>
          <a:srcRect l="32885" t="29087" r="33077" b="52765"/>
          <a:stretch/>
        </p:blipFill>
        <p:spPr>
          <a:xfrm>
            <a:off x="356296" y="4030206"/>
            <a:ext cx="10882365" cy="2788457"/>
          </a:xfrm>
          <a:prstGeom prst="rect">
            <a:avLst/>
          </a:prstGeom>
        </p:spPr>
      </p:pic>
      <p:sp>
        <p:nvSpPr>
          <p:cNvPr id="9" name="TextBox 8">
            <a:extLst>
              <a:ext uri="{FF2B5EF4-FFF2-40B4-BE49-F238E27FC236}">
                <a16:creationId xmlns:a16="http://schemas.microsoft.com/office/drawing/2014/main" id="{8A79E325-17F9-433E-A950-AC2E4062D111}"/>
              </a:ext>
            </a:extLst>
          </p:cNvPr>
          <p:cNvSpPr txBox="1"/>
          <p:nvPr/>
        </p:nvSpPr>
        <p:spPr>
          <a:xfrm>
            <a:off x="156795" y="1238400"/>
            <a:ext cx="4519665" cy="2677656"/>
          </a:xfrm>
          <a:prstGeom prst="rect">
            <a:avLst/>
          </a:prstGeom>
          <a:noFill/>
        </p:spPr>
        <p:txBody>
          <a:bodyPr wrap="square" rtlCol="0">
            <a:spAutoFit/>
          </a:bodyPr>
          <a:lstStyle/>
          <a:p>
            <a:r>
              <a:rPr lang="en-US" sz="2800" dirty="0">
                <a:solidFill>
                  <a:schemeClr val="bg1"/>
                </a:solidFill>
              </a:rPr>
              <a:t>These photos are taken from the Adventist Review, (Entitled: “The Bridegroom’s Coming: Does Anybody Care?”) September 8 1994, p. 16 (top) and p. 3 (bottom)</a:t>
            </a:r>
          </a:p>
        </p:txBody>
      </p:sp>
    </p:spTree>
    <p:extLst>
      <p:ext uri="{BB962C8B-B14F-4D97-AF65-F5344CB8AC3E}">
        <p14:creationId xmlns:p14="http://schemas.microsoft.com/office/powerpoint/2010/main" val="153368314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H19910502.pdf - Mozilla Firefox">
            <a:extLst>
              <a:ext uri="{FF2B5EF4-FFF2-40B4-BE49-F238E27FC236}">
                <a16:creationId xmlns:a16="http://schemas.microsoft.com/office/drawing/2014/main" id="{B1724F6D-B315-4875-851A-3A0540AA875D}"/>
              </a:ext>
            </a:extLst>
          </p:cNvPr>
          <p:cNvPicPr>
            <a:picLocks noChangeAspect="1"/>
          </p:cNvPicPr>
          <p:nvPr/>
        </p:nvPicPr>
        <p:blipFill rotWithShape="1">
          <a:blip r:embed="rId2">
            <a:extLst>
              <a:ext uri="{28A0092B-C50C-407E-A947-70E740481C1C}">
                <a14:useLocalDpi xmlns:a14="http://schemas.microsoft.com/office/drawing/2010/main" val="0"/>
              </a:ext>
            </a:extLst>
          </a:blip>
          <a:srcRect l="40576" t="19491" r="40385" b="56402"/>
          <a:stretch/>
        </p:blipFill>
        <p:spPr>
          <a:xfrm>
            <a:off x="521857" y="2286000"/>
            <a:ext cx="6963507" cy="4237893"/>
          </a:xfrm>
          <a:prstGeom prst="rect">
            <a:avLst/>
          </a:prstGeom>
        </p:spPr>
      </p:pic>
      <p:pic>
        <p:nvPicPr>
          <p:cNvPr id="8" name="Picture 7" descr="RH19910502.pdf - Mozilla Firefox">
            <a:extLst>
              <a:ext uri="{FF2B5EF4-FFF2-40B4-BE49-F238E27FC236}">
                <a16:creationId xmlns:a16="http://schemas.microsoft.com/office/drawing/2014/main" id="{7730B0D9-12EE-4966-99FF-A968C3072125}"/>
              </a:ext>
            </a:extLst>
          </p:cNvPr>
          <p:cNvPicPr>
            <a:picLocks noChangeAspect="1"/>
          </p:cNvPicPr>
          <p:nvPr/>
        </p:nvPicPr>
        <p:blipFill rotWithShape="1">
          <a:blip r:embed="rId2">
            <a:extLst>
              <a:ext uri="{28A0092B-C50C-407E-A947-70E740481C1C}">
                <a14:useLocalDpi xmlns:a14="http://schemas.microsoft.com/office/drawing/2010/main" val="0"/>
              </a:ext>
            </a:extLst>
          </a:blip>
          <a:srcRect l="66156" t="67522" r="21729" b="8087"/>
          <a:stretch/>
        </p:blipFill>
        <p:spPr>
          <a:xfrm>
            <a:off x="8702562" y="52754"/>
            <a:ext cx="3489438" cy="3376246"/>
          </a:xfrm>
          <a:prstGeom prst="rect">
            <a:avLst/>
          </a:prstGeom>
        </p:spPr>
      </p:pic>
      <p:pic>
        <p:nvPicPr>
          <p:cNvPr id="6" name="Picture 5" descr="RH19910502.pdf - Mozilla Firefox">
            <a:extLst>
              <a:ext uri="{FF2B5EF4-FFF2-40B4-BE49-F238E27FC236}">
                <a16:creationId xmlns:a16="http://schemas.microsoft.com/office/drawing/2014/main" id="{9E82E560-FA02-49AE-B50F-8880B39EA0CD}"/>
              </a:ext>
            </a:extLst>
          </p:cNvPr>
          <p:cNvPicPr>
            <a:picLocks noChangeAspect="1"/>
          </p:cNvPicPr>
          <p:nvPr/>
        </p:nvPicPr>
        <p:blipFill rotWithShape="1">
          <a:blip r:embed="rId2">
            <a:extLst>
              <a:ext uri="{28A0092B-C50C-407E-A947-70E740481C1C}">
                <a14:useLocalDpi xmlns:a14="http://schemas.microsoft.com/office/drawing/2010/main" val="0"/>
              </a:ext>
            </a:extLst>
          </a:blip>
          <a:srcRect l="59039" t="66650" r="33535" b="14525"/>
          <a:stretch/>
        </p:blipFill>
        <p:spPr>
          <a:xfrm>
            <a:off x="8425543" y="3136761"/>
            <a:ext cx="3244600" cy="3953189"/>
          </a:xfrm>
          <a:prstGeom prst="rect">
            <a:avLst/>
          </a:prstGeom>
        </p:spPr>
      </p:pic>
      <p:sp>
        <p:nvSpPr>
          <p:cNvPr id="9" name="TextBox 8">
            <a:extLst>
              <a:ext uri="{FF2B5EF4-FFF2-40B4-BE49-F238E27FC236}">
                <a16:creationId xmlns:a16="http://schemas.microsoft.com/office/drawing/2014/main" id="{788FA98C-7232-4DA4-823F-7945895FB5B7}"/>
              </a:ext>
            </a:extLst>
          </p:cNvPr>
          <p:cNvSpPr txBox="1"/>
          <p:nvPr/>
        </p:nvSpPr>
        <p:spPr>
          <a:xfrm>
            <a:off x="256250" y="901005"/>
            <a:ext cx="7837713" cy="1384995"/>
          </a:xfrm>
          <a:prstGeom prst="rect">
            <a:avLst/>
          </a:prstGeom>
          <a:noFill/>
        </p:spPr>
        <p:txBody>
          <a:bodyPr wrap="square" rtlCol="0">
            <a:spAutoFit/>
          </a:bodyPr>
          <a:lstStyle/>
          <a:p>
            <a:r>
              <a:rPr lang="en-US" sz="2800" b="1" dirty="0"/>
              <a:t>Photos taken from the Adventist Review (Entitled: “For a Brighter Future in Pakistan”), May 2, 1991, p. 10 (all photos)</a:t>
            </a:r>
          </a:p>
        </p:txBody>
      </p:sp>
      <p:sp>
        <p:nvSpPr>
          <p:cNvPr id="10" name="TextBox 9">
            <a:extLst>
              <a:ext uri="{FF2B5EF4-FFF2-40B4-BE49-F238E27FC236}">
                <a16:creationId xmlns:a16="http://schemas.microsoft.com/office/drawing/2014/main" id="{65DC61FF-373D-4B42-A95D-8D3D8ED5BF4D}"/>
              </a:ext>
            </a:extLst>
          </p:cNvPr>
          <p:cNvSpPr txBox="1"/>
          <p:nvPr/>
        </p:nvSpPr>
        <p:spPr>
          <a:xfrm>
            <a:off x="0" y="0"/>
            <a:ext cx="8702561" cy="523220"/>
          </a:xfrm>
          <a:prstGeom prst="rect">
            <a:avLst/>
          </a:prstGeom>
          <a:noFill/>
        </p:spPr>
        <p:txBody>
          <a:bodyPr wrap="square" rtlCol="0">
            <a:spAutoFit/>
          </a:bodyPr>
          <a:lstStyle/>
          <a:p>
            <a:r>
              <a:rPr lang="en-US" sz="2800" b="1" dirty="0">
                <a:solidFill>
                  <a:srgbClr val="C00000"/>
                </a:solidFill>
                <a:effectLst>
                  <a:outerShdw blurRad="38100" dist="38100" dir="2700000" algn="tl">
                    <a:srgbClr val="000000">
                      <a:alpha val="43137"/>
                    </a:srgbClr>
                  </a:outerShdw>
                </a:effectLst>
              </a:rPr>
              <a:t>Rome’s Heresies are now part of the last day message???</a:t>
            </a:r>
          </a:p>
        </p:txBody>
      </p:sp>
    </p:spTree>
    <p:extLst>
      <p:ext uri="{BB962C8B-B14F-4D97-AF65-F5344CB8AC3E}">
        <p14:creationId xmlns:p14="http://schemas.microsoft.com/office/powerpoint/2010/main" val="1029646350"/>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H19930909-V170-36.pdf - Mozilla Firefox">
            <a:extLst>
              <a:ext uri="{FF2B5EF4-FFF2-40B4-BE49-F238E27FC236}">
                <a16:creationId xmlns:a16="http://schemas.microsoft.com/office/drawing/2014/main" id="{8A4B1427-46E6-425A-A80A-9F6663D801E7}"/>
              </a:ext>
            </a:extLst>
          </p:cNvPr>
          <p:cNvPicPr>
            <a:picLocks noChangeAspect="1"/>
          </p:cNvPicPr>
          <p:nvPr/>
        </p:nvPicPr>
        <p:blipFill rotWithShape="1">
          <a:blip r:embed="rId2">
            <a:extLst>
              <a:ext uri="{28A0092B-C50C-407E-A947-70E740481C1C}">
                <a14:useLocalDpi xmlns:a14="http://schemas.microsoft.com/office/drawing/2010/main" val="0"/>
              </a:ext>
            </a:extLst>
          </a:blip>
          <a:srcRect l="42116" t="50128" r="39615" b="46904"/>
          <a:stretch/>
        </p:blipFill>
        <p:spPr>
          <a:xfrm>
            <a:off x="0" y="3249693"/>
            <a:ext cx="7507812" cy="586154"/>
          </a:xfrm>
          <a:prstGeom prst="rect">
            <a:avLst/>
          </a:prstGeom>
        </p:spPr>
      </p:pic>
      <p:pic>
        <p:nvPicPr>
          <p:cNvPr id="5" name="Picture 4" descr="RH19930909-V170-36.pdf - Mozilla Firefox">
            <a:extLst>
              <a:ext uri="{FF2B5EF4-FFF2-40B4-BE49-F238E27FC236}">
                <a16:creationId xmlns:a16="http://schemas.microsoft.com/office/drawing/2014/main" id="{63A761F1-559D-471F-82C0-F9B1BC8894E3}"/>
              </a:ext>
            </a:extLst>
          </p:cNvPr>
          <p:cNvPicPr>
            <a:picLocks noChangeAspect="1"/>
          </p:cNvPicPr>
          <p:nvPr/>
        </p:nvPicPr>
        <p:blipFill rotWithShape="1">
          <a:blip r:embed="rId3">
            <a:extLst>
              <a:ext uri="{28A0092B-C50C-407E-A947-70E740481C1C}">
                <a14:useLocalDpi xmlns:a14="http://schemas.microsoft.com/office/drawing/2010/main" val="0"/>
              </a:ext>
            </a:extLst>
          </a:blip>
          <a:srcRect l="59615" t="38697" r="22237" b="44498"/>
          <a:stretch/>
        </p:blipFill>
        <p:spPr>
          <a:xfrm>
            <a:off x="0" y="4015154"/>
            <a:ext cx="7075695" cy="3149114"/>
          </a:xfrm>
          <a:prstGeom prst="rect">
            <a:avLst/>
          </a:prstGeom>
        </p:spPr>
      </p:pic>
      <p:pic>
        <p:nvPicPr>
          <p:cNvPr id="7" name="Picture 6" descr="RH19930909-V170-36.pdf - Mozilla Firefox">
            <a:extLst>
              <a:ext uri="{FF2B5EF4-FFF2-40B4-BE49-F238E27FC236}">
                <a16:creationId xmlns:a16="http://schemas.microsoft.com/office/drawing/2014/main" id="{485EB8DA-F9BE-412A-9797-FC194F1B36E6}"/>
              </a:ext>
            </a:extLst>
          </p:cNvPr>
          <p:cNvPicPr>
            <a:picLocks noChangeAspect="1"/>
          </p:cNvPicPr>
          <p:nvPr/>
        </p:nvPicPr>
        <p:blipFill rotWithShape="1">
          <a:blip r:embed="rId3">
            <a:extLst>
              <a:ext uri="{28A0092B-C50C-407E-A947-70E740481C1C}">
                <a14:useLocalDpi xmlns:a14="http://schemas.microsoft.com/office/drawing/2010/main" val="0"/>
              </a:ext>
            </a:extLst>
          </a:blip>
          <a:srcRect l="23462" t="17090" r="68306" b="61304"/>
          <a:stretch/>
        </p:blipFill>
        <p:spPr>
          <a:xfrm>
            <a:off x="0" y="45423"/>
            <a:ext cx="2485292" cy="3135085"/>
          </a:xfrm>
          <a:prstGeom prst="rect">
            <a:avLst/>
          </a:prstGeom>
        </p:spPr>
      </p:pic>
      <p:sp>
        <p:nvSpPr>
          <p:cNvPr id="8" name="TextBox 7">
            <a:extLst>
              <a:ext uri="{FF2B5EF4-FFF2-40B4-BE49-F238E27FC236}">
                <a16:creationId xmlns:a16="http://schemas.microsoft.com/office/drawing/2014/main" id="{2D09E955-95CD-4CBC-9001-54AA9C181A38}"/>
              </a:ext>
            </a:extLst>
          </p:cNvPr>
          <p:cNvSpPr txBox="1"/>
          <p:nvPr/>
        </p:nvSpPr>
        <p:spPr>
          <a:xfrm>
            <a:off x="2485292" y="274137"/>
            <a:ext cx="4520065" cy="2677656"/>
          </a:xfrm>
          <a:prstGeom prst="rect">
            <a:avLst/>
          </a:prstGeom>
          <a:noFill/>
        </p:spPr>
        <p:txBody>
          <a:bodyPr wrap="square" rtlCol="0">
            <a:spAutoFit/>
          </a:bodyPr>
          <a:lstStyle/>
          <a:p>
            <a:r>
              <a:rPr lang="en-US" sz="2800" b="1" dirty="0"/>
              <a:t>Myron Widmer</a:t>
            </a:r>
            <a:r>
              <a:rPr lang="en-US" sz="2800" dirty="0"/>
              <a:t>: Adventist Review (Entitled: “Indochina: A rare glimpse of Adventists in Laos, Vietnam, Cambodia, and Myanmar”), September 9, 1993, p. 4</a:t>
            </a:r>
          </a:p>
        </p:txBody>
      </p:sp>
      <p:sp>
        <p:nvSpPr>
          <p:cNvPr id="13" name="Rectangle 12">
            <a:extLst>
              <a:ext uri="{FF2B5EF4-FFF2-40B4-BE49-F238E27FC236}">
                <a16:creationId xmlns:a16="http://schemas.microsoft.com/office/drawing/2014/main" id="{F5155BDE-60CA-4209-867F-ABE5D418FD08}"/>
              </a:ext>
            </a:extLst>
          </p:cNvPr>
          <p:cNvSpPr/>
          <p:nvPr/>
        </p:nvSpPr>
        <p:spPr>
          <a:xfrm>
            <a:off x="7075695" y="1233756"/>
            <a:ext cx="4993203" cy="5016758"/>
          </a:xfrm>
          <a:prstGeom prst="rect">
            <a:avLst/>
          </a:prstGeom>
        </p:spPr>
        <p:txBody>
          <a:bodyPr wrap="square">
            <a:spAutoFit/>
          </a:bodyPr>
          <a:lstStyle/>
          <a:p>
            <a:r>
              <a:rPr lang="en-US" sz="3200" dirty="0">
                <a:latin typeface="Times New Roman" panose="02020603050405020304" pitchFamily="18" charset="0"/>
              </a:rPr>
              <a:t>Or might a better understanding </a:t>
            </a:r>
          </a:p>
          <a:p>
            <a:r>
              <a:rPr lang="en-US" sz="3200" dirty="0">
                <a:latin typeface="Times New Roman" panose="02020603050405020304" pitchFamily="18" charset="0"/>
              </a:rPr>
              <a:t>be that God is working through this pope to open doors for Catholics to the great truths of Scripture concerning salvation by faith in Christ?—</a:t>
            </a:r>
            <a:r>
              <a:rPr lang="en-US" sz="3200" i="1" dirty="0">
                <a:latin typeface="Times New Roman" panose="02020603050405020304" pitchFamily="18" charset="0"/>
              </a:rPr>
              <a:t>Myron Widmer, Adventist Review, September 23, 1993, p. 5</a:t>
            </a:r>
            <a:endParaRPr lang="en-US" sz="3200" i="1" dirty="0">
              <a:effectLst/>
              <a:latin typeface="Times New Roman" panose="02020603050405020304" pitchFamily="18" charset="0"/>
            </a:endParaRPr>
          </a:p>
        </p:txBody>
      </p:sp>
    </p:spTree>
    <p:extLst>
      <p:ext uri="{BB962C8B-B14F-4D97-AF65-F5344CB8AC3E}">
        <p14:creationId xmlns:p14="http://schemas.microsoft.com/office/powerpoint/2010/main" val="37380378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2A10AF-CDC9-431D-86F1-C2E7C8F027B7}"/>
              </a:ext>
            </a:extLst>
          </p:cNvPr>
          <p:cNvPicPr>
            <a:picLocks noChangeAspect="1"/>
          </p:cNvPicPr>
          <p:nvPr/>
        </p:nvPicPr>
        <p:blipFill rotWithShape="1">
          <a:blip r:embed="rId2"/>
          <a:srcRect l="3646" r="5192"/>
          <a:stretch/>
        </p:blipFill>
        <p:spPr>
          <a:xfrm>
            <a:off x="0" y="137261"/>
            <a:ext cx="12191999" cy="6659830"/>
          </a:xfrm>
          <a:prstGeom prst="rect">
            <a:avLst/>
          </a:prstGeom>
        </p:spPr>
      </p:pic>
    </p:spTree>
    <p:extLst>
      <p:ext uri="{BB962C8B-B14F-4D97-AF65-F5344CB8AC3E}">
        <p14:creationId xmlns:p14="http://schemas.microsoft.com/office/powerpoint/2010/main" val="112265618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47A67A-EA3E-4626-9C21-4D2F1BDB5E1C}"/>
              </a:ext>
            </a:extLst>
          </p:cNvPr>
          <p:cNvPicPr>
            <a:picLocks noChangeAspect="1"/>
          </p:cNvPicPr>
          <p:nvPr/>
        </p:nvPicPr>
        <p:blipFill rotWithShape="1">
          <a:blip r:embed="rId2"/>
          <a:srcRect b="31624"/>
          <a:stretch/>
        </p:blipFill>
        <p:spPr>
          <a:xfrm>
            <a:off x="0" y="302845"/>
            <a:ext cx="12192000" cy="6252309"/>
          </a:xfrm>
          <a:prstGeom prst="rect">
            <a:avLst/>
          </a:prstGeom>
        </p:spPr>
      </p:pic>
    </p:spTree>
    <p:extLst>
      <p:ext uri="{BB962C8B-B14F-4D97-AF65-F5344CB8AC3E}">
        <p14:creationId xmlns:p14="http://schemas.microsoft.com/office/powerpoint/2010/main" val="233948904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78173-3FCB-44D7-A9FA-32AB07E934DF}"/>
              </a:ext>
            </a:extLst>
          </p:cNvPr>
          <p:cNvPicPr>
            <a:picLocks noChangeAspect="1"/>
          </p:cNvPicPr>
          <p:nvPr/>
        </p:nvPicPr>
        <p:blipFill>
          <a:blip r:embed="rId2"/>
          <a:stretch>
            <a:fillRect/>
          </a:stretch>
        </p:blipFill>
        <p:spPr>
          <a:xfrm>
            <a:off x="5339862" y="350853"/>
            <a:ext cx="3590925" cy="5043434"/>
          </a:xfrm>
          <a:prstGeom prst="rect">
            <a:avLst/>
          </a:prstGeom>
        </p:spPr>
      </p:pic>
      <p:sp>
        <p:nvSpPr>
          <p:cNvPr id="3" name="TextBox 2">
            <a:extLst>
              <a:ext uri="{FF2B5EF4-FFF2-40B4-BE49-F238E27FC236}">
                <a16:creationId xmlns:a16="http://schemas.microsoft.com/office/drawing/2014/main" id="{33A6B231-A05D-45A5-9FFD-442B3091BB34}"/>
              </a:ext>
            </a:extLst>
          </p:cNvPr>
          <p:cNvSpPr txBox="1"/>
          <p:nvPr/>
        </p:nvSpPr>
        <p:spPr>
          <a:xfrm>
            <a:off x="5896187" y="5429929"/>
            <a:ext cx="6025660" cy="1077218"/>
          </a:xfrm>
          <a:prstGeom prst="rect">
            <a:avLst/>
          </a:prstGeom>
          <a:noFill/>
        </p:spPr>
        <p:txBody>
          <a:bodyPr wrap="square" rtlCol="0">
            <a:spAutoFit/>
          </a:bodyPr>
          <a:lstStyle/>
          <a:p>
            <a:pPr algn="ctr"/>
            <a:r>
              <a:rPr lang="en-US" sz="3200" b="1" dirty="0"/>
              <a:t>Television Evangelist: George </a:t>
            </a:r>
            <a:r>
              <a:rPr lang="en-US" sz="3200" b="1" dirty="0" err="1"/>
              <a:t>Vandeman</a:t>
            </a:r>
            <a:r>
              <a:rPr lang="en-US" sz="3200" b="1" dirty="0"/>
              <a:t> (1916-2000)</a:t>
            </a:r>
          </a:p>
        </p:txBody>
      </p:sp>
      <p:sp>
        <p:nvSpPr>
          <p:cNvPr id="4" name="TextBox 3">
            <a:extLst>
              <a:ext uri="{FF2B5EF4-FFF2-40B4-BE49-F238E27FC236}">
                <a16:creationId xmlns:a16="http://schemas.microsoft.com/office/drawing/2014/main" id="{5E5A88B5-594F-4507-BB94-5ECA4623AC55}"/>
              </a:ext>
            </a:extLst>
          </p:cNvPr>
          <p:cNvSpPr txBox="1"/>
          <p:nvPr/>
        </p:nvSpPr>
        <p:spPr>
          <a:xfrm>
            <a:off x="169838" y="1244168"/>
            <a:ext cx="5170024" cy="5262979"/>
          </a:xfrm>
          <a:prstGeom prst="rect">
            <a:avLst/>
          </a:prstGeom>
          <a:noFill/>
        </p:spPr>
        <p:txBody>
          <a:bodyPr wrap="square" rtlCol="0">
            <a:spAutoFit/>
          </a:bodyPr>
          <a:lstStyle/>
          <a:p>
            <a:r>
              <a:rPr lang="en-US" sz="2800" dirty="0"/>
              <a:t>It is not for us to question the motives of our medieval ancestors. . .  </a:t>
            </a:r>
            <a:r>
              <a:rPr lang="en-US" sz="2800" b="1" dirty="0"/>
              <a:t>Nor must we overlook the good done by the church</a:t>
            </a:r>
            <a:r>
              <a:rPr lang="en-US" sz="2800" dirty="0"/>
              <a:t>. Throughout the world monasteries provided care for orphans, widows, and the sick. </a:t>
            </a:r>
            <a:r>
              <a:rPr lang="en-US" sz="2800" b="1" u="sng" dirty="0"/>
              <a:t>And all of us owe appreciation to the church of the Middle Ages for preserving the Scriptures.</a:t>
            </a:r>
            <a:r>
              <a:rPr lang="en-US" sz="2800" i="1" dirty="0"/>
              <a:t>—George </a:t>
            </a:r>
            <a:r>
              <a:rPr lang="en-US" sz="2800" i="1" dirty="0" err="1"/>
              <a:t>Vandeman</a:t>
            </a:r>
            <a:r>
              <a:rPr lang="en-US" sz="2800" i="1" dirty="0"/>
              <a:t>, 1986, The Rise and Fall of Anti-Christ, p. 54-55</a:t>
            </a:r>
            <a:endParaRPr lang="en-US" sz="2800" b="1" u="sng" dirty="0"/>
          </a:p>
        </p:txBody>
      </p:sp>
      <p:pic>
        <p:nvPicPr>
          <p:cNvPr id="5" name="Picture 4">
            <a:extLst>
              <a:ext uri="{FF2B5EF4-FFF2-40B4-BE49-F238E27FC236}">
                <a16:creationId xmlns:a16="http://schemas.microsoft.com/office/drawing/2014/main" id="{BEB69125-C2DC-4755-AD25-9AB51A26EEC9}"/>
              </a:ext>
            </a:extLst>
          </p:cNvPr>
          <p:cNvPicPr>
            <a:picLocks noChangeAspect="1"/>
          </p:cNvPicPr>
          <p:nvPr/>
        </p:nvPicPr>
        <p:blipFill>
          <a:blip r:embed="rId3"/>
          <a:stretch>
            <a:fillRect/>
          </a:stretch>
        </p:blipFill>
        <p:spPr>
          <a:xfrm>
            <a:off x="9089571" y="492211"/>
            <a:ext cx="3091375" cy="4760718"/>
          </a:xfrm>
          <a:prstGeom prst="rect">
            <a:avLst/>
          </a:prstGeom>
        </p:spPr>
      </p:pic>
      <p:sp>
        <p:nvSpPr>
          <p:cNvPr id="7" name="TextBox 6">
            <a:extLst>
              <a:ext uri="{FF2B5EF4-FFF2-40B4-BE49-F238E27FC236}">
                <a16:creationId xmlns:a16="http://schemas.microsoft.com/office/drawing/2014/main" id="{2E6F6D2E-246C-4724-95DF-33598A32FF30}"/>
              </a:ext>
            </a:extLst>
          </p:cNvPr>
          <p:cNvSpPr txBox="1"/>
          <p:nvPr/>
        </p:nvSpPr>
        <p:spPr>
          <a:xfrm>
            <a:off x="169838" y="350853"/>
            <a:ext cx="4613699" cy="707886"/>
          </a:xfrm>
          <a:prstGeom prst="rect">
            <a:avLst/>
          </a:prstGeom>
          <a:noFill/>
        </p:spPr>
        <p:txBody>
          <a:bodyPr wrap="square" rtlCol="0">
            <a:spAutoFit/>
          </a:bodyPr>
          <a:lstStyle/>
          <a:p>
            <a:r>
              <a:rPr lang="en-US" sz="4000" b="1" i="1" dirty="0">
                <a:solidFill>
                  <a:srgbClr val="C00000"/>
                </a:solidFill>
              </a:rPr>
              <a:t>More Rotten Fruits</a:t>
            </a:r>
          </a:p>
        </p:txBody>
      </p:sp>
    </p:spTree>
    <p:extLst>
      <p:ext uri="{BB962C8B-B14F-4D97-AF65-F5344CB8AC3E}">
        <p14:creationId xmlns:p14="http://schemas.microsoft.com/office/powerpoint/2010/main" val="3609786250"/>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0F504-80D8-46FA-9D4A-39E7A8896D06}"/>
              </a:ext>
            </a:extLst>
          </p:cNvPr>
          <p:cNvPicPr>
            <a:picLocks noChangeAspect="1"/>
          </p:cNvPicPr>
          <p:nvPr/>
        </p:nvPicPr>
        <p:blipFill>
          <a:blip r:embed="rId2"/>
          <a:stretch>
            <a:fillRect/>
          </a:stretch>
        </p:blipFill>
        <p:spPr>
          <a:xfrm>
            <a:off x="413958" y="1048305"/>
            <a:ext cx="3771466" cy="5809695"/>
          </a:xfrm>
          <a:prstGeom prst="rect">
            <a:avLst/>
          </a:prstGeom>
        </p:spPr>
      </p:pic>
      <p:sp>
        <p:nvSpPr>
          <p:cNvPr id="3" name="TextBox 2">
            <a:extLst>
              <a:ext uri="{FF2B5EF4-FFF2-40B4-BE49-F238E27FC236}">
                <a16:creationId xmlns:a16="http://schemas.microsoft.com/office/drawing/2014/main" id="{4D3E8C52-E568-4B09-BDD2-5E86AD82FA9A}"/>
              </a:ext>
            </a:extLst>
          </p:cNvPr>
          <p:cNvSpPr txBox="1"/>
          <p:nvPr/>
        </p:nvSpPr>
        <p:spPr>
          <a:xfrm>
            <a:off x="152400" y="148238"/>
            <a:ext cx="11930743" cy="769441"/>
          </a:xfrm>
          <a:prstGeom prst="rect">
            <a:avLst/>
          </a:prstGeom>
          <a:noFill/>
        </p:spPr>
        <p:txBody>
          <a:bodyPr wrap="square" rtlCol="0">
            <a:spAutoFit/>
          </a:bodyPr>
          <a:lstStyle/>
          <a:p>
            <a:pPr algn="ctr"/>
            <a:r>
              <a:rPr lang="en-US" sz="4400" dirty="0">
                <a:solidFill>
                  <a:srgbClr val="660066"/>
                </a:solidFill>
                <a:effectLst>
                  <a:outerShdw blurRad="38100" dist="38100" dir="2700000" algn="tl">
                    <a:srgbClr val="000000">
                      <a:alpha val="43137"/>
                    </a:srgbClr>
                  </a:outerShdw>
                </a:effectLst>
                <a:latin typeface="Baskerville Old Face" panose="02020602080505020303" pitchFamily="18" charset="0"/>
              </a:rPr>
              <a:t>Which is Truth??? What decision will you make???</a:t>
            </a:r>
          </a:p>
        </p:txBody>
      </p:sp>
      <p:sp>
        <p:nvSpPr>
          <p:cNvPr id="4" name="TextBox 3">
            <a:extLst>
              <a:ext uri="{FF2B5EF4-FFF2-40B4-BE49-F238E27FC236}">
                <a16:creationId xmlns:a16="http://schemas.microsoft.com/office/drawing/2014/main" id="{8CECAED6-5449-4367-B76F-F270D399EB91}"/>
              </a:ext>
            </a:extLst>
          </p:cNvPr>
          <p:cNvSpPr txBox="1"/>
          <p:nvPr/>
        </p:nvSpPr>
        <p:spPr>
          <a:xfrm>
            <a:off x="4528457" y="2917371"/>
            <a:ext cx="2220686" cy="1107996"/>
          </a:xfrm>
          <a:prstGeom prst="rect">
            <a:avLst/>
          </a:prstGeom>
          <a:noFill/>
        </p:spPr>
        <p:txBody>
          <a:bodyPr wrap="square" rtlCol="0">
            <a:spAutoFit/>
          </a:bodyPr>
          <a:lstStyle/>
          <a:p>
            <a:pPr algn="ctr"/>
            <a:r>
              <a:rPr lang="en-US" sz="6600" b="1" dirty="0">
                <a:solidFill>
                  <a:srgbClr val="FF0000"/>
                </a:solidFill>
                <a:latin typeface="Aharoni" panose="02010803020104030203" pitchFamily="2" charset="-79"/>
                <a:cs typeface="Aharoni" panose="02010803020104030203" pitchFamily="2" charset="-79"/>
              </a:rPr>
              <a:t>OR</a:t>
            </a:r>
          </a:p>
        </p:txBody>
      </p:sp>
      <p:pic>
        <p:nvPicPr>
          <p:cNvPr id="5" name="Picture 4">
            <a:extLst>
              <a:ext uri="{FF2B5EF4-FFF2-40B4-BE49-F238E27FC236}">
                <a16:creationId xmlns:a16="http://schemas.microsoft.com/office/drawing/2014/main" id="{9F73C441-9460-4B13-BB05-C9487347CC63}"/>
              </a:ext>
            </a:extLst>
          </p:cNvPr>
          <p:cNvPicPr>
            <a:picLocks noChangeAspect="1"/>
          </p:cNvPicPr>
          <p:nvPr/>
        </p:nvPicPr>
        <p:blipFill>
          <a:blip r:embed="rId3"/>
          <a:stretch>
            <a:fillRect/>
          </a:stretch>
        </p:blipFill>
        <p:spPr>
          <a:xfrm>
            <a:off x="7154769" y="1048305"/>
            <a:ext cx="3864976" cy="5809695"/>
          </a:xfrm>
          <a:prstGeom prst="rect">
            <a:avLst/>
          </a:prstGeom>
        </p:spPr>
      </p:pic>
    </p:spTree>
    <p:extLst>
      <p:ext uri="{BB962C8B-B14F-4D97-AF65-F5344CB8AC3E}">
        <p14:creationId xmlns:p14="http://schemas.microsoft.com/office/powerpoint/2010/main" val="866205310"/>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4B592-AD7F-4128-AE81-9B07EDDA34D2}"/>
              </a:ext>
            </a:extLst>
          </p:cNvPr>
          <p:cNvPicPr>
            <a:picLocks noChangeAspect="1"/>
          </p:cNvPicPr>
          <p:nvPr/>
        </p:nvPicPr>
        <p:blipFill rotWithShape="1">
          <a:blip r:embed="rId2"/>
          <a:srcRect l="17621" r="7457" b="-1"/>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736E89AF-C91F-412F-B530-43F39EFABCB8}"/>
              </a:ext>
            </a:extLst>
          </p:cNvPr>
          <p:cNvPicPr>
            <a:picLocks noChangeAspect="1"/>
          </p:cNvPicPr>
          <p:nvPr/>
        </p:nvPicPr>
        <p:blipFill rotWithShape="1">
          <a:blip r:embed="rId3"/>
          <a:srcRect b="2585"/>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39166920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DA3D6-4DE2-4D23-9B28-1D668442B2E1}"/>
              </a:ext>
            </a:extLst>
          </p:cNvPr>
          <p:cNvSpPr txBox="1"/>
          <p:nvPr/>
        </p:nvSpPr>
        <p:spPr>
          <a:xfrm>
            <a:off x="187569" y="0"/>
            <a:ext cx="6869724" cy="6986528"/>
          </a:xfrm>
          <a:prstGeom prst="rect">
            <a:avLst/>
          </a:prstGeom>
          <a:noFill/>
        </p:spPr>
        <p:txBody>
          <a:bodyPr wrap="square" rtlCol="0">
            <a:spAutoFit/>
          </a:bodyPr>
          <a:lstStyle/>
          <a:p>
            <a:r>
              <a:rPr lang="en-US" sz="2800" dirty="0"/>
              <a:t>“Again I want to say as I did yesterday, I’m very sorry for the loss of life which occurred at the beginning and at the end of this tragedy in Waco. I hope very much that others who will be tempted to join cults and to become involved with people like David Koresh, will be deterred by the horrible scenes they have seen over the last seven weeks. And I hope very much that the difficult situations which federal agents confronted there, and which they will be doubtless required to confront in other contexts in the future, will be somewhat better handled and better understood because of what has been learned now”—Bill Clinton, White House Press Release, April 20, 1993 </a:t>
            </a:r>
          </a:p>
        </p:txBody>
      </p:sp>
      <p:pic>
        <p:nvPicPr>
          <p:cNvPr id="3" name="Picture 2">
            <a:extLst>
              <a:ext uri="{FF2B5EF4-FFF2-40B4-BE49-F238E27FC236}">
                <a16:creationId xmlns:a16="http://schemas.microsoft.com/office/drawing/2014/main" id="{DED6776E-0962-4C27-9292-44C0A842B36E}"/>
              </a:ext>
            </a:extLst>
          </p:cNvPr>
          <p:cNvPicPr>
            <a:picLocks noChangeAspect="1"/>
          </p:cNvPicPr>
          <p:nvPr/>
        </p:nvPicPr>
        <p:blipFill>
          <a:blip r:embed="rId2"/>
          <a:stretch>
            <a:fillRect/>
          </a:stretch>
        </p:blipFill>
        <p:spPr>
          <a:xfrm>
            <a:off x="7057292" y="-1"/>
            <a:ext cx="5134707" cy="5134707"/>
          </a:xfrm>
          <a:prstGeom prst="rect">
            <a:avLst/>
          </a:prstGeom>
        </p:spPr>
      </p:pic>
      <p:sp>
        <p:nvSpPr>
          <p:cNvPr id="4" name="TextBox 3">
            <a:extLst>
              <a:ext uri="{FF2B5EF4-FFF2-40B4-BE49-F238E27FC236}">
                <a16:creationId xmlns:a16="http://schemas.microsoft.com/office/drawing/2014/main" id="{EC0FFF4D-A3C7-4993-AB57-4DA436849344}"/>
              </a:ext>
            </a:extLst>
          </p:cNvPr>
          <p:cNvSpPr txBox="1"/>
          <p:nvPr/>
        </p:nvSpPr>
        <p:spPr>
          <a:xfrm>
            <a:off x="7057292" y="5556738"/>
            <a:ext cx="4947139" cy="830997"/>
          </a:xfrm>
          <a:prstGeom prst="rect">
            <a:avLst/>
          </a:prstGeom>
          <a:noFill/>
        </p:spPr>
        <p:txBody>
          <a:bodyPr wrap="square" rtlCol="0">
            <a:spAutoFit/>
          </a:bodyPr>
          <a:lstStyle/>
          <a:p>
            <a:r>
              <a:rPr lang="en-US" sz="2400" b="1" dirty="0">
                <a:solidFill>
                  <a:srgbClr val="002060"/>
                </a:solidFill>
              </a:rPr>
              <a:t>Bill Clinton </a:t>
            </a:r>
            <a:r>
              <a:rPr lang="en-US" sz="2400" dirty="0">
                <a:solidFill>
                  <a:srgbClr val="002060"/>
                </a:solidFill>
              </a:rPr>
              <a:t>(President of the United States from 1993-2001</a:t>
            </a:r>
          </a:p>
        </p:txBody>
      </p:sp>
    </p:spTree>
    <p:extLst>
      <p:ext uri="{BB962C8B-B14F-4D97-AF65-F5344CB8AC3E}">
        <p14:creationId xmlns:p14="http://schemas.microsoft.com/office/powerpoint/2010/main" val="39785344"/>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73C51-71D7-42A4-85DF-9F6AB91543FC}"/>
              </a:ext>
            </a:extLst>
          </p:cNvPr>
          <p:cNvPicPr>
            <a:picLocks noChangeAspect="1"/>
          </p:cNvPicPr>
          <p:nvPr/>
        </p:nvPicPr>
        <p:blipFill rotWithShape="1">
          <a:blip r:embed="rId2"/>
          <a:srcRect l="30857" r="10000"/>
          <a:stretch/>
        </p:blipFill>
        <p:spPr>
          <a:xfrm>
            <a:off x="4755571" y="1356089"/>
            <a:ext cx="2590800" cy="2475027"/>
          </a:xfrm>
          <a:prstGeom prst="rect">
            <a:avLst/>
          </a:prstGeom>
        </p:spPr>
      </p:pic>
      <p:sp>
        <p:nvSpPr>
          <p:cNvPr id="3" name="TextBox 2">
            <a:extLst>
              <a:ext uri="{FF2B5EF4-FFF2-40B4-BE49-F238E27FC236}">
                <a16:creationId xmlns:a16="http://schemas.microsoft.com/office/drawing/2014/main" id="{AE2EB90A-D005-4987-8142-77EF7FCB57A2}"/>
              </a:ext>
            </a:extLst>
          </p:cNvPr>
          <p:cNvSpPr txBox="1"/>
          <p:nvPr/>
        </p:nvSpPr>
        <p:spPr>
          <a:xfrm>
            <a:off x="1654629" y="283029"/>
            <a:ext cx="8773885" cy="1200329"/>
          </a:xfrm>
          <a:prstGeom prst="rect">
            <a:avLst/>
          </a:prstGeom>
          <a:noFill/>
        </p:spPr>
        <p:txBody>
          <a:bodyPr wrap="square" rtlCol="0">
            <a:spAutoFit/>
          </a:bodyPr>
          <a:lstStyle/>
          <a:p>
            <a:pPr algn="ctr"/>
            <a:r>
              <a:rPr lang="en-US" sz="7200" b="1" i="1" dirty="0">
                <a:solidFill>
                  <a:srgbClr val="FFC000"/>
                </a:solidFill>
                <a:latin typeface="Arabic Typesetting" panose="03020402040406030203" pitchFamily="66" charset="-78"/>
                <a:cs typeface="Arabic Typesetting" panose="03020402040406030203" pitchFamily="66" charset="-78"/>
              </a:rPr>
              <a:t>Who is Clinton working for????</a:t>
            </a:r>
          </a:p>
        </p:txBody>
      </p:sp>
      <p:sp>
        <p:nvSpPr>
          <p:cNvPr id="4" name="TextBox 3">
            <a:extLst>
              <a:ext uri="{FF2B5EF4-FFF2-40B4-BE49-F238E27FC236}">
                <a16:creationId xmlns:a16="http://schemas.microsoft.com/office/drawing/2014/main" id="{824CA7F4-D543-40CB-997F-EFF883BCAA01}"/>
              </a:ext>
            </a:extLst>
          </p:cNvPr>
          <p:cNvSpPr txBox="1"/>
          <p:nvPr/>
        </p:nvSpPr>
        <p:spPr>
          <a:xfrm rot="1492626">
            <a:off x="8686799" y="1894115"/>
            <a:ext cx="1066800" cy="830997"/>
          </a:xfrm>
          <a:prstGeom prst="rect">
            <a:avLst/>
          </a:prstGeom>
          <a:noFill/>
        </p:spPr>
        <p:txBody>
          <a:bodyPr wrap="square" rtlCol="0">
            <a:spAutoFit/>
          </a:bodyPr>
          <a:lstStyle/>
          <a:p>
            <a:r>
              <a:rPr lang="en-US" sz="4800" b="1" dirty="0">
                <a:solidFill>
                  <a:srgbClr val="00B050"/>
                </a:solidFill>
              </a:rPr>
              <a:t>?</a:t>
            </a:r>
          </a:p>
        </p:txBody>
      </p:sp>
      <p:sp>
        <p:nvSpPr>
          <p:cNvPr id="5" name="TextBox 4">
            <a:extLst>
              <a:ext uri="{FF2B5EF4-FFF2-40B4-BE49-F238E27FC236}">
                <a16:creationId xmlns:a16="http://schemas.microsoft.com/office/drawing/2014/main" id="{AA9EDFD8-FA9C-4886-A649-2DC594CCBFE7}"/>
              </a:ext>
            </a:extLst>
          </p:cNvPr>
          <p:cNvSpPr txBox="1"/>
          <p:nvPr/>
        </p:nvSpPr>
        <p:spPr>
          <a:xfrm rot="20054902">
            <a:off x="1431584" y="2356949"/>
            <a:ext cx="1066800" cy="1107996"/>
          </a:xfrm>
          <a:prstGeom prst="rect">
            <a:avLst/>
          </a:prstGeom>
          <a:noFill/>
        </p:spPr>
        <p:txBody>
          <a:bodyPr wrap="square" rtlCol="0">
            <a:spAutoFit/>
          </a:bodyPr>
          <a:lstStyle/>
          <a:p>
            <a:r>
              <a:rPr lang="en-US" sz="6600" b="1" dirty="0">
                <a:solidFill>
                  <a:srgbClr val="00B050"/>
                </a:solidFill>
              </a:rPr>
              <a:t>?</a:t>
            </a:r>
          </a:p>
        </p:txBody>
      </p:sp>
      <p:sp>
        <p:nvSpPr>
          <p:cNvPr id="6" name="TextBox 5">
            <a:extLst>
              <a:ext uri="{FF2B5EF4-FFF2-40B4-BE49-F238E27FC236}">
                <a16:creationId xmlns:a16="http://schemas.microsoft.com/office/drawing/2014/main" id="{16B7343E-6B3A-4FF4-AA97-01C5858DB89C}"/>
              </a:ext>
            </a:extLst>
          </p:cNvPr>
          <p:cNvSpPr txBox="1"/>
          <p:nvPr/>
        </p:nvSpPr>
        <p:spPr>
          <a:xfrm rot="1492626">
            <a:off x="9236418" y="3096780"/>
            <a:ext cx="1066800" cy="830997"/>
          </a:xfrm>
          <a:prstGeom prst="rect">
            <a:avLst/>
          </a:prstGeom>
          <a:noFill/>
        </p:spPr>
        <p:txBody>
          <a:bodyPr wrap="square" rtlCol="0">
            <a:spAutoFit/>
          </a:bodyPr>
          <a:lstStyle/>
          <a:p>
            <a:r>
              <a:rPr lang="en-US" sz="4800" b="1" dirty="0">
                <a:solidFill>
                  <a:srgbClr val="00B050"/>
                </a:solidFill>
              </a:rPr>
              <a:t>?</a:t>
            </a:r>
          </a:p>
        </p:txBody>
      </p:sp>
      <p:sp>
        <p:nvSpPr>
          <p:cNvPr id="7" name="TextBox 6">
            <a:extLst>
              <a:ext uri="{FF2B5EF4-FFF2-40B4-BE49-F238E27FC236}">
                <a16:creationId xmlns:a16="http://schemas.microsoft.com/office/drawing/2014/main" id="{61E56B6C-4113-4043-A4E0-E7E42A145705}"/>
              </a:ext>
            </a:extLst>
          </p:cNvPr>
          <p:cNvSpPr txBox="1"/>
          <p:nvPr/>
        </p:nvSpPr>
        <p:spPr>
          <a:xfrm rot="20830654">
            <a:off x="1703550" y="1825041"/>
            <a:ext cx="1066800" cy="646331"/>
          </a:xfrm>
          <a:prstGeom prst="rect">
            <a:avLst/>
          </a:prstGeom>
          <a:noFill/>
        </p:spPr>
        <p:txBody>
          <a:bodyPr wrap="square" rtlCol="0">
            <a:spAutoFit/>
          </a:bodyPr>
          <a:lstStyle/>
          <a:p>
            <a:r>
              <a:rPr lang="en-US" sz="3600" b="1" dirty="0">
                <a:solidFill>
                  <a:srgbClr val="002060"/>
                </a:solidFill>
              </a:rPr>
              <a:t>?</a:t>
            </a:r>
          </a:p>
        </p:txBody>
      </p:sp>
      <p:sp>
        <p:nvSpPr>
          <p:cNvPr id="8" name="TextBox 7">
            <a:extLst>
              <a:ext uri="{FF2B5EF4-FFF2-40B4-BE49-F238E27FC236}">
                <a16:creationId xmlns:a16="http://schemas.microsoft.com/office/drawing/2014/main" id="{333BBA84-D247-48C7-9C28-F2ABBFE2CC8D}"/>
              </a:ext>
            </a:extLst>
          </p:cNvPr>
          <p:cNvSpPr txBox="1"/>
          <p:nvPr/>
        </p:nvSpPr>
        <p:spPr>
          <a:xfrm rot="1492626">
            <a:off x="9209092" y="1811264"/>
            <a:ext cx="1066800" cy="1446550"/>
          </a:xfrm>
          <a:prstGeom prst="rect">
            <a:avLst/>
          </a:prstGeom>
          <a:noFill/>
        </p:spPr>
        <p:txBody>
          <a:bodyPr wrap="square" rtlCol="0">
            <a:spAutoFit/>
          </a:bodyPr>
          <a:lstStyle/>
          <a:p>
            <a:r>
              <a:rPr lang="en-US" sz="8800" b="1" dirty="0">
                <a:solidFill>
                  <a:srgbClr val="002060"/>
                </a:solidFill>
              </a:rPr>
              <a:t>?</a:t>
            </a:r>
          </a:p>
        </p:txBody>
      </p:sp>
      <p:sp>
        <p:nvSpPr>
          <p:cNvPr id="9" name="TextBox 8">
            <a:extLst>
              <a:ext uri="{FF2B5EF4-FFF2-40B4-BE49-F238E27FC236}">
                <a16:creationId xmlns:a16="http://schemas.microsoft.com/office/drawing/2014/main" id="{0EBCE340-B2BE-4F87-A057-012206A666D8}"/>
              </a:ext>
            </a:extLst>
          </p:cNvPr>
          <p:cNvSpPr txBox="1"/>
          <p:nvPr/>
        </p:nvSpPr>
        <p:spPr>
          <a:xfrm rot="21431008">
            <a:off x="3682149" y="1467241"/>
            <a:ext cx="1066800" cy="1569660"/>
          </a:xfrm>
          <a:prstGeom prst="rect">
            <a:avLst/>
          </a:prstGeom>
          <a:noFill/>
        </p:spPr>
        <p:txBody>
          <a:bodyPr wrap="square" rtlCol="0">
            <a:spAutoFit/>
          </a:bodyPr>
          <a:lstStyle/>
          <a:p>
            <a:r>
              <a:rPr lang="en-US" sz="9600" b="1" dirty="0">
                <a:solidFill>
                  <a:srgbClr val="FF0000"/>
                </a:solidFill>
              </a:rPr>
              <a:t>?</a:t>
            </a:r>
          </a:p>
        </p:txBody>
      </p:sp>
      <p:sp>
        <p:nvSpPr>
          <p:cNvPr id="10" name="TextBox 9">
            <a:extLst>
              <a:ext uri="{FF2B5EF4-FFF2-40B4-BE49-F238E27FC236}">
                <a16:creationId xmlns:a16="http://schemas.microsoft.com/office/drawing/2014/main" id="{99055DF5-84B6-4C44-8C55-1EB0F028E2BA}"/>
              </a:ext>
            </a:extLst>
          </p:cNvPr>
          <p:cNvSpPr txBox="1"/>
          <p:nvPr/>
        </p:nvSpPr>
        <p:spPr>
          <a:xfrm rot="20641667">
            <a:off x="2203779" y="2684704"/>
            <a:ext cx="1066800" cy="1200329"/>
          </a:xfrm>
          <a:prstGeom prst="rect">
            <a:avLst/>
          </a:prstGeom>
          <a:noFill/>
        </p:spPr>
        <p:txBody>
          <a:bodyPr wrap="square" rtlCol="0">
            <a:spAutoFit/>
          </a:bodyPr>
          <a:lstStyle/>
          <a:p>
            <a:r>
              <a:rPr lang="en-US" sz="7200" b="1" dirty="0">
                <a:solidFill>
                  <a:srgbClr val="FF0000"/>
                </a:solidFill>
              </a:rPr>
              <a:t>?</a:t>
            </a:r>
          </a:p>
        </p:txBody>
      </p:sp>
      <p:sp>
        <p:nvSpPr>
          <p:cNvPr id="11" name="TextBox 10">
            <a:extLst>
              <a:ext uri="{FF2B5EF4-FFF2-40B4-BE49-F238E27FC236}">
                <a16:creationId xmlns:a16="http://schemas.microsoft.com/office/drawing/2014/main" id="{620A261B-9A28-42E0-BC75-51F50CD9F2F1}"/>
              </a:ext>
            </a:extLst>
          </p:cNvPr>
          <p:cNvSpPr txBox="1"/>
          <p:nvPr/>
        </p:nvSpPr>
        <p:spPr>
          <a:xfrm rot="599776">
            <a:off x="8475573" y="3091425"/>
            <a:ext cx="1066800" cy="584775"/>
          </a:xfrm>
          <a:prstGeom prst="rect">
            <a:avLst/>
          </a:prstGeom>
          <a:noFill/>
        </p:spPr>
        <p:txBody>
          <a:bodyPr wrap="square" rtlCol="0">
            <a:spAutoFit/>
          </a:bodyPr>
          <a:lstStyle/>
          <a:p>
            <a:r>
              <a:rPr lang="en-US" sz="3200" b="1" dirty="0">
                <a:solidFill>
                  <a:srgbClr val="FF0000"/>
                </a:solidFill>
              </a:rPr>
              <a:t>?</a:t>
            </a:r>
          </a:p>
        </p:txBody>
      </p:sp>
      <p:sp>
        <p:nvSpPr>
          <p:cNvPr id="12" name="TextBox 11">
            <a:extLst>
              <a:ext uri="{FF2B5EF4-FFF2-40B4-BE49-F238E27FC236}">
                <a16:creationId xmlns:a16="http://schemas.microsoft.com/office/drawing/2014/main" id="{52DD93E8-CE9B-4FD1-86E2-6620F950FDA7}"/>
              </a:ext>
            </a:extLst>
          </p:cNvPr>
          <p:cNvSpPr txBox="1"/>
          <p:nvPr/>
        </p:nvSpPr>
        <p:spPr>
          <a:xfrm rot="21141507">
            <a:off x="3422582" y="3070513"/>
            <a:ext cx="1066800" cy="830997"/>
          </a:xfrm>
          <a:prstGeom prst="rect">
            <a:avLst/>
          </a:prstGeom>
          <a:noFill/>
        </p:spPr>
        <p:txBody>
          <a:bodyPr wrap="square" rtlCol="0">
            <a:spAutoFit/>
          </a:bodyPr>
          <a:lstStyle/>
          <a:p>
            <a:r>
              <a:rPr lang="en-US" sz="4800" b="1" dirty="0">
                <a:solidFill>
                  <a:srgbClr val="7030A0"/>
                </a:solidFill>
              </a:rPr>
              <a:t>?</a:t>
            </a:r>
          </a:p>
        </p:txBody>
      </p:sp>
      <p:sp>
        <p:nvSpPr>
          <p:cNvPr id="13" name="TextBox 12">
            <a:extLst>
              <a:ext uri="{FF2B5EF4-FFF2-40B4-BE49-F238E27FC236}">
                <a16:creationId xmlns:a16="http://schemas.microsoft.com/office/drawing/2014/main" id="{817A8393-5BBD-4D1A-A690-7B21C3024EA6}"/>
              </a:ext>
            </a:extLst>
          </p:cNvPr>
          <p:cNvSpPr txBox="1"/>
          <p:nvPr/>
        </p:nvSpPr>
        <p:spPr>
          <a:xfrm rot="274738">
            <a:off x="7772226" y="1167848"/>
            <a:ext cx="1066800" cy="2215991"/>
          </a:xfrm>
          <a:prstGeom prst="rect">
            <a:avLst/>
          </a:prstGeom>
          <a:noFill/>
        </p:spPr>
        <p:txBody>
          <a:bodyPr wrap="square" rtlCol="0">
            <a:spAutoFit/>
          </a:bodyPr>
          <a:lstStyle/>
          <a:p>
            <a:r>
              <a:rPr lang="en-US" sz="13800" b="1" dirty="0">
                <a:solidFill>
                  <a:srgbClr val="7030A0"/>
                </a:solidFill>
              </a:rPr>
              <a:t>?</a:t>
            </a:r>
          </a:p>
        </p:txBody>
      </p:sp>
      <p:sp>
        <p:nvSpPr>
          <p:cNvPr id="14" name="TextBox 13">
            <a:extLst>
              <a:ext uri="{FF2B5EF4-FFF2-40B4-BE49-F238E27FC236}">
                <a16:creationId xmlns:a16="http://schemas.microsoft.com/office/drawing/2014/main" id="{53933628-F998-4019-BD8C-91A9994F27D3}"/>
              </a:ext>
            </a:extLst>
          </p:cNvPr>
          <p:cNvSpPr txBox="1"/>
          <p:nvPr/>
        </p:nvSpPr>
        <p:spPr>
          <a:xfrm rot="577265">
            <a:off x="10169924" y="1606727"/>
            <a:ext cx="1066800" cy="830997"/>
          </a:xfrm>
          <a:prstGeom prst="rect">
            <a:avLst/>
          </a:prstGeom>
          <a:noFill/>
        </p:spPr>
        <p:txBody>
          <a:bodyPr wrap="square" rtlCol="0">
            <a:spAutoFit/>
          </a:bodyPr>
          <a:lstStyle/>
          <a:p>
            <a:r>
              <a:rPr lang="en-US" sz="4800" b="1" dirty="0">
                <a:solidFill>
                  <a:srgbClr val="7030A0"/>
                </a:solidFill>
              </a:rPr>
              <a:t>?</a:t>
            </a:r>
          </a:p>
        </p:txBody>
      </p:sp>
      <p:sp>
        <p:nvSpPr>
          <p:cNvPr id="15" name="TextBox 14">
            <a:extLst>
              <a:ext uri="{FF2B5EF4-FFF2-40B4-BE49-F238E27FC236}">
                <a16:creationId xmlns:a16="http://schemas.microsoft.com/office/drawing/2014/main" id="{9FCCFF7E-89D3-4967-83FB-A544881776DE}"/>
              </a:ext>
            </a:extLst>
          </p:cNvPr>
          <p:cNvSpPr txBox="1"/>
          <p:nvPr/>
        </p:nvSpPr>
        <p:spPr>
          <a:xfrm rot="21308258">
            <a:off x="2611272" y="1841632"/>
            <a:ext cx="1066800" cy="1323439"/>
          </a:xfrm>
          <a:prstGeom prst="rect">
            <a:avLst/>
          </a:prstGeom>
          <a:noFill/>
        </p:spPr>
        <p:txBody>
          <a:bodyPr wrap="square" rtlCol="0">
            <a:spAutoFit/>
          </a:bodyPr>
          <a:lstStyle/>
          <a:p>
            <a:r>
              <a:rPr lang="en-US" sz="8000" b="1" dirty="0">
                <a:solidFill>
                  <a:schemeClr val="bg1"/>
                </a:solidFill>
              </a:rPr>
              <a:t>?</a:t>
            </a:r>
          </a:p>
        </p:txBody>
      </p:sp>
      <p:sp>
        <p:nvSpPr>
          <p:cNvPr id="16" name="TextBox 15">
            <a:extLst>
              <a:ext uri="{FF2B5EF4-FFF2-40B4-BE49-F238E27FC236}">
                <a16:creationId xmlns:a16="http://schemas.microsoft.com/office/drawing/2014/main" id="{A93D2490-C25F-4DFD-90A1-C5662A8497A1}"/>
              </a:ext>
            </a:extLst>
          </p:cNvPr>
          <p:cNvSpPr txBox="1"/>
          <p:nvPr/>
        </p:nvSpPr>
        <p:spPr>
          <a:xfrm rot="340399">
            <a:off x="10112100" y="2514212"/>
            <a:ext cx="1066800" cy="1569660"/>
          </a:xfrm>
          <a:prstGeom prst="rect">
            <a:avLst/>
          </a:prstGeom>
          <a:noFill/>
        </p:spPr>
        <p:txBody>
          <a:bodyPr wrap="square" rtlCol="0">
            <a:spAutoFit/>
          </a:bodyPr>
          <a:lstStyle/>
          <a:p>
            <a:r>
              <a:rPr lang="en-US" sz="9600" b="1" dirty="0">
                <a:solidFill>
                  <a:schemeClr val="bg1"/>
                </a:solidFill>
              </a:rPr>
              <a:t>?</a:t>
            </a:r>
          </a:p>
        </p:txBody>
      </p:sp>
      <p:sp>
        <p:nvSpPr>
          <p:cNvPr id="17" name="TextBox 16">
            <a:extLst>
              <a:ext uri="{FF2B5EF4-FFF2-40B4-BE49-F238E27FC236}">
                <a16:creationId xmlns:a16="http://schemas.microsoft.com/office/drawing/2014/main" id="{DE68DEA4-DC93-49BC-8431-8C08B7454827}"/>
              </a:ext>
            </a:extLst>
          </p:cNvPr>
          <p:cNvSpPr txBox="1"/>
          <p:nvPr/>
        </p:nvSpPr>
        <p:spPr>
          <a:xfrm rot="164307">
            <a:off x="782792" y="1724329"/>
            <a:ext cx="1066800" cy="830997"/>
          </a:xfrm>
          <a:prstGeom prst="rect">
            <a:avLst/>
          </a:prstGeom>
          <a:noFill/>
        </p:spPr>
        <p:txBody>
          <a:bodyPr wrap="square" rtlCol="0">
            <a:spAutoFit/>
          </a:bodyPr>
          <a:lstStyle/>
          <a:p>
            <a:r>
              <a:rPr lang="en-US" sz="4800" b="1" dirty="0">
                <a:solidFill>
                  <a:schemeClr val="bg1"/>
                </a:solidFill>
              </a:rPr>
              <a:t>?</a:t>
            </a:r>
          </a:p>
        </p:txBody>
      </p:sp>
      <p:pic>
        <p:nvPicPr>
          <p:cNvPr id="18" name="Picture 17">
            <a:extLst>
              <a:ext uri="{FF2B5EF4-FFF2-40B4-BE49-F238E27FC236}">
                <a16:creationId xmlns:a16="http://schemas.microsoft.com/office/drawing/2014/main" id="{288FCF90-947A-452C-AE99-755D616546F7}"/>
              </a:ext>
            </a:extLst>
          </p:cNvPr>
          <p:cNvPicPr>
            <a:picLocks noChangeAspect="1"/>
          </p:cNvPicPr>
          <p:nvPr/>
        </p:nvPicPr>
        <p:blipFill>
          <a:blip r:embed="rId3"/>
          <a:stretch>
            <a:fillRect/>
          </a:stretch>
        </p:blipFill>
        <p:spPr>
          <a:xfrm>
            <a:off x="21950" y="3859744"/>
            <a:ext cx="4698453" cy="2349227"/>
          </a:xfrm>
          <a:prstGeom prst="rect">
            <a:avLst/>
          </a:prstGeom>
        </p:spPr>
      </p:pic>
      <p:pic>
        <p:nvPicPr>
          <p:cNvPr id="19" name="Picture 18">
            <a:extLst>
              <a:ext uri="{FF2B5EF4-FFF2-40B4-BE49-F238E27FC236}">
                <a16:creationId xmlns:a16="http://schemas.microsoft.com/office/drawing/2014/main" id="{E34C0DAA-4B43-415B-8F13-279D6E6C308A}"/>
              </a:ext>
            </a:extLst>
          </p:cNvPr>
          <p:cNvPicPr>
            <a:picLocks noChangeAspect="1"/>
          </p:cNvPicPr>
          <p:nvPr/>
        </p:nvPicPr>
        <p:blipFill>
          <a:blip r:embed="rId4"/>
          <a:stretch>
            <a:fillRect/>
          </a:stretch>
        </p:blipFill>
        <p:spPr>
          <a:xfrm>
            <a:off x="7446667" y="3767820"/>
            <a:ext cx="4276725" cy="2405201"/>
          </a:xfrm>
          <a:prstGeom prst="rect">
            <a:avLst/>
          </a:prstGeom>
        </p:spPr>
      </p:pic>
      <p:sp>
        <p:nvSpPr>
          <p:cNvPr id="20" name="TextBox 19">
            <a:extLst>
              <a:ext uri="{FF2B5EF4-FFF2-40B4-BE49-F238E27FC236}">
                <a16:creationId xmlns:a16="http://schemas.microsoft.com/office/drawing/2014/main" id="{C72F6FBB-2B77-4369-B828-79E421BAD3F7}"/>
              </a:ext>
            </a:extLst>
          </p:cNvPr>
          <p:cNvSpPr txBox="1"/>
          <p:nvPr/>
        </p:nvSpPr>
        <p:spPr>
          <a:xfrm>
            <a:off x="5007429" y="4789714"/>
            <a:ext cx="2024742" cy="1200329"/>
          </a:xfrm>
          <a:prstGeom prst="rect">
            <a:avLst/>
          </a:prstGeom>
          <a:noFill/>
        </p:spPr>
        <p:txBody>
          <a:bodyPr wrap="square" rtlCol="0">
            <a:spAutoFit/>
          </a:bodyPr>
          <a:lstStyle/>
          <a:p>
            <a:pPr algn="ctr"/>
            <a:r>
              <a:rPr lang="en-US" sz="7200" dirty="0">
                <a:solidFill>
                  <a:srgbClr val="FF0000"/>
                </a:solidFill>
                <a:latin typeface="Aharoni" panose="02010803020104030203" pitchFamily="2" charset="-79"/>
                <a:cs typeface="Aharoni" panose="02010803020104030203" pitchFamily="2" charset="-79"/>
              </a:rPr>
              <a:t>OR</a:t>
            </a:r>
          </a:p>
        </p:txBody>
      </p:sp>
      <p:sp>
        <p:nvSpPr>
          <p:cNvPr id="21" name="TextBox 20">
            <a:extLst>
              <a:ext uri="{FF2B5EF4-FFF2-40B4-BE49-F238E27FC236}">
                <a16:creationId xmlns:a16="http://schemas.microsoft.com/office/drawing/2014/main" id="{11043346-8013-49AF-847F-3AE1DCDD4774}"/>
              </a:ext>
            </a:extLst>
          </p:cNvPr>
          <p:cNvSpPr txBox="1"/>
          <p:nvPr/>
        </p:nvSpPr>
        <p:spPr>
          <a:xfrm>
            <a:off x="339501" y="6208971"/>
            <a:ext cx="4200396" cy="584775"/>
          </a:xfrm>
          <a:prstGeom prst="rect">
            <a:avLst/>
          </a:prstGeom>
          <a:noFill/>
        </p:spPr>
        <p:txBody>
          <a:bodyPr wrap="square" rtlCol="0">
            <a:spAutoFit/>
          </a:bodyPr>
          <a:lstStyle/>
          <a:p>
            <a:pPr algn="ctr"/>
            <a:r>
              <a:rPr lang="en-US" sz="3200" dirty="0">
                <a:solidFill>
                  <a:srgbClr val="FFC000"/>
                </a:solidFill>
              </a:rPr>
              <a:t>Capitol Hill?</a:t>
            </a:r>
          </a:p>
        </p:txBody>
      </p:sp>
      <p:sp>
        <p:nvSpPr>
          <p:cNvPr id="22" name="TextBox 21">
            <a:extLst>
              <a:ext uri="{FF2B5EF4-FFF2-40B4-BE49-F238E27FC236}">
                <a16:creationId xmlns:a16="http://schemas.microsoft.com/office/drawing/2014/main" id="{A3F49A8C-4EEA-4A50-B1E6-CEDA3664D453}"/>
              </a:ext>
            </a:extLst>
          </p:cNvPr>
          <p:cNvSpPr txBox="1"/>
          <p:nvPr/>
        </p:nvSpPr>
        <p:spPr>
          <a:xfrm>
            <a:off x="7484831" y="6208971"/>
            <a:ext cx="4200396" cy="584775"/>
          </a:xfrm>
          <a:prstGeom prst="rect">
            <a:avLst/>
          </a:prstGeom>
          <a:noFill/>
        </p:spPr>
        <p:txBody>
          <a:bodyPr wrap="square" rtlCol="0">
            <a:spAutoFit/>
          </a:bodyPr>
          <a:lstStyle/>
          <a:p>
            <a:pPr algn="ctr"/>
            <a:r>
              <a:rPr lang="en-US" sz="3200" dirty="0">
                <a:solidFill>
                  <a:srgbClr val="FFC000"/>
                </a:solidFill>
              </a:rPr>
              <a:t>St. Peter’s Basilica</a:t>
            </a:r>
          </a:p>
        </p:txBody>
      </p:sp>
    </p:spTree>
    <p:extLst>
      <p:ext uri="{BB962C8B-B14F-4D97-AF65-F5344CB8AC3E}">
        <p14:creationId xmlns:p14="http://schemas.microsoft.com/office/powerpoint/2010/main" val="282688245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96AA00-CBA2-412B-A5EC-B926516C40DD}"/>
              </a:ext>
            </a:extLst>
          </p:cNvPr>
          <p:cNvPicPr>
            <a:picLocks noChangeAspect="1"/>
          </p:cNvPicPr>
          <p:nvPr/>
        </p:nvPicPr>
        <p:blipFill rotWithShape="1">
          <a:blip r:embed="rId2"/>
          <a:srcRect l="18624" r="14503"/>
          <a:stretch/>
        </p:blipFill>
        <p:spPr>
          <a:xfrm>
            <a:off x="8972338" y="3884265"/>
            <a:ext cx="2955473" cy="2973735"/>
          </a:xfrm>
          <a:prstGeom prst="rect">
            <a:avLst/>
          </a:prstGeom>
        </p:spPr>
      </p:pic>
      <p:sp>
        <p:nvSpPr>
          <p:cNvPr id="6" name="Isosceles Triangle 5">
            <a:extLst>
              <a:ext uri="{FF2B5EF4-FFF2-40B4-BE49-F238E27FC236}">
                <a16:creationId xmlns:a16="http://schemas.microsoft.com/office/drawing/2014/main" id="{B403E5F2-17A0-45C6-9692-220453D4823D}"/>
              </a:ext>
            </a:extLst>
          </p:cNvPr>
          <p:cNvSpPr/>
          <p:nvPr/>
        </p:nvSpPr>
        <p:spPr>
          <a:xfrm rot="16200000">
            <a:off x="3574700" y="2780338"/>
            <a:ext cx="653143" cy="648119"/>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DF36C5E-1735-4F7F-A410-8652446E687E}"/>
              </a:ext>
            </a:extLst>
          </p:cNvPr>
          <p:cNvSpPr/>
          <p:nvPr/>
        </p:nvSpPr>
        <p:spPr>
          <a:xfrm>
            <a:off x="4020177" y="789147"/>
            <a:ext cx="7156101" cy="307036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BA2F3B-FEA0-4861-A8E4-E6EDBFF368C1}"/>
              </a:ext>
            </a:extLst>
          </p:cNvPr>
          <p:cNvSpPr txBox="1"/>
          <p:nvPr/>
        </p:nvSpPr>
        <p:spPr>
          <a:xfrm>
            <a:off x="2435887" y="179615"/>
            <a:ext cx="8621486" cy="584775"/>
          </a:xfrm>
          <a:prstGeom prst="rect">
            <a:avLst/>
          </a:prstGeom>
          <a:noFill/>
        </p:spPr>
        <p:txBody>
          <a:bodyPr wrap="square" rtlCol="0">
            <a:spAutoFit/>
          </a:bodyPr>
          <a:lstStyle/>
          <a:p>
            <a:r>
              <a:rPr lang="en-US" sz="3200" b="1" dirty="0">
                <a:solidFill>
                  <a:srgbClr val="C00000"/>
                </a:solidFill>
              </a:rPr>
              <a:t>Bill Clinton’s Message and Meaning….</a:t>
            </a:r>
          </a:p>
        </p:txBody>
      </p:sp>
      <p:pic>
        <p:nvPicPr>
          <p:cNvPr id="3" name="Picture 2">
            <a:extLst>
              <a:ext uri="{FF2B5EF4-FFF2-40B4-BE49-F238E27FC236}">
                <a16:creationId xmlns:a16="http://schemas.microsoft.com/office/drawing/2014/main" id="{67C17B8D-1523-474A-95A1-7047F98ADD29}"/>
              </a:ext>
            </a:extLst>
          </p:cNvPr>
          <p:cNvPicPr>
            <a:picLocks noChangeAspect="1"/>
          </p:cNvPicPr>
          <p:nvPr/>
        </p:nvPicPr>
        <p:blipFill>
          <a:blip r:embed="rId3"/>
          <a:stretch>
            <a:fillRect/>
          </a:stretch>
        </p:blipFill>
        <p:spPr>
          <a:xfrm>
            <a:off x="459709" y="764390"/>
            <a:ext cx="2955473" cy="3856892"/>
          </a:xfrm>
          <a:prstGeom prst="rect">
            <a:avLst/>
          </a:prstGeom>
        </p:spPr>
      </p:pic>
      <p:sp>
        <p:nvSpPr>
          <p:cNvPr id="4" name="TextBox 3">
            <a:extLst>
              <a:ext uri="{FF2B5EF4-FFF2-40B4-BE49-F238E27FC236}">
                <a16:creationId xmlns:a16="http://schemas.microsoft.com/office/drawing/2014/main" id="{CF58B026-0E37-459B-8F88-E14400F4320C}"/>
              </a:ext>
            </a:extLst>
          </p:cNvPr>
          <p:cNvSpPr txBox="1"/>
          <p:nvPr/>
        </p:nvSpPr>
        <p:spPr>
          <a:xfrm>
            <a:off x="4098886" y="1047054"/>
            <a:ext cx="6846277" cy="2554545"/>
          </a:xfrm>
          <a:prstGeom prst="rect">
            <a:avLst/>
          </a:prstGeom>
          <a:noFill/>
        </p:spPr>
        <p:txBody>
          <a:bodyPr wrap="square" rtlCol="0">
            <a:spAutoFit/>
          </a:bodyPr>
          <a:lstStyle/>
          <a:p>
            <a:r>
              <a:rPr lang="en-US" sz="3200" dirty="0">
                <a:latin typeface="Baskerville Old Face" panose="02020602080505020303" pitchFamily="18" charset="0"/>
              </a:rPr>
              <a:t>DO NOT JOIN independent ministries, but stay in all mainstream, Jesuit-Controlled Denominations, or you will share the same fate as the Davidians of Waco!</a:t>
            </a:r>
          </a:p>
        </p:txBody>
      </p:sp>
      <p:sp>
        <p:nvSpPr>
          <p:cNvPr id="9" name="TextBox 8">
            <a:extLst>
              <a:ext uri="{FF2B5EF4-FFF2-40B4-BE49-F238E27FC236}">
                <a16:creationId xmlns:a16="http://schemas.microsoft.com/office/drawing/2014/main" id="{12217E4F-550A-4F71-8225-336DD8EB0D43}"/>
              </a:ext>
            </a:extLst>
          </p:cNvPr>
          <p:cNvSpPr txBox="1"/>
          <p:nvPr/>
        </p:nvSpPr>
        <p:spPr>
          <a:xfrm>
            <a:off x="264189" y="5042885"/>
            <a:ext cx="3150993" cy="954107"/>
          </a:xfrm>
          <a:prstGeom prst="rect">
            <a:avLst/>
          </a:prstGeom>
          <a:noFill/>
        </p:spPr>
        <p:txBody>
          <a:bodyPr wrap="square" rtlCol="0">
            <a:spAutoFit/>
          </a:bodyPr>
          <a:lstStyle/>
          <a:p>
            <a:r>
              <a:rPr lang="en-US" sz="2800" b="1" dirty="0">
                <a:solidFill>
                  <a:srgbClr val="C00000"/>
                </a:solidFill>
              </a:rPr>
              <a:t>Who’s will was Clinton serving???</a:t>
            </a:r>
          </a:p>
        </p:txBody>
      </p:sp>
      <p:sp>
        <p:nvSpPr>
          <p:cNvPr id="10" name="Cloud 9">
            <a:extLst>
              <a:ext uri="{FF2B5EF4-FFF2-40B4-BE49-F238E27FC236}">
                <a16:creationId xmlns:a16="http://schemas.microsoft.com/office/drawing/2014/main" id="{BDD3E194-B3BB-4CA2-94E7-90058209A027}"/>
              </a:ext>
            </a:extLst>
          </p:cNvPr>
          <p:cNvSpPr/>
          <p:nvPr/>
        </p:nvSpPr>
        <p:spPr>
          <a:xfrm>
            <a:off x="8331335" y="4897575"/>
            <a:ext cx="478972" cy="33849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F7444A78-C49F-4E8D-B7AC-C65D57D30139}"/>
              </a:ext>
            </a:extLst>
          </p:cNvPr>
          <p:cNvSpPr/>
          <p:nvPr/>
        </p:nvSpPr>
        <p:spPr>
          <a:xfrm>
            <a:off x="7499404" y="5016190"/>
            <a:ext cx="783771" cy="70988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8C599C84-48C0-4067-8DB5-26DF189F6581}"/>
              </a:ext>
            </a:extLst>
          </p:cNvPr>
          <p:cNvSpPr/>
          <p:nvPr/>
        </p:nvSpPr>
        <p:spPr>
          <a:xfrm>
            <a:off x="3476305" y="4144301"/>
            <a:ext cx="3826331" cy="245366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AE9CB7-C671-4076-A020-0972E4875E90}"/>
              </a:ext>
            </a:extLst>
          </p:cNvPr>
          <p:cNvSpPr txBox="1"/>
          <p:nvPr/>
        </p:nvSpPr>
        <p:spPr>
          <a:xfrm>
            <a:off x="3945232" y="4750497"/>
            <a:ext cx="2888068" cy="769441"/>
          </a:xfrm>
          <a:prstGeom prst="rect">
            <a:avLst/>
          </a:prstGeom>
          <a:noFill/>
        </p:spPr>
        <p:txBody>
          <a:bodyPr wrap="square" rtlCol="0">
            <a:spAutoFit/>
          </a:bodyPr>
          <a:lstStyle/>
          <a:p>
            <a:r>
              <a:rPr lang="en-US" sz="4400" b="1" dirty="0"/>
              <a:t>Well Said!!!</a:t>
            </a:r>
          </a:p>
        </p:txBody>
      </p:sp>
    </p:spTree>
    <p:extLst>
      <p:ext uri="{BB962C8B-B14F-4D97-AF65-F5344CB8AC3E}">
        <p14:creationId xmlns:p14="http://schemas.microsoft.com/office/powerpoint/2010/main" val="326670544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1BE5FD-AAB6-4F30-A3F8-03ECC92D4299}"/>
              </a:ext>
            </a:extLst>
          </p:cNvPr>
          <p:cNvPicPr>
            <a:picLocks noChangeAspect="1"/>
          </p:cNvPicPr>
          <p:nvPr/>
        </p:nvPicPr>
        <p:blipFill rotWithShape="1">
          <a:blip r:embed="rId2"/>
          <a:srcRect r="794"/>
          <a:stretch/>
        </p:blipFill>
        <p:spPr>
          <a:xfrm>
            <a:off x="0" y="0"/>
            <a:ext cx="6096000" cy="3429000"/>
          </a:xfrm>
          <a:prstGeom prst="rect">
            <a:avLst/>
          </a:prstGeom>
        </p:spPr>
      </p:pic>
      <p:pic>
        <p:nvPicPr>
          <p:cNvPr id="4" name="Picture 3">
            <a:extLst>
              <a:ext uri="{FF2B5EF4-FFF2-40B4-BE49-F238E27FC236}">
                <a16:creationId xmlns:a16="http://schemas.microsoft.com/office/drawing/2014/main" id="{678DFFFD-63BC-4051-ABED-DA355F79C8FD}"/>
              </a:ext>
            </a:extLst>
          </p:cNvPr>
          <p:cNvPicPr>
            <a:picLocks noChangeAspect="1"/>
          </p:cNvPicPr>
          <p:nvPr/>
        </p:nvPicPr>
        <p:blipFill rotWithShape="1">
          <a:blip r:embed="rId3">
            <a:extLst>
              <a:ext uri="{28A0092B-C50C-407E-A947-70E740481C1C}">
                <a14:useLocalDpi xmlns:a14="http://schemas.microsoft.com/office/drawing/2010/main" val="0"/>
              </a:ext>
            </a:extLst>
          </a:blip>
          <a:srcRect t="9559" b="9559"/>
          <a:stretch/>
        </p:blipFill>
        <p:spPr>
          <a:xfrm>
            <a:off x="6096000" y="-1"/>
            <a:ext cx="6096000" cy="3429001"/>
          </a:xfrm>
          <a:prstGeom prst="rect">
            <a:avLst/>
          </a:prstGeom>
        </p:spPr>
      </p:pic>
      <p:pic>
        <p:nvPicPr>
          <p:cNvPr id="5" name="Picture 4">
            <a:extLst>
              <a:ext uri="{FF2B5EF4-FFF2-40B4-BE49-F238E27FC236}">
                <a16:creationId xmlns:a16="http://schemas.microsoft.com/office/drawing/2014/main" id="{27B11F22-52E1-47AA-9EAB-6D02A6D0F96A}"/>
              </a:ext>
            </a:extLst>
          </p:cNvPr>
          <p:cNvPicPr>
            <a:picLocks noChangeAspect="1"/>
          </p:cNvPicPr>
          <p:nvPr/>
        </p:nvPicPr>
        <p:blipFill rotWithShape="1">
          <a:blip r:embed="rId4"/>
          <a:srcRect t="9958"/>
          <a:stretch/>
        </p:blipFill>
        <p:spPr>
          <a:xfrm>
            <a:off x="0" y="3428998"/>
            <a:ext cx="6096000" cy="3429001"/>
          </a:xfrm>
          <a:prstGeom prst="rect">
            <a:avLst/>
          </a:prstGeom>
        </p:spPr>
      </p:pic>
      <p:pic>
        <p:nvPicPr>
          <p:cNvPr id="6" name="Picture 5">
            <a:extLst>
              <a:ext uri="{FF2B5EF4-FFF2-40B4-BE49-F238E27FC236}">
                <a16:creationId xmlns:a16="http://schemas.microsoft.com/office/drawing/2014/main" id="{9079D21C-A59C-4DFD-AF62-F62F56E379FD}"/>
              </a:ext>
            </a:extLst>
          </p:cNvPr>
          <p:cNvPicPr>
            <a:picLocks noChangeAspect="1"/>
          </p:cNvPicPr>
          <p:nvPr/>
        </p:nvPicPr>
        <p:blipFill rotWithShape="1">
          <a:blip r:embed="rId5"/>
          <a:srcRect t="7866"/>
          <a:stretch/>
        </p:blipFill>
        <p:spPr>
          <a:xfrm>
            <a:off x="6095998" y="3428998"/>
            <a:ext cx="6096001" cy="3429001"/>
          </a:xfrm>
          <a:prstGeom prst="rect">
            <a:avLst/>
          </a:prstGeom>
        </p:spPr>
      </p:pic>
    </p:spTree>
    <p:extLst>
      <p:ext uri="{BB962C8B-B14F-4D97-AF65-F5344CB8AC3E}">
        <p14:creationId xmlns:p14="http://schemas.microsoft.com/office/powerpoint/2010/main" val="118225455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12D8D-3E5A-472E-803A-E86754EE199A}"/>
              </a:ext>
            </a:extLst>
          </p:cNvPr>
          <p:cNvPicPr>
            <a:picLocks noChangeAspect="1"/>
          </p:cNvPicPr>
          <p:nvPr/>
        </p:nvPicPr>
        <p:blipFill>
          <a:blip r:embed="rId2"/>
          <a:stretch>
            <a:fillRect/>
          </a:stretch>
        </p:blipFill>
        <p:spPr>
          <a:xfrm>
            <a:off x="221285" y="0"/>
            <a:ext cx="3908200" cy="3139587"/>
          </a:xfrm>
          <a:prstGeom prst="rect">
            <a:avLst/>
          </a:prstGeom>
        </p:spPr>
      </p:pic>
      <p:pic>
        <p:nvPicPr>
          <p:cNvPr id="3" name="Picture 2">
            <a:extLst>
              <a:ext uri="{FF2B5EF4-FFF2-40B4-BE49-F238E27FC236}">
                <a16:creationId xmlns:a16="http://schemas.microsoft.com/office/drawing/2014/main" id="{B2C4259D-345D-43FD-A993-158B73A8417E}"/>
              </a:ext>
            </a:extLst>
          </p:cNvPr>
          <p:cNvPicPr>
            <a:picLocks noChangeAspect="1"/>
          </p:cNvPicPr>
          <p:nvPr/>
        </p:nvPicPr>
        <p:blipFill>
          <a:blip r:embed="rId3"/>
          <a:stretch>
            <a:fillRect/>
          </a:stretch>
        </p:blipFill>
        <p:spPr>
          <a:xfrm>
            <a:off x="370764" y="3248758"/>
            <a:ext cx="3609242" cy="3609242"/>
          </a:xfrm>
          <a:prstGeom prst="rect">
            <a:avLst/>
          </a:prstGeom>
        </p:spPr>
      </p:pic>
      <p:sp>
        <p:nvSpPr>
          <p:cNvPr id="4" name="TextBox 3">
            <a:extLst>
              <a:ext uri="{FF2B5EF4-FFF2-40B4-BE49-F238E27FC236}">
                <a16:creationId xmlns:a16="http://schemas.microsoft.com/office/drawing/2014/main" id="{3304665B-CE1D-4A8D-BC77-B04BFE8446B3}"/>
              </a:ext>
            </a:extLst>
          </p:cNvPr>
          <p:cNvSpPr txBox="1"/>
          <p:nvPr/>
        </p:nvSpPr>
        <p:spPr>
          <a:xfrm>
            <a:off x="4657716" y="612844"/>
            <a:ext cx="7108559" cy="5632311"/>
          </a:xfrm>
          <a:prstGeom prst="rect">
            <a:avLst/>
          </a:prstGeom>
          <a:noFill/>
        </p:spPr>
        <p:txBody>
          <a:bodyPr wrap="square" rtlCol="0">
            <a:spAutoFit/>
          </a:bodyPr>
          <a:lstStyle/>
          <a:p>
            <a:r>
              <a:rPr lang="en-US" sz="3600" b="1" dirty="0">
                <a:solidFill>
                  <a:srgbClr val="000099"/>
                </a:solidFill>
              </a:rPr>
              <a:t>John Paul II (Papacy: 1978-2005): </a:t>
            </a:r>
            <a:r>
              <a:rPr lang="en-US" sz="3600" dirty="0"/>
              <a:t>“The proselytizing activity of the sects and new religious groups of America </a:t>
            </a:r>
            <a:r>
              <a:rPr lang="en-US" sz="3600" b="1" u="sng" dirty="0"/>
              <a:t>is a grave hindrance to the work of evangelization</a:t>
            </a:r>
            <a:r>
              <a:rPr lang="en-US" sz="3600" dirty="0"/>
              <a:t>. </a:t>
            </a:r>
            <a:r>
              <a:rPr lang="en-US" sz="3600" b="1" dirty="0"/>
              <a:t>The success of proselytism by the sects and new religious groups in America </a:t>
            </a:r>
            <a:r>
              <a:rPr lang="en-US" sz="3600" b="1" u="sng" dirty="0"/>
              <a:t>cannot be ignored</a:t>
            </a:r>
            <a:r>
              <a:rPr lang="en-US" sz="3600" dirty="0"/>
              <a:t>”—</a:t>
            </a:r>
            <a:r>
              <a:rPr lang="en-US" sz="3600" i="1" dirty="0"/>
              <a:t>John Paul II, “The Challenge of the Sects”, Exhortation, Article 73</a:t>
            </a:r>
          </a:p>
        </p:txBody>
      </p:sp>
    </p:spTree>
    <p:extLst>
      <p:ext uri="{BB962C8B-B14F-4D97-AF65-F5344CB8AC3E}">
        <p14:creationId xmlns:p14="http://schemas.microsoft.com/office/powerpoint/2010/main" val="373899741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82C435-3D60-4B27-AD23-077EF9AD6AEE}"/>
              </a:ext>
            </a:extLst>
          </p:cNvPr>
          <p:cNvPicPr>
            <a:picLocks noChangeAspect="1"/>
          </p:cNvPicPr>
          <p:nvPr/>
        </p:nvPicPr>
        <p:blipFill rotWithShape="1">
          <a:blip r:embed="rId2"/>
          <a:srcRect t="10375"/>
          <a:stretch/>
        </p:blipFill>
        <p:spPr>
          <a:xfrm>
            <a:off x="1" y="1"/>
            <a:ext cx="6095999" cy="3429000"/>
          </a:xfrm>
          <a:prstGeom prst="rect">
            <a:avLst/>
          </a:prstGeom>
        </p:spPr>
      </p:pic>
      <p:pic>
        <p:nvPicPr>
          <p:cNvPr id="4" name="Picture 3">
            <a:extLst>
              <a:ext uri="{FF2B5EF4-FFF2-40B4-BE49-F238E27FC236}">
                <a16:creationId xmlns:a16="http://schemas.microsoft.com/office/drawing/2014/main" id="{2609DFAE-D81E-4BC4-9585-256BE749384D}"/>
              </a:ext>
            </a:extLst>
          </p:cNvPr>
          <p:cNvPicPr>
            <a:picLocks noChangeAspect="1"/>
          </p:cNvPicPr>
          <p:nvPr/>
        </p:nvPicPr>
        <p:blipFill>
          <a:blip r:embed="rId3"/>
          <a:stretch>
            <a:fillRect/>
          </a:stretch>
        </p:blipFill>
        <p:spPr>
          <a:xfrm>
            <a:off x="6095998" y="-10705"/>
            <a:ext cx="6096002" cy="3445566"/>
          </a:xfrm>
          <a:prstGeom prst="rect">
            <a:avLst/>
          </a:prstGeom>
        </p:spPr>
      </p:pic>
      <p:pic>
        <p:nvPicPr>
          <p:cNvPr id="5" name="Picture 4">
            <a:extLst>
              <a:ext uri="{FF2B5EF4-FFF2-40B4-BE49-F238E27FC236}">
                <a16:creationId xmlns:a16="http://schemas.microsoft.com/office/drawing/2014/main" id="{34B577C4-047C-4E3D-AC94-A4B07A79956A}"/>
              </a:ext>
            </a:extLst>
          </p:cNvPr>
          <p:cNvPicPr>
            <a:picLocks noChangeAspect="1"/>
          </p:cNvPicPr>
          <p:nvPr/>
        </p:nvPicPr>
        <p:blipFill rotWithShape="1">
          <a:blip r:embed="rId4"/>
          <a:srcRect b="13462"/>
          <a:stretch/>
        </p:blipFill>
        <p:spPr>
          <a:xfrm>
            <a:off x="0" y="3439707"/>
            <a:ext cx="3909178" cy="2198913"/>
          </a:xfrm>
          <a:prstGeom prst="rect">
            <a:avLst/>
          </a:prstGeom>
        </p:spPr>
      </p:pic>
      <p:sp>
        <p:nvSpPr>
          <p:cNvPr id="6" name="TextBox 5">
            <a:extLst>
              <a:ext uri="{FF2B5EF4-FFF2-40B4-BE49-F238E27FC236}">
                <a16:creationId xmlns:a16="http://schemas.microsoft.com/office/drawing/2014/main" id="{9050C5A3-94BC-48C6-A73D-FC6EEFDA69D4}"/>
              </a:ext>
            </a:extLst>
          </p:cNvPr>
          <p:cNvSpPr txBox="1"/>
          <p:nvPr/>
        </p:nvSpPr>
        <p:spPr>
          <a:xfrm>
            <a:off x="4245429" y="3483303"/>
            <a:ext cx="7946571" cy="3416320"/>
          </a:xfrm>
          <a:prstGeom prst="rect">
            <a:avLst/>
          </a:prstGeom>
          <a:noFill/>
        </p:spPr>
        <p:txBody>
          <a:bodyPr wrap="square" rtlCol="0">
            <a:spAutoFit/>
          </a:bodyPr>
          <a:lstStyle/>
          <a:p>
            <a:r>
              <a:rPr lang="en-US" sz="2400"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God Will Raise Up a People to Finish the Work of Spreading the Three Angel’s Messages; will you and I answer the call? Please Join Christ in this Final Work for Mankind—Let’s All Take Hold of Christ, and take ownership of this great work!! Each of us doing what we can in our spheres—mass mailings, websites, YouTube Channels, passing out pamphlets, books, doing Bible Studies, Anything we can! Take heart, God is with us and He will be the Victor!!</a:t>
            </a:r>
          </a:p>
        </p:txBody>
      </p:sp>
      <p:sp>
        <p:nvSpPr>
          <p:cNvPr id="7" name="TextBox 6">
            <a:extLst>
              <a:ext uri="{FF2B5EF4-FFF2-40B4-BE49-F238E27FC236}">
                <a16:creationId xmlns:a16="http://schemas.microsoft.com/office/drawing/2014/main" id="{C68EF35F-CF57-4ADE-8510-1A6CA4600150}"/>
              </a:ext>
            </a:extLst>
          </p:cNvPr>
          <p:cNvSpPr txBox="1"/>
          <p:nvPr/>
        </p:nvSpPr>
        <p:spPr>
          <a:xfrm>
            <a:off x="239486" y="5191851"/>
            <a:ext cx="3669692" cy="1384995"/>
          </a:xfrm>
          <a:prstGeom prst="rect">
            <a:avLst/>
          </a:prstGeom>
          <a:noFill/>
        </p:spPr>
        <p:txBody>
          <a:bodyPr wrap="square" rtlCol="0">
            <a:spAutoFit/>
          </a:bodyPr>
          <a:lstStyle/>
          <a:p>
            <a:r>
              <a:rPr lang="en-US" sz="2800" b="1" i="1" dirty="0">
                <a:solidFill>
                  <a:srgbClr val="660066"/>
                </a:solidFill>
                <a:effectLst>
                  <a:outerShdw blurRad="38100" dist="38100" dir="2700000" algn="tl">
                    <a:srgbClr val="000000">
                      <a:alpha val="43137"/>
                    </a:srgbClr>
                  </a:outerShdw>
                </a:effectLst>
              </a:rPr>
              <a:t>The Forces of Darkness are on the move…. Are we?</a:t>
            </a:r>
          </a:p>
        </p:txBody>
      </p:sp>
    </p:spTree>
    <p:extLst>
      <p:ext uri="{BB962C8B-B14F-4D97-AF65-F5344CB8AC3E}">
        <p14:creationId xmlns:p14="http://schemas.microsoft.com/office/powerpoint/2010/main" val="394722320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65327F-2475-415A-A038-EF296A78CDC0}"/>
              </a:ext>
            </a:extLst>
          </p:cNvPr>
          <p:cNvPicPr>
            <a:picLocks noChangeAspect="1"/>
          </p:cNvPicPr>
          <p:nvPr/>
        </p:nvPicPr>
        <p:blipFill>
          <a:blip r:embed="rId2"/>
          <a:stretch>
            <a:fillRect/>
          </a:stretch>
        </p:blipFill>
        <p:spPr>
          <a:xfrm>
            <a:off x="8118912" y="330416"/>
            <a:ext cx="3903869" cy="5550525"/>
          </a:xfrm>
          <a:prstGeom prst="rect">
            <a:avLst/>
          </a:prstGeom>
        </p:spPr>
      </p:pic>
      <p:pic>
        <p:nvPicPr>
          <p:cNvPr id="3" name="Picture 2">
            <a:extLst>
              <a:ext uri="{FF2B5EF4-FFF2-40B4-BE49-F238E27FC236}">
                <a16:creationId xmlns:a16="http://schemas.microsoft.com/office/drawing/2014/main" id="{24740DD7-CCAD-4040-A776-7F1903CC83EE}"/>
              </a:ext>
            </a:extLst>
          </p:cNvPr>
          <p:cNvPicPr>
            <a:picLocks noChangeAspect="1"/>
          </p:cNvPicPr>
          <p:nvPr/>
        </p:nvPicPr>
        <p:blipFill>
          <a:blip r:embed="rId3"/>
          <a:stretch>
            <a:fillRect/>
          </a:stretch>
        </p:blipFill>
        <p:spPr>
          <a:xfrm>
            <a:off x="275593" y="330416"/>
            <a:ext cx="3526085" cy="5550525"/>
          </a:xfrm>
          <a:prstGeom prst="rect">
            <a:avLst/>
          </a:prstGeom>
        </p:spPr>
      </p:pic>
      <p:pic>
        <p:nvPicPr>
          <p:cNvPr id="4" name="Picture 3">
            <a:extLst>
              <a:ext uri="{FF2B5EF4-FFF2-40B4-BE49-F238E27FC236}">
                <a16:creationId xmlns:a16="http://schemas.microsoft.com/office/drawing/2014/main" id="{66E0B7B0-4CD7-4921-94CF-124F055646C6}"/>
              </a:ext>
            </a:extLst>
          </p:cNvPr>
          <p:cNvPicPr>
            <a:picLocks noChangeAspect="1"/>
          </p:cNvPicPr>
          <p:nvPr/>
        </p:nvPicPr>
        <p:blipFill>
          <a:blip r:embed="rId4"/>
          <a:stretch>
            <a:fillRect/>
          </a:stretch>
        </p:blipFill>
        <p:spPr>
          <a:xfrm>
            <a:off x="4219762" y="330416"/>
            <a:ext cx="3481065" cy="5550525"/>
          </a:xfrm>
          <a:prstGeom prst="rect">
            <a:avLst/>
          </a:prstGeom>
        </p:spPr>
      </p:pic>
    </p:spTree>
    <p:extLst>
      <p:ext uri="{BB962C8B-B14F-4D97-AF65-F5344CB8AC3E}">
        <p14:creationId xmlns:p14="http://schemas.microsoft.com/office/powerpoint/2010/main" val="112625770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9F5B6-3E0D-40D4-BDD3-FD46A028987F}"/>
              </a:ext>
            </a:extLst>
          </p:cNvPr>
          <p:cNvPicPr>
            <a:picLocks noChangeAspect="1"/>
          </p:cNvPicPr>
          <p:nvPr/>
        </p:nvPicPr>
        <p:blipFill rotWithShape="1">
          <a:blip r:embed="rId2"/>
          <a:srcRect t="39780" b="3970"/>
          <a:stretch/>
        </p:blipFill>
        <p:spPr>
          <a:xfrm>
            <a:off x="20" y="10"/>
            <a:ext cx="12191980" cy="6857990"/>
          </a:xfrm>
          <a:prstGeom prst="rect">
            <a:avLst/>
          </a:prstGeom>
        </p:spPr>
      </p:pic>
    </p:spTree>
    <p:extLst>
      <p:ext uri="{BB962C8B-B14F-4D97-AF65-F5344CB8AC3E}">
        <p14:creationId xmlns:p14="http://schemas.microsoft.com/office/powerpoint/2010/main" val="40045522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73F029-415E-4229-BCE4-AC6DE1768FC7}"/>
              </a:ext>
            </a:extLst>
          </p:cNvPr>
          <p:cNvPicPr>
            <a:picLocks noChangeAspect="1"/>
          </p:cNvPicPr>
          <p:nvPr/>
        </p:nvPicPr>
        <p:blipFill rotWithShape="1">
          <a:blip r:embed="rId2"/>
          <a:srcRect t="22564" b="13163"/>
          <a:stretch/>
        </p:blipFill>
        <p:spPr>
          <a:xfrm>
            <a:off x="760987" y="0"/>
            <a:ext cx="10670025" cy="6858000"/>
          </a:xfrm>
          <a:prstGeom prst="rect">
            <a:avLst/>
          </a:prstGeom>
        </p:spPr>
      </p:pic>
    </p:spTree>
    <p:extLst>
      <p:ext uri="{BB962C8B-B14F-4D97-AF65-F5344CB8AC3E}">
        <p14:creationId xmlns:p14="http://schemas.microsoft.com/office/powerpoint/2010/main" val="292853688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3769A-D837-412D-8AF7-4AEC860307D2}"/>
              </a:ext>
            </a:extLst>
          </p:cNvPr>
          <p:cNvPicPr>
            <a:picLocks noChangeAspect="1"/>
          </p:cNvPicPr>
          <p:nvPr/>
        </p:nvPicPr>
        <p:blipFill>
          <a:blip r:embed="rId2"/>
          <a:stretch>
            <a:fillRect/>
          </a:stretch>
        </p:blipFill>
        <p:spPr>
          <a:xfrm>
            <a:off x="1237093" y="0"/>
            <a:ext cx="9717814" cy="6858000"/>
          </a:xfrm>
          <a:prstGeom prst="rect">
            <a:avLst/>
          </a:prstGeom>
        </p:spPr>
      </p:pic>
    </p:spTree>
    <p:extLst>
      <p:ext uri="{BB962C8B-B14F-4D97-AF65-F5344CB8AC3E}">
        <p14:creationId xmlns:p14="http://schemas.microsoft.com/office/powerpoint/2010/main" val="180262562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F13BD-A2AB-4A02-A55D-F39D96F842F7}"/>
              </a:ext>
            </a:extLst>
          </p:cNvPr>
          <p:cNvPicPr>
            <a:picLocks noChangeAspect="1"/>
          </p:cNvPicPr>
          <p:nvPr/>
        </p:nvPicPr>
        <p:blipFill>
          <a:blip r:embed="rId2"/>
          <a:stretch>
            <a:fillRect/>
          </a:stretch>
        </p:blipFill>
        <p:spPr>
          <a:xfrm>
            <a:off x="725784" y="468295"/>
            <a:ext cx="4422322" cy="4261510"/>
          </a:xfrm>
          <a:prstGeom prst="rect">
            <a:avLst/>
          </a:prstGeom>
        </p:spPr>
      </p:pic>
      <p:pic>
        <p:nvPicPr>
          <p:cNvPr id="3" name="Picture 2">
            <a:extLst>
              <a:ext uri="{FF2B5EF4-FFF2-40B4-BE49-F238E27FC236}">
                <a16:creationId xmlns:a16="http://schemas.microsoft.com/office/drawing/2014/main" id="{D0CCB17A-9C2D-4EC4-84A6-AD348942C9F6}"/>
              </a:ext>
            </a:extLst>
          </p:cNvPr>
          <p:cNvPicPr>
            <a:picLocks noChangeAspect="1"/>
          </p:cNvPicPr>
          <p:nvPr/>
        </p:nvPicPr>
        <p:blipFill>
          <a:blip r:embed="rId3"/>
          <a:stretch>
            <a:fillRect/>
          </a:stretch>
        </p:blipFill>
        <p:spPr>
          <a:xfrm>
            <a:off x="7043896" y="0"/>
            <a:ext cx="4661717" cy="6858000"/>
          </a:xfrm>
          <a:prstGeom prst="rect">
            <a:avLst/>
          </a:prstGeom>
        </p:spPr>
      </p:pic>
      <p:sp>
        <p:nvSpPr>
          <p:cNvPr id="4" name="TextBox 3">
            <a:extLst>
              <a:ext uri="{FF2B5EF4-FFF2-40B4-BE49-F238E27FC236}">
                <a16:creationId xmlns:a16="http://schemas.microsoft.com/office/drawing/2014/main" id="{DCF2E934-4E09-4A58-A349-4CC9AE00043C}"/>
              </a:ext>
            </a:extLst>
          </p:cNvPr>
          <p:cNvSpPr txBox="1"/>
          <p:nvPr/>
        </p:nvSpPr>
        <p:spPr>
          <a:xfrm>
            <a:off x="251836" y="5169856"/>
            <a:ext cx="6792059" cy="1077218"/>
          </a:xfrm>
          <a:prstGeom prst="rect">
            <a:avLst/>
          </a:prstGeom>
          <a:noFill/>
        </p:spPr>
        <p:txBody>
          <a:bodyPr wrap="square" rtlCol="0">
            <a:spAutoFit/>
          </a:bodyPr>
          <a:lstStyle/>
          <a:p>
            <a:pPr algn="ctr"/>
            <a:r>
              <a:rPr lang="en-US" sz="3200" b="1" dirty="0">
                <a:solidFill>
                  <a:schemeClr val="bg1"/>
                </a:solidFill>
              </a:rPr>
              <a:t>Seleucid King: Antiochus IV Epiphanes </a:t>
            </a:r>
            <a:r>
              <a:rPr lang="en-US" sz="3200" dirty="0">
                <a:solidFill>
                  <a:schemeClr val="bg1"/>
                </a:solidFill>
              </a:rPr>
              <a:t>(Reigned 175-164 BC)</a:t>
            </a:r>
            <a:r>
              <a:rPr lang="en-US" sz="3200" b="1" dirty="0">
                <a:solidFill>
                  <a:schemeClr val="bg1"/>
                </a:solidFill>
              </a:rPr>
              <a:t> </a:t>
            </a:r>
          </a:p>
        </p:txBody>
      </p:sp>
    </p:spTree>
    <p:extLst>
      <p:ext uri="{BB962C8B-B14F-4D97-AF65-F5344CB8AC3E}">
        <p14:creationId xmlns:p14="http://schemas.microsoft.com/office/powerpoint/2010/main" val="44712590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1A70F8-04B2-4D1D-BB77-F397D84D9474}"/>
              </a:ext>
            </a:extLst>
          </p:cNvPr>
          <p:cNvSpPr txBox="1"/>
          <p:nvPr/>
        </p:nvSpPr>
        <p:spPr>
          <a:xfrm>
            <a:off x="1088570" y="143041"/>
            <a:ext cx="9514115" cy="584775"/>
          </a:xfrm>
          <a:prstGeom prst="rect">
            <a:avLst/>
          </a:prstGeom>
          <a:noFill/>
        </p:spPr>
        <p:txBody>
          <a:bodyPr wrap="square" rtlCol="0">
            <a:spAutoFit/>
          </a:bodyPr>
          <a:lstStyle/>
          <a:p>
            <a:pPr algn="ctr"/>
            <a:r>
              <a:rPr lang="en-US" sz="3200" b="1" dirty="0">
                <a:solidFill>
                  <a:srgbClr val="C00000"/>
                </a:solidFill>
                <a:effectLst>
                  <a:outerShdw blurRad="38100" dist="38100" dir="2700000" algn="tl">
                    <a:srgbClr val="000000">
                      <a:alpha val="43137"/>
                    </a:srgbClr>
                  </a:outerShdw>
                </a:effectLst>
              </a:rPr>
              <a:t>Covering Rome’s Tracks!!! The Jesuits</a:t>
            </a:r>
          </a:p>
        </p:txBody>
      </p:sp>
      <p:pic>
        <p:nvPicPr>
          <p:cNvPr id="3" name="Picture 2">
            <a:extLst>
              <a:ext uri="{FF2B5EF4-FFF2-40B4-BE49-F238E27FC236}">
                <a16:creationId xmlns:a16="http://schemas.microsoft.com/office/drawing/2014/main" id="{2BE122B9-8F74-4393-9423-C073E752CE30}"/>
              </a:ext>
            </a:extLst>
          </p:cNvPr>
          <p:cNvPicPr>
            <a:picLocks noChangeAspect="1"/>
          </p:cNvPicPr>
          <p:nvPr/>
        </p:nvPicPr>
        <p:blipFill>
          <a:blip r:embed="rId2"/>
          <a:stretch>
            <a:fillRect/>
          </a:stretch>
        </p:blipFill>
        <p:spPr>
          <a:xfrm>
            <a:off x="3637085" y="879936"/>
            <a:ext cx="2458915" cy="2453705"/>
          </a:xfrm>
          <a:prstGeom prst="rect">
            <a:avLst/>
          </a:prstGeom>
        </p:spPr>
      </p:pic>
      <p:pic>
        <p:nvPicPr>
          <p:cNvPr id="4" name="Picture 3">
            <a:extLst>
              <a:ext uri="{FF2B5EF4-FFF2-40B4-BE49-F238E27FC236}">
                <a16:creationId xmlns:a16="http://schemas.microsoft.com/office/drawing/2014/main" id="{E26A16D3-D60A-4629-A5D0-1831F0BF3194}"/>
              </a:ext>
            </a:extLst>
          </p:cNvPr>
          <p:cNvPicPr>
            <a:picLocks noChangeAspect="1"/>
          </p:cNvPicPr>
          <p:nvPr/>
        </p:nvPicPr>
        <p:blipFill rotWithShape="1">
          <a:blip r:embed="rId3"/>
          <a:srcRect b="51486"/>
          <a:stretch/>
        </p:blipFill>
        <p:spPr>
          <a:xfrm>
            <a:off x="0" y="879935"/>
            <a:ext cx="3429000" cy="2453706"/>
          </a:xfrm>
          <a:prstGeom prst="rect">
            <a:avLst/>
          </a:prstGeom>
        </p:spPr>
      </p:pic>
      <p:sp>
        <p:nvSpPr>
          <p:cNvPr id="5" name="TextBox 4">
            <a:extLst>
              <a:ext uri="{FF2B5EF4-FFF2-40B4-BE49-F238E27FC236}">
                <a16:creationId xmlns:a16="http://schemas.microsoft.com/office/drawing/2014/main" id="{EAED8F00-A7FA-4D39-974C-E826586EACB5}"/>
              </a:ext>
            </a:extLst>
          </p:cNvPr>
          <p:cNvSpPr txBox="1"/>
          <p:nvPr/>
        </p:nvSpPr>
        <p:spPr>
          <a:xfrm>
            <a:off x="0" y="3871643"/>
            <a:ext cx="3429000" cy="2677656"/>
          </a:xfrm>
          <a:prstGeom prst="rect">
            <a:avLst/>
          </a:prstGeom>
          <a:noFill/>
        </p:spPr>
        <p:txBody>
          <a:bodyPr wrap="square" rtlCol="0">
            <a:spAutoFit/>
          </a:bodyPr>
          <a:lstStyle/>
          <a:p>
            <a:r>
              <a:rPr lang="en-US" sz="2800" b="1" dirty="0"/>
              <a:t>Luis De Alcazar</a:t>
            </a:r>
            <a:r>
              <a:rPr lang="en-US" sz="2800" dirty="0"/>
              <a:t>-Created the Theory of </a:t>
            </a:r>
            <a:r>
              <a:rPr lang="en-US" sz="2800" dirty="0" err="1"/>
              <a:t>Preterism</a:t>
            </a:r>
            <a:r>
              <a:rPr lang="en-US" sz="2800" dirty="0"/>
              <a:t>, looking to the past for the Antichrist, taking the eyes off the Pope</a:t>
            </a:r>
          </a:p>
        </p:txBody>
      </p:sp>
      <p:sp>
        <p:nvSpPr>
          <p:cNvPr id="6" name="TextBox 5">
            <a:extLst>
              <a:ext uri="{FF2B5EF4-FFF2-40B4-BE49-F238E27FC236}">
                <a16:creationId xmlns:a16="http://schemas.microsoft.com/office/drawing/2014/main" id="{523FC108-BD45-4D93-9426-763F744888B0}"/>
              </a:ext>
            </a:extLst>
          </p:cNvPr>
          <p:cNvSpPr txBox="1"/>
          <p:nvPr/>
        </p:nvSpPr>
        <p:spPr>
          <a:xfrm>
            <a:off x="3500801" y="3616787"/>
            <a:ext cx="3118339" cy="3108543"/>
          </a:xfrm>
          <a:prstGeom prst="rect">
            <a:avLst/>
          </a:prstGeom>
          <a:noFill/>
        </p:spPr>
        <p:txBody>
          <a:bodyPr wrap="square" rtlCol="0">
            <a:spAutoFit/>
          </a:bodyPr>
          <a:lstStyle/>
          <a:p>
            <a:r>
              <a:rPr lang="en-US" sz="2800" b="1" dirty="0"/>
              <a:t>Francisco Ribera</a:t>
            </a:r>
            <a:r>
              <a:rPr lang="en-US" sz="2800" dirty="0"/>
              <a:t>-Created the Theory of Futurism, looking to the future for the Antichrist, taking the eyes off the Pope</a:t>
            </a:r>
          </a:p>
        </p:txBody>
      </p:sp>
      <p:pic>
        <p:nvPicPr>
          <p:cNvPr id="7" name="Picture 6">
            <a:extLst>
              <a:ext uri="{FF2B5EF4-FFF2-40B4-BE49-F238E27FC236}">
                <a16:creationId xmlns:a16="http://schemas.microsoft.com/office/drawing/2014/main" id="{107167C1-C2F4-4763-A718-CEF581B0C8FB}"/>
              </a:ext>
            </a:extLst>
          </p:cNvPr>
          <p:cNvPicPr>
            <a:picLocks noChangeAspect="1"/>
          </p:cNvPicPr>
          <p:nvPr/>
        </p:nvPicPr>
        <p:blipFill rotWithShape="1">
          <a:blip r:embed="rId4"/>
          <a:srcRect l="21769" r="17502" b="10072"/>
          <a:stretch/>
        </p:blipFill>
        <p:spPr>
          <a:xfrm>
            <a:off x="7706142" y="635485"/>
            <a:ext cx="3470655" cy="2698156"/>
          </a:xfrm>
          <a:prstGeom prst="rect">
            <a:avLst/>
          </a:prstGeom>
        </p:spPr>
      </p:pic>
      <p:sp>
        <p:nvSpPr>
          <p:cNvPr id="8" name="TextBox 7">
            <a:extLst>
              <a:ext uri="{FF2B5EF4-FFF2-40B4-BE49-F238E27FC236}">
                <a16:creationId xmlns:a16="http://schemas.microsoft.com/office/drawing/2014/main" id="{F837B628-4F10-4D88-AFD7-C91ACC2050AB}"/>
              </a:ext>
            </a:extLst>
          </p:cNvPr>
          <p:cNvSpPr txBox="1"/>
          <p:nvPr/>
        </p:nvSpPr>
        <p:spPr>
          <a:xfrm>
            <a:off x="7184571" y="3358025"/>
            <a:ext cx="5007427" cy="3416320"/>
          </a:xfrm>
          <a:prstGeom prst="rect">
            <a:avLst/>
          </a:prstGeom>
          <a:noFill/>
        </p:spPr>
        <p:txBody>
          <a:bodyPr wrap="square" rtlCol="0">
            <a:spAutoFit/>
          </a:bodyPr>
          <a:lstStyle/>
          <a:p>
            <a:r>
              <a:rPr lang="en-US" sz="2400" dirty="0">
                <a:solidFill>
                  <a:srgbClr val="C00000"/>
                </a:solidFill>
              </a:rPr>
              <a:t>What does that tell you about this man? </a:t>
            </a:r>
            <a:r>
              <a:rPr lang="en-US" sz="2400" b="1" dirty="0"/>
              <a:t>Desmond Ford</a:t>
            </a:r>
            <a:r>
              <a:rPr lang="en-US" sz="2400" dirty="0">
                <a:solidFill>
                  <a:srgbClr val="C00000"/>
                </a:solidFill>
              </a:rPr>
              <a:t>, former Seventh-day Adventist, who rejected the Protestant Reformer belief about the Antichrist and instead accepted a Jesuit theology. What does it tell you about his relationship to Christ? His education? Character? And Goals? To proclaim truth? Or Betray it?</a:t>
            </a:r>
          </a:p>
        </p:txBody>
      </p:sp>
    </p:spTree>
    <p:extLst>
      <p:ext uri="{BB962C8B-B14F-4D97-AF65-F5344CB8AC3E}">
        <p14:creationId xmlns:p14="http://schemas.microsoft.com/office/powerpoint/2010/main" val="1720883974"/>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CA3467-D149-4F40-9A43-7175DFEBDE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956215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2280E-43E1-4E11-9171-FE4B635C2339}"/>
              </a:ext>
            </a:extLst>
          </p:cNvPr>
          <p:cNvPicPr>
            <a:picLocks noChangeAspect="1"/>
          </p:cNvPicPr>
          <p:nvPr/>
        </p:nvPicPr>
        <p:blipFill>
          <a:blip r:embed="rId2"/>
          <a:stretch>
            <a:fillRect/>
          </a:stretch>
        </p:blipFill>
        <p:spPr>
          <a:xfrm>
            <a:off x="0" y="0"/>
            <a:ext cx="6409346" cy="6858000"/>
          </a:xfrm>
          <a:prstGeom prst="rect">
            <a:avLst/>
          </a:prstGeom>
        </p:spPr>
      </p:pic>
      <p:sp>
        <p:nvSpPr>
          <p:cNvPr id="3" name="TextBox 2">
            <a:extLst>
              <a:ext uri="{FF2B5EF4-FFF2-40B4-BE49-F238E27FC236}">
                <a16:creationId xmlns:a16="http://schemas.microsoft.com/office/drawing/2014/main" id="{416619FD-A2C2-460D-9920-E98969597B0B}"/>
              </a:ext>
            </a:extLst>
          </p:cNvPr>
          <p:cNvSpPr txBox="1"/>
          <p:nvPr/>
        </p:nvSpPr>
        <p:spPr>
          <a:xfrm>
            <a:off x="6893168" y="366623"/>
            <a:ext cx="4665785" cy="6124754"/>
          </a:xfrm>
          <a:prstGeom prst="rect">
            <a:avLst/>
          </a:prstGeom>
          <a:noFill/>
        </p:spPr>
        <p:txBody>
          <a:bodyPr wrap="square" rtlCol="0">
            <a:spAutoFit/>
          </a:bodyPr>
          <a:lstStyle/>
          <a:p>
            <a:r>
              <a:rPr lang="en-US" sz="2800" dirty="0">
                <a:solidFill>
                  <a:srgbClr val="002060"/>
                </a:solidFill>
              </a:rPr>
              <a:t>Protestant Denominations have utterly forgotten their hallmark doctrinal truths about the Antichrist. The biblical principle of “By their Fruits Ye Shall Know them” tells us that obviously there is an infiltration in the education systems—why else would professed Protestants adopt a wholly Catholic theology, created by Jesuits during the early years of the Counter-Reformation?</a:t>
            </a:r>
          </a:p>
        </p:txBody>
      </p:sp>
    </p:spTree>
    <p:extLst>
      <p:ext uri="{BB962C8B-B14F-4D97-AF65-F5344CB8AC3E}">
        <p14:creationId xmlns:p14="http://schemas.microsoft.com/office/powerpoint/2010/main" val="303798617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FBC0F0-ACC9-4F65-8D34-A53D73D8E9E8}"/>
              </a:ext>
            </a:extLst>
          </p:cNvPr>
          <p:cNvPicPr>
            <a:picLocks noChangeAspect="1"/>
          </p:cNvPicPr>
          <p:nvPr/>
        </p:nvPicPr>
        <p:blipFill>
          <a:blip r:embed="rId2"/>
          <a:stretch>
            <a:fillRect/>
          </a:stretch>
        </p:blipFill>
        <p:spPr>
          <a:xfrm>
            <a:off x="5861538" y="0"/>
            <a:ext cx="6039979" cy="4542064"/>
          </a:xfrm>
          <a:prstGeom prst="rect">
            <a:avLst/>
          </a:prstGeom>
        </p:spPr>
      </p:pic>
      <p:sp>
        <p:nvSpPr>
          <p:cNvPr id="3" name="TextBox 2">
            <a:extLst>
              <a:ext uri="{FF2B5EF4-FFF2-40B4-BE49-F238E27FC236}">
                <a16:creationId xmlns:a16="http://schemas.microsoft.com/office/drawing/2014/main" id="{20BC2CAD-B357-4916-A6DF-8F0D6200CBD7}"/>
              </a:ext>
            </a:extLst>
          </p:cNvPr>
          <p:cNvSpPr txBox="1"/>
          <p:nvPr/>
        </p:nvSpPr>
        <p:spPr>
          <a:xfrm>
            <a:off x="457199" y="5007429"/>
            <a:ext cx="7881257" cy="1384995"/>
          </a:xfrm>
          <a:prstGeom prst="rect">
            <a:avLst/>
          </a:prstGeom>
          <a:noFill/>
        </p:spPr>
        <p:txBody>
          <a:bodyPr wrap="square" rtlCol="0">
            <a:spAutoFit/>
          </a:bodyPr>
          <a:lstStyle/>
          <a:p>
            <a:r>
              <a:rPr lang="en-US" sz="2800" b="1" dirty="0"/>
              <a:t>Pacific Union College-</a:t>
            </a:r>
            <a:r>
              <a:rPr lang="en-US" sz="2800" dirty="0"/>
              <a:t>Affiliated with the Adventists, established in 1882, located in Angwin, CA in the Napa Valley</a:t>
            </a:r>
            <a:endParaRPr lang="en-US" sz="2800" b="1" dirty="0"/>
          </a:p>
        </p:txBody>
      </p:sp>
      <p:pic>
        <p:nvPicPr>
          <p:cNvPr id="4" name="Picture 3">
            <a:extLst>
              <a:ext uri="{FF2B5EF4-FFF2-40B4-BE49-F238E27FC236}">
                <a16:creationId xmlns:a16="http://schemas.microsoft.com/office/drawing/2014/main" id="{AB039624-69E0-4CC9-A1E3-B7154A49A1B4}"/>
              </a:ext>
            </a:extLst>
          </p:cNvPr>
          <p:cNvPicPr>
            <a:picLocks noChangeAspect="1"/>
          </p:cNvPicPr>
          <p:nvPr/>
        </p:nvPicPr>
        <p:blipFill>
          <a:blip r:embed="rId3"/>
          <a:stretch>
            <a:fillRect/>
          </a:stretch>
        </p:blipFill>
        <p:spPr>
          <a:xfrm>
            <a:off x="290483" y="0"/>
            <a:ext cx="4542064" cy="4542064"/>
          </a:xfrm>
          <a:prstGeom prst="rect">
            <a:avLst/>
          </a:prstGeom>
        </p:spPr>
      </p:pic>
    </p:spTree>
    <p:extLst>
      <p:ext uri="{BB962C8B-B14F-4D97-AF65-F5344CB8AC3E}">
        <p14:creationId xmlns:p14="http://schemas.microsoft.com/office/powerpoint/2010/main" val="355657405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18102</TotalTime>
  <Words>982</Words>
  <Application>Microsoft Office PowerPoint</Application>
  <PresentationFormat>Widescreen</PresentationFormat>
  <Paragraphs>55</Paragraphs>
  <Slides>31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Aharoni</vt:lpstr>
      <vt:lpstr>Arabic Typesetting</vt:lpstr>
      <vt:lpstr>Arial</vt:lpstr>
      <vt:lpstr>Baskerville Old Face</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320</cp:revision>
  <dcterms:created xsi:type="dcterms:W3CDTF">2018-02-11T16:01:17Z</dcterms:created>
  <dcterms:modified xsi:type="dcterms:W3CDTF">2018-07-04T00:02:52Z</dcterms:modified>
</cp:coreProperties>
</file>