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59"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8EA385-D198-4394-8671-B7324E67DFDB}"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71B61-3FC1-4489-A879-1F1294A5054C}" type="slidenum">
              <a:rPr lang="en-US" smtClean="0"/>
              <a:t>‹#›</a:t>
            </a:fld>
            <a:endParaRPr lang="en-US"/>
          </a:p>
        </p:txBody>
      </p:sp>
    </p:spTree>
    <p:extLst>
      <p:ext uri="{BB962C8B-B14F-4D97-AF65-F5344CB8AC3E}">
        <p14:creationId xmlns:p14="http://schemas.microsoft.com/office/powerpoint/2010/main" val="2057720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8EA385-D198-4394-8671-B7324E67DFDB}"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71B61-3FC1-4489-A879-1F1294A5054C}" type="slidenum">
              <a:rPr lang="en-US" smtClean="0"/>
              <a:t>‹#›</a:t>
            </a:fld>
            <a:endParaRPr lang="en-US"/>
          </a:p>
        </p:txBody>
      </p:sp>
    </p:spTree>
    <p:extLst>
      <p:ext uri="{BB962C8B-B14F-4D97-AF65-F5344CB8AC3E}">
        <p14:creationId xmlns:p14="http://schemas.microsoft.com/office/powerpoint/2010/main" val="2254496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8EA385-D198-4394-8671-B7324E67DFDB}"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71B61-3FC1-4489-A879-1F1294A5054C}" type="slidenum">
              <a:rPr lang="en-US" smtClean="0"/>
              <a:t>‹#›</a:t>
            </a:fld>
            <a:endParaRPr lang="en-US"/>
          </a:p>
        </p:txBody>
      </p:sp>
    </p:spTree>
    <p:extLst>
      <p:ext uri="{BB962C8B-B14F-4D97-AF65-F5344CB8AC3E}">
        <p14:creationId xmlns:p14="http://schemas.microsoft.com/office/powerpoint/2010/main" val="160017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8EA385-D198-4394-8671-B7324E67DFDB}"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71B61-3FC1-4489-A879-1F1294A5054C}" type="slidenum">
              <a:rPr lang="en-US" smtClean="0"/>
              <a:t>‹#›</a:t>
            </a:fld>
            <a:endParaRPr lang="en-US"/>
          </a:p>
        </p:txBody>
      </p:sp>
    </p:spTree>
    <p:extLst>
      <p:ext uri="{BB962C8B-B14F-4D97-AF65-F5344CB8AC3E}">
        <p14:creationId xmlns:p14="http://schemas.microsoft.com/office/powerpoint/2010/main" val="122748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8EA385-D198-4394-8671-B7324E67DFDB}"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71B61-3FC1-4489-A879-1F1294A5054C}" type="slidenum">
              <a:rPr lang="en-US" smtClean="0"/>
              <a:t>‹#›</a:t>
            </a:fld>
            <a:endParaRPr lang="en-US"/>
          </a:p>
        </p:txBody>
      </p:sp>
    </p:spTree>
    <p:extLst>
      <p:ext uri="{BB962C8B-B14F-4D97-AF65-F5344CB8AC3E}">
        <p14:creationId xmlns:p14="http://schemas.microsoft.com/office/powerpoint/2010/main" val="1989391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8EA385-D198-4394-8671-B7324E67DFDB}"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71B61-3FC1-4489-A879-1F1294A5054C}" type="slidenum">
              <a:rPr lang="en-US" smtClean="0"/>
              <a:t>‹#›</a:t>
            </a:fld>
            <a:endParaRPr lang="en-US"/>
          </a:p>
        </p:txBody>
      </p:sp>
    </p:spTree>
    <p:extLst>
      <p:ext uri="{BB962C8B-B14F-4D97-AF65-F5344CB8AC3E}">
        <p14:creationId xmlns:p14="http://schemas.microsoft.com/office/powerpoint/2010/main" val="2501010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8EA385-D198-4394-8671-B7324E67DFDB}"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A71B61-3FC1-4489-A879-1F1294A5054C}" type="slidenum">
              <a:rPr lang="en-US" smtClean="0"/>
              <a:t>‹#›</a:t>
            </a:fld>
            <a:endParaRPr lang="en-US"/>
          </a:p>
        </p:txBody>
      </p:sp>
    </p:spTree>
    <p:extLst>
      <p:ext uri="{BB962C8B-B14F-4D97-AF65-F5344CB8AC3E}">
        <p14:creationId xmlns:p14="http://schemas.microsoft.com/office/powerpoint/2010/main" val="358757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8EA385-D198-4394-8671-B7324E67DFDB}"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A71B61-3FC1-4489-A879-1F1294A5054C}" type="slidenum">
              <a:rPr lang="en-US" smtClean="0"/>
              <a:t>‹#›</a:t>
            </a:fld>
            <a:endParaRPr lang="en-US"/>
          </a:p>
        </p:txBody>
      </p:sp>
    </p:spTree>
    <p:extLst>
      <p:ext uri="{BB962C8B-B14F-4D97-AF65-F5344CB8AC3E}">
        <p14:creationId xmlns:p14="http://schemas.microsoft.com/office/powerpoint/2010/main" val="154004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EA385-D198-4394-8671-B7324E67DFDB}"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A71B61-3FC1-4489-A879-1F1294A5054C}" type="slidenum">
              <a:rPr lang="en-US" smtClean="0"/>
              <a:t>‹#›</a:t>
            </a:fld>
            <a:endParaRPr lang="en-US"/>
          </a:p>
        </p:txBody>
      </p:sp>
    </p:spTree>
    <p:extLst>
      <p:ext uri="{BB962C8B-B14F-4D97-AF65-F5344CB8AC3E}">
        <p14:creationId xmlns:p14="http://schemas.microsoft.com/office/powerpoint/2010/main" val="62090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8EA385-D198-4394-8671-B7324E67DFDB}"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71B61-3FC1-4489-A879-1F1294A5054C}" type="slidenum">
              <a:rPr lang="en-US" smtClean="0"/>
              <a:t>‹#›</a:t>
            </a:fld>
            <a:endParaRPr lang="en-US"/>
          </a:p>
        </p:txBody>
      </p:sp>
    </p:spTree>
    <p:extLst>
      <p:ext uri="{BB962C8B-B14F-4D97-AF65-F5344CB8AC3E}">
        <p14:creationId xmlns:p14="http://schemas.microsoft.com/office/powerpoint/2010/main" val="77657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8EA385-D198-4394-8671-B7324E67DFDB}"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71B61-3FC1-4489-A879-1F1294A5054C}" type="slidenum">
              <a:rPr lang="en-US" smtClean="0"/>
              <a:t>‹#›</a:t>
            </a:fld>
            <a:endParaRPr lang="en-US"/>
          </a:p>
        </p:txBody>
      </p:sp>
    </p:spTree>
    <p:extLst>
      <p:ext uri="{BB962C8B-B14F-4D97-AF65-F5344CB8AC3E}">
        <p14:creationId xmlns:p14="http://schemas.microsoft.com/office/powerpoint/2010/main" val="3880674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EA385-D198-4394-8671-B7324E67DFDB}" type="datetimeFigureOut">
              <a:rPr lang="en-US" smtClean="0"/>
              <a:t>11/1/2017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A71B61-3FC1-4489-A879-1F1294A5054C}" type="slidenum">
              <a:rPr lang="en-US" smtClean="0"/>
              <a:t>‹#›</a:t>
            </a:fld>
            <a:endParaRPr lang="en-US"/>
          </a:p>
        </p:txBody>
      </p:sp>
    </p:spTree>
    <p:extLst>
      <p:ext uri="{BB962C8B-B14F-4D97-AF65-F5344CB8AC3E}">
        <p14:creationId xmlns:p14="http://schemas.microsoft.com/office/powerpoint/2010/main" val="1269773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anose="04020705040A02060702" pitchFamily="82" charset="0"/>
              </a:rPr>
              <a:t>Homosexuality</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74962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9365"/>
          </a:xfrm>
        </p:spPr>
        <p:txBody>
          <a:bodyPr/>
          <a:lstStyle/>
          <a:p>
            <a:r>
              <a:rPr lang="en-US" dirty="0" smtClean="0"/>
              <a:t>                         </a:t>
            </a:r>
            <a:r>
              <a:rPr lang="en-US" b="1" i="1" u="sng" dirty="0" smtClean="0">
                <a:solidFill>
                  <a:srgbClr val="0070C0"/>
                </a:solidFill>
              </a:rPr>
              <a:t>Romans 1:21-26</a:t>
            </a:r>
            <a:endParaRPr lang="en-US" b="1" i="1" u="sng" dirty="0">
              <a:solidFill>
                <a:srgbClr val="0070C0"/>
              </a:solidFill>
            </a:endParaRPr>
          </a:p>
        </p:txBody>
      </p:sp>
      <p:sp>
        <p:nvSpPr>
          <p:cNvPr id="3" name="Content Placeholder 2"/>
          <p:cNvSpPr>
            <a:spLocks noGrp="1"/>
          </p:cNvSpPr>
          <p:nvPr>
            <p:ph idx="1"/>
          </p:nvPr>
        </p:nvSpPr>
        <p:spPr>
          <a:xfrm>
            <a:off x="0" y="780584"/>
            <a:ext cx="12192000" cy="6077415"/>
          </a:xfrm>
        </p:spPr>
        <p:txBody>
          <a:bodyPr>
            <a:normAutofit/>
          </a:bodyPr>
          <a:lstStyle/>
          <a:p>
            <a:r>
              <a:rPr lang="en-US" dirty="0"/>
              <a:t> </a:t>
            </a:r>
            <a:r>
              <a:rPr lang="en-US" dirty="0" smtClean="0"/>
              <a:t>“</a:t>
            </a:r>
            <a:r>
              <a:rPr lang="en-US" sz="3200" dirty="0" smtClean="0"/>
              <a:t>Because </a:t>
            </a:r>
            <a:r>
              <a:rPr lang="en-US" sz="3200" dirty="0"/>
              <a:t>that, when they knew God, they glorified him not as God, neither were thankful; but became vain in their imaginations, and their foolish heart was </a:t>
            </a:r>
            <a:r>
              <a:rPr lang="en-US" sz="3200" dirty="0" smtClean="0"/>
              <a:t>darkened. Professing </a:t>
            </a:r>
            <a:r>
              <a:rPr lang="en-US" sz="3200" dirty="0"/>
              <a:t>themselves to be wise, they became fools</a:t>
            </a:r>
            <a:r>
              <a:rPr lang="en-US" sz="3200" dirty="0" smtClean="0"/>
              <a:t>, </a:t>
            </a:r>
            <a:r>
              <a:rPr lang="en-US" sz="3200" dirty="0"/>
              <a:t>And changed the glory of the uncorruptible God into an image made like to corruptible man, and to birds, and </a:t>
            </a:r>
            <a:r>
              <a:rPr lang="en-US" sz="3200" dirty="0" smtClean="0"/>
              <a:t>four-footed </a:t>
            </a:r>
            <a:r>
              <a:rPr lang="en-US" sz="3200" dirty="0"/>
              <a:t>beasts, and creeping things</a:t>
            </a:r>
            <a:r>
              <a:rPr lang="en-US" sz="3200" dirty="0" smtClean="0"/>
              <a:t>. </a:t>
            </a:r>
            <a:r>
              <a:rPr lang="en-US" sz="3200" dirty="0"/>
              <a:t>Wherefore God also gave them up to uncleanness through the lusts of their own hearts, to </a:t>
            </a:r>
            <a:r>
              <a:rPr lang="en-US" sz="3200" dirty="0" smtClean="0"/>
              <a:t>dishonor </a:t>
            </a:r>
            <a:r>
              <a:rPr lang="en-US" sz="3200" dirty="0"/>
              <a:t>their own bodies between themselves</a:t>
            </a:r>
            <a:r>
              <a:rPr lang="en-US" sz="3200" dirty="0" smtClean="0"/>
              <a:t>: </a:t>
            </a:r>
            <a:r>
              <a:rPr lang="en-US" sz="3200" dirty="0"/>
              <a:t>Who changed the truth of God into a lie, and worshipped and served the creature more than the Creator, who is blessed for ever. Amen</a:t>
            </a:r>
            <a:r>
              <a:rPr lang="en-US" sz="3200" dirty="0" smtClean="0"/>
              <a:t>.  </a:t>
            </a:r>
            <a:r>
              <a:rPr lang="en-US" sz="3200" dirty="0"/>
              <a:t>For this cause God gave them up unto vile affections: for even their women did change the natural use into that which is against nature</a:t>
            </a:r>
            <a:r>
              <a:rPr lang="en-US" sz="3200" dirty="0" smtClean="0"/>
              <a:t>:…</a:t>
            </a:r>
            <a:endParaRPr lang="en-US" sz="3200" dirty="0"/>
          </a:p>
        </p:txBody>
      </p:sp>
    </p:spTree>
    <p:extLst>
      <p:ext uri="{BB962C8B-B14F-4D97-AF65-F5344CB8AC3E}">
        <p14:creationId xmlns:p14="http://schemas.microsoft.com/office/powerpoint/2010/main" val="806548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0945"/>
          </a:xfrm>
        </p:spPr>
        <p:txBody>
          <a:bodyPr/>
          <a:lstStyle/>
          <a:p>
            <a:r>
              <a:rPr lang="en-US" dirty="0" smtClean="0"/>
              <a:t>                            </a:t>
            </a:r>
            <a:r>
              <a:rPr lang="en-US" b="1" i="1" u="sng" dirty="0" smtClean="0">
                <a:solidFill>
                  <a:srgbClr val="0070C0"/>
                </a:solidFill>
                <a:latin typeface="Algerian" panose="04020705040A02060702" pitchFamily="82" charset="0"/>
              </a:rPr>
              <a:t>Romans 1:27-32</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47132"/>
            <a:ext cx="12192000" cy="6110868"/>
          </a:xfrm>
        </p:spPr>
        <p:txBody>
          <a:bodyPr>
            <a:normAutofit/>
          </a:bodyPr>
          <a:lstStyle/>
          <a:p>
            <a:r>
              <a:rPr lang="en-US" sz="3000" dirty="0" smtClean="0"/>
              <a:t>“And </a:t>
            </a:r>
            <a:r>
              <a:rPr lang="en-US" sz="3000" dirty="0"/>
              <a:t>likewise also the men, leaving the natural use of the woman, burned in their lust one toward another; men with men working that which is unseemly, and receiving in themselves that </a:t>
            </a:r>
            <a:r>
              <a:rPr lang="en-US" sz="3000" dirty="0" smtClean="0"/>
              <a:t>recompense </a:t>
            </a:r>
            <a:r>
              <a:rPr lang="en-US" sz="3000" dirty="0"/>
              <a:t>of their error which was meet</a:t>
            </a:r>
            <a:r>
              <a:rPr lang="en-US" sz="3000" dirty="0" smtClean="0"/>
              <a:t>. </a:t>
            </a:r>
            <a:r>
              <a:rPr lang="en-US" sz="3000" dirty="0"/>
              <a:t>And even as they did not like to retain God in their knowledge, God gave them over to a reprobate mind, to do those things which are not convenient</a:t>
            </a:r>
            <a:r>
              <a:rPr lang="en-US" sz="3000" dirty="0" smtClean="0"/>
              <a:t>; </a:t>
            </a:r>
            <a:r>
              <a:rPr lang="en-US" sz="3000" dirty="0"/>
              <a:t>Being filled with all unrighteousness, fornication, wickedness, covetousness, maliciousness; full of envy, murder, debate, deceit, malignity; whisperers</a:t>
            </a:r>
            <a:r>
              <a:rPr lang="en-US" sz="3000" dirty="0" smtClean="0"/>
              <a:t>, </a:t>
            </a:r>
            <a:r>
              <a:rPr lang="en-US" sz="3000" dirty="0"/>
              <a:t>Backbiters, haters of God, despiteful, proud, boasters, inventors of evil things, disobedient to </a:t>
            </a:r>
            <a:r>
              <a:rPr lang="en-US" sz="3000" dirty="0" smtClean="0"/>
              <a:t>parents, Without </a:t>
            </a:r>
            <a:r>
              <a:rPr lang="en-US" sz="3000" dirty="0"/>
              <a:t>understanding, covenantbreakers, without natural affection, implacable, </a:t>
            </a:r>
            <a:r>
              <a:rPr lang="en-US" sz="3000" dirty="0" smtClean="0"/>
              <a:t>unmerciful: Who </a:t>
            </a:r>
            <a:r>
              <a:rPr lang="en-US" sz="3000" dirty="0"/>
              <a:t>knowing the judgment of God, that they which commit such things are worthy of death, not only do the same, but have pleasure in them that do them</a:t>
            </a:r>
            <a:r>
              <a:rPr lang="en-US" sz="3000" dirty="0" smtClean="0"/>
              <a:t>.”</a:t>
            </a:r>
            <a:endParaRPr lang="en-US" sz="3000" dirty="0"/>
          </a:p>
          <a:p>
            <a:endParaRPr lang="en-US" dirty="0"/>
          </a:p>
        </p:txBody>
      </p:sp>
    </p:spTree>
    <p:extLst>
      <p:ext uri="{BB962C8B-B14F-4D97-AF65-F5344CB8AC3E}">
        <p14:creationId xmlns:p14="http://schemas.microsoft.com/office/powerpoint/2010/main" val="2938802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FF0000"/>
                </a:solidFill>
              </a:rPr>
              <a:t>Heaven’s Frown</a:t>
            </a:r>
            <a:endParaRPr lang="en-US" b="1" i="1" u="sng" dirty="0">
              <a:solidFill>
                <a:srgbClr val="FF0000"/>
              </a:solidFill>
            </a:endParaRPr>
          </a:p>
        </p:txBody>
      </p:sp>
      <p:sp>
        <p:nvSpPr>
          <p:cNvPr id="3" name="Content Placeholder 2"/>
          <p:cNvSpPr>
            <a:spLocks noGrp="1"/>
          </p:cNvSpPr>
          <p:nvPr>
            <p:ph sz="half" idx="1"/>
          </p:nvPr>
        </p:nvSpPr>
        <p:spPr>
          <a:xfrm>
            <a:off x="0" y="825500"/>
            <a:ext cx="6019800" cy="6032499"/>
          </a:xfrm>
        </p:spPr>
        <p:txBody>
          <a:bodyPr>
            <a:normAutofit lnSpcReduction="10000"/>
          </a:bodyPr>
          <a:lstStyle/>
          <a:p>
            <a:r>
              <a:rPr lang="en-US" dirty="0" smtClean="0"/>
              <a:t>1. vile affections</a:t>
            </a:r>
          </a:p>
          <a:p>
            <a:r>
              <a:rPr lang="en-US" dirty="0" smtClean="0"/>
              <a:t>2. unseemly</a:t>
            </a:r>
          </a:p>
          <a:p>
            <a:r>
              <a:rPr lang="en-US" dirty="0" smtClean="0"/>
              <a:t>3. reprobate mind</a:t>
            </a:r>
          </a:p>
          <a:p>
            <a:r>
              <a:rPr lang="en-US" dirty="0" smtClean="0"/>
              <a:t>4. filled with malice</a:t>
            </a:r>
          </a:p>
          <a:p>
            <a:r>
              <a:rPr lang="en-US" dirty="0" smtClean="0"/>
              <a:t>5. wickedness</a:t>
            </a:r>
          </a:p>
          <a:p>
            <a:r>
              <a:rPr lang="en-US" dirty="0" smtClean="0"/>
              <a:t>These are a few of the words/phrases used by Scripture to describe those who have engaged in a homosexual lifestyle.  By word and by action, Heaven has revealed its clear disapproval of this type of living because of the terrible things that can happen to people practicing such things.</a:t>
            </a:r>
            <a:endParaRPr lang="en-US" dirty="0"/>
          </a:p>
        </p:txBody>
      </p:sp>
      <p:pic>
        <p:nvPicPr>
          <p:cNvPr id="5" name="Content Placeholder 4"/>
          <p:cNvPicPr>
            <a:picLocks noGrp="1" noChangeAspect="1"/>
          </p:cNvPicPr>
          <p:nvPr>
            <p:ph sz="half" idx="2"/>
          </p:nvPr>
        </p:nvPicPr>
        <p:blipFill>
          <a:blip r:embed="rId2"/>
          <a:stretch>
            <a:fillRect/>
          </a:stretch>
        </p:blipFill>
        <p:spPr>
          <a:xfrm>
            <a:off x="6159500" y="673100"/>
            <a:ext cx="6032500" cy="6184899"/>
          </a:xfrm>
          <a:prstGeom prst="rect">
            <a:avLst/>
          </a:prstGeom>
        </p:spPr>
      </p:pic>
    </p:spTree>
    <p:extLst>
      <p:ext uri="{BB962C8B-B14F-4D97-AF65-F5344CB8AC3E}">
        <p14:creationId xmlns:p14="http://schemas.microsoft.com/office/powerpoint/2010/main" val="1306871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00B0F0"/>
                </a:solidFill>
                <a:latin typeface="Algerian" panose="04020705040A02060702" pitchFamily="82" charset="0"/>
              </a:rPr>
              <a:t>One Other Story</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787400"/>
            <a:ext cx="12192000" cy="6070600"/>
          </a:xfrm>
        </p:spPr>
        <p:txBody>
          <a:bodyPr>
            <a:normAutofit fontScale="92500" lnSpcReduction="20000"/>
          </a:bodyPr>
          <a:lstStyle/>
          <a:p>
            <a:r>
              <a:rPr lang="en-US" dirty="0"/>
              <a:t>“And, behold, there came an old man from his work out of the field at even, which was also of mount Ephraim; and he sojourned in Gibeah: but the men of the place were Benjamites.  And when he had lifted up his eyes, he saw a wayfaring man in the street of the city: and the old man said, Whither goest thou? and whence comest thou?  And he said unto him, We are passing from Bethlehemjudah toward the side of mount Ephraim; from thence am I: and I went to Bethlehemjudah, but I am now going to the house of the LORD; and there is no man that receiveth me to house.  Yet there is both straw and provender for our asses; and there is bread and wine also for me, and for thy handmaid, and for the young man which is with thy servants: there is no want of any thing. And the old man said, Peace be with thee; howsoever let all thy wants lie upon me; only lodge not in the street. So he brought him into his house, and gave provender unto the asses: and they washed their feet, and did eat and drink. Now as they were making their hearts merry, behold, the men of the city, certain sons of Belial, beset the house round about, and beat at the door, and spake to the master of the house, the old man, saying, </a:t>
            </a:r>
            <a:r>
              <a:rPr lang="en-US" b="1" i="1" u="sng" dirty="0"/>
              <a:t>Bring forth the man that came into thine house, that we may know him. </a:t>
            </a:r>
            <a:r>
              <a:rPr lang="en-US" dirty="0"/>
              <a:t>And the man, the master of the house, went out unto them, and said unto them, Nay, my brethren, nay, I pray you, do not so wickedly; seeing that this man is come into mine house, do not this folly. Behold, here is my daughter a maiden, and his concubine; them I will bring out now, and humble ye them, and do with them what seemeth good unto you: but unto this man do not so vile a thing…</a:t>
            </a:r>
          </a:p>
          <a:p>
            <a:endParaRPr lang="en-US" dirty="0"/>
          </a:p>
        </p:txBody>
      </p:sp>
    </p:spTree>
    <p:extLst>
      <p:ext uri="{BB962C8B-B14F-4D97-AF65-F5344CB8AC3E}">
        <p14:creationId xmlns:p14="http://schemas.microsoft.com/office/powerpoint/2010/main" val="3958355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lstStyle/>
          <a:p>
            <a:r>
              <a:rPr lang="en-US" dirty="0" smtClean="0"/>
              <a:t>                                 </a:t>
            </a:r>
            <a:r>
              <a:rPr lang="en-US" b="1" i="1" u="sng" dirty="0" smtClean="0">
                <a:solidFill>
                  <a:srgbClr val="FF0000"/>
                </a:solidFill>
              </a:rPr>
              <a:t>Tragedy!</a:t>
            </a:r>
            <a:endParaRPr lang="en-US" b="1" i="1" u="sng" dirty="0">
              <a:solidFill>
                <a:srgbClr val="FF0000"/>
              </a:solidFill>
            </a:endParaRPr>
          </a:p>
        </p:txBody>
      </p:sp>
      <p:sp>
        <p:nvSpPr>
          <p:cNvPr id="3" name="Content Placeholder 2"/>
          <p:cNvSpPr>
            <a:spLocks noGrp="1"/>
          </p:cNvSpPr>
          <p:nvPr>
            <p:ph idx="1"/>
          </p:nvPr>
        </p:nvSpPr>
        <p:spPr>
          <a:xfrm>
            <a:off x="0" y="673100"/>
            <a:ext cx="12192000" cy="6184899"/>
          </a:xfrm>
        </p:spPr>
        <p:txBody>
          <a:bodyPr>
            <a:normAutofit/>
          </a:bodyPr>
          <a:lstStyle/>
          <a:p>
            <a:r>
              <a:rPr lang="en-US" dirty="0" smtClean="0"/>
              <a:t>“But </a:t>
            </a:r>
            <a:r>
              <a:rPr lang="en-US" dirty="0"/>
              <a:t>the men would not hearken to him: so the man took his concubine, and brought her forth unto them; and they knew her, and abused her all the night until the morning: and when the day began to spring, they let her go.  Then came the woman in the dawning of the day, and fell down at the door of the man's house where her lord was, till it was light.  And her lord rose up in the morning, and opened the doors of the house, and went out to go his way: and, behold, the woman his concubine was fallen down at the door of the house, and her hands were upon the threshold.”  Judges 19:16-27</a:t>
            </a:r>
          </a:p>
          <a:p>
            <a:r>
              <a:rPr lang="en-US" dirty="0"/>
              <a:t>The rest of Israel was not pleased with this and requested the Benjamites to give up these wicked men to death for their crimes.  The Benjamites refused and prepared to go to war against them.  To a man, the Benjamites were almost wiped out as a result of this debacle!</a:t>
            </a:r>
          </a:p>
          <a:p>
            <a:r>
              <a:rPr lang="en-US" dirty="0"/>
              <a:t>“And said, O LORD God of Israel, why is this come to pass in Israel, that there should be to day one tribe lacking in Israel?”  Judges 21:3</a:t>
            </a:r>
          </a:p>
          <a:p>
            <a:endParaRPr lang="en-US" dirty="0"/>
          </a:p>
        </p:txBody>
      </p:sp>
    </p:spTree>
    <p:extLst>
      <p:ext uri="{BB962C8B-B14F-4D97-AF65-F5344CB8AC3E}">
        <p14:creationId xmlns:p14="http://schemas.microsoft.com/office/powerpoint/2010/main" val="2043486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normAutofit/>
          </a:bodyPr>
          <a:lstStyle/>
          <a:p>
            <a:r>
              <a:rPr lang="en-US" dirty="0" smtClean="0"/>
              <a:t>                        </a:t>
            </a:r>
            <a:r>
              <a:rPr lang="en-US" b="1" i="1" u="sng" dirty="0" smtClean="0">
                <a:solidFill>
                  <a:srgbClr val="FF0000"/>
                </a:solidFill>
              </a:rPr>
              <a:t>Almost Destroyed!</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673100"/>
            <a:ext cx="6426200" cy="6184899"/>
          </a:xfrm>
          <a:prstGeom prst="rect">
            <a:avLst/>
          </a:prstGeom>
        </p:spPr>
      </p:pic>
      <p:sp>
        <p:nvSpPr>
          <p:cNvPr id="4" name="Content Placeholder 3"/>
          <p:cNvSpPr>
            <a:spLocks noGrp="1"/>
          </p:cNvSpPr>
          <p:nvPr>
            <p:ph sz="half" idx="2"/>
          </p:nvPr>
        </p:nvSpPr>
        <p:spPr>
          <a:xfrm>
            <a:off x="6172200" y="673100"/>
            <a:ext cx="6019800" cy="6184899"/>
          </a:xfrm>
        </p:spPr>
        <p:txBody>
          <a:bodyPr>
            <a:normAutofit/>
          </a:bodyPr>
          <a:lstStyle/>
          <a:p>
            <a:r>
              <a:rPr lang="en-US" sz="3000" dirty="0"/>
              <a:t>The Benjamites, in their </a:t>
            </a:r>
            <a:r>
              <a:rPr lang="en-US" sz="3000" dirty="0" smtClean="0"/>
              <a:t>homosexual lust </a:t>
            </a:r>
            <a:r>
              <a:rPr lang="en-US" sz="3000" dirty="0"/>
              <a:t>and covetousness, almost destroyed themselves.  This entitlement mentality is self-destructive in itself!  Eventually, one entitled runs into someone who doesn’t agree with their estimation of things; a battle ensues and the entitled ones are destroyed!</a:t>
            </a:r>
          </a:p>
          <a:p>
            <a:r>
              <a:rPr lang="en-US" sz="3000" dirty="0"/>
              <a:t>Fortunately, Benjamin learned from this near massacre.  This tribe produced some great leaders!</a:t>
            </a:r>
          </a:p>
          <a:p>
            <a:endParaRPr lang="en-US" sz="3000" dirty="0"/>
          </a:p>
        </p:txBody>
      </p:sp>
    </p:spTree>
    <p:extLst>
      <p:ext uri="{BB962C8B-B14F-4D97-AF65-F5344CB8AC3E}">
        <p14:creationId xmlns:p14="http://schemas.microsoft.com/office/powerpoint/2010/main" val="317980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172200" cy="6857999"/>
          </a:xfrm>
        </p:spPr>
        <p:txBody>
          <a:bodyPr>
            <a:normAutofit/>
          </a:bodyPr>
          <a:lstStyle/>
          <a:p>
            <a:r>
              <a:rPr lang="en-US" sz="3600" dirty="0" smtClean="0"/>
              <a:t>The Bible has clearly outlined in 2 distinct stories that homosexuality does not lead to happiness or contentment.  In both Bible stories, we see that homosexuality led to destruction, slaughter, unhappiness, and sorrow!  We are so ready to condemn a sin and to attack the one doing it.  This is very wrong.  While we are to hate sin in every form, we are to love the sinner!</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5994400" y="0"/>
            <a:ext cx="6197600" cy="6858000"/>
          </a:xfrm>
          <a:prstGeom prst="rect">
            <a:avLst/>
          </a:prstGeom>
        </p:spPr>
      </p:pic>
    </p:spTree>
    <p:extLst>
      <p:ext uri="{BB962C8B-B14F-4D97-AF65-F5344CB8AC3E}">
        <p14:creationId xmlns:p14="http://schemas.microsoft.com/office/powerpoint/2010/main" val="2515939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1999"/>
          </a:xfrm>
        </p:spPr>
        <p:txBody>
          <a:bodyPr/>
          <a:lstStyle/>
          <a:p>
            <a:r>
              <a:rPr lang="en-US" dirty="0" smtClean="0"/>
              <a:t>                           </a:t>
            </a:r>
            <a:r>
              <a:rPr lang="en-US" b="1" i="1" u="sng" dirty="0" smtClean="0">
                <a:solidFill>
                  <a:srgbClr val="FF0000"/>
                </a:solidFill>
              </a:rPr>
              <a:t>Clinton and Obama Era’s </a:t>
            </a:r>
            <a:endParaRPr lang="en-US" b="1" i="1" u="sng" dirty="0">
              <a:solidFill>
                <a:srgbClr val="FF0000"/>
              </a:solidFill>
            </a:endParaRPr>
          </a:p>
        </p:txBody>
      </p:sp>
      <p:sp>
        <p:nvSpPr>
          <p:cNvPr id="3" name="Content Placeholder 2"/>
          <p:cNvSpPr>
            <a:spLocks noGrp="1"/>
          </p:cNvSpPr>
          <p:nvPr>
            <p:ph idx="1"/>
          </p:nvPr>
        </p:nvSpPr>
        <p:spPr>
          <a:xfrm>
            <a:off x="0" y="635000"/>
            <a:ext cx="12192000" cy="6223000"/>
          </a:xfrm>
        </p:spPr>
        <p:txBody>
          <a:bodyPr>
            <a:normAutofit/>
          </a:bodyPr>
          <a:lstStyle/>
          <a:p>
            <a:r>
              <a:rPr lang="en-US" sz="4000" dirty="0" smtClean="0"/>
              <a:t>During the Clinton and Obama presidencies, the gay lifestyle was very heavily promoted in the public forum as a healthy and even noble lifestyle. This outward display of approval for homosexuality  was wrong!  It encouraged young people to try a gay lifestyle which leads to nothing good!!  If one chooses to live a gay lifestyle with all the warnings against it in the Bible, well, the person has the right to that choice, but for government to promote this lifestyle has good and wholesome, then that nation is inviting the judgments that befell Sodom and Gomorrah! </a:t>
            </a:r>
            <a:endParaRPr lang="en-US" sz="4000" dirty="0"/>
          </a:p>
        </p:txBody>
      </p:sp>
    </p:spTree>
    <p:extLst>
      <p:ext uri="{BB962C8B-B14F-4D97-AF65-F5344CB8AC3E}">
        <p14:creationId xmlns:p14="http://schemas.microsoft.com/office/powerpoint/2010/main" val="3124700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0070C0"/>
                </a:solidFill>
                <a:latin typeface="Algerian" panose="04020705040A02060702" pitchFamily="82" charset="0"/>
              </a:rPr>
              <a:t>In Prophecy’s Eye!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73100"/>
            <a:ext cx="12192000" cy="6184899"/>
          </a:xfrm>
        </p:spPr>
        <p:txBody>
          <a:bodyPr/>
          <a:lstStyle/>
          <a:p>
            <a:r>
              <a:rPr lang="en-US" dirty="0" smtClean="0"/>
              <a:t>In the light of Bible prophecy, it is clear that apostate Protestants, in a time of anarchy and immorality, will use the state to force her morality on the people of America.  During the Clinton/Obama regimes, it was clear that both men were taking the pendulum to the extreme left in order to create the backlash in order to bring in a National Sunday Law of morality.  The gay issue has been one of the many issues that have brought the evangelicals and Catholics together to war against these crippling social issues.  Religious groups are coming together to bring America back to God and homosexuality has been used as one of the issues to bring that about</a:t>
            </a:r>
            <a:r>
              <a:rPr lang="en-US" dirty="0"/>
              <a:t>! </a:t>
            </a:r>
            <a:endParaRPr lang="en-US" dirty="0" smtClean="0"/>
          </a:p>
          <a:p>
            <a:r>
              <a:rPr lang="en-US" dirty="0" smtClean="0"/>
              <a:t>Pat Robertson </a:t>
            </a:r>
            <a:r>
              <a:rPr lang="en-US" dirty="0"/>
              <a:t>declared, “The moral crisis facing society today and the obvious social breakdown mandates a closer cooperation between people of faith.  The time has come where we must lay aside minor points of doctrinal differences and focus on the Lord Jesus Christ…This statement lays the groundwork for moving forward in a spirit of cooperation.”  Christian/American, May-June 1994</a:t>
            </a:r>
          </a:p>
          <a:p>
            <a:endParaRPr lang="en-US" dirty="0"/>
          </a:p>
        </p:txBody>
      </p:sp>
    </p:spTree>
    <p:extLst>
      <p:ext uri="{BB962C8B-B14F-4D97-AF65-F5344CB8AC3E}">
        <p14:creationId xmlns:p14="http://schemas.microsoft.com/office/powerpoint/2010/main" val="3682700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761999"/>
          </a:xfrm>
        </p:spPr>
        <p:txBody>
          <a:bodyPr/>
          <a:lstStyle/>
          <a:p>
            <a:r>
              <a:rPr lang="en-US" dirty="0" smtClean="0"/>
              <a:t>     </a:t>
            </a:r>
            <a:r>
              <a:rPr lang="en-US" b="1" i="1" u="sng" dirty="0" smtClean="0">
                <a:solidFill>
                  <a:srgbClr val="0070C0"/>
                </a:solidFill>
                <a:latin typeface="Algerian" panose="04020705040A02060702" pitchFamily="82" charset="0"/>
              </a:rPr>
              <a:t>A Better Way!</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647700"/>
            <a:ext cx="6019800" cy="6210300"/>
          </a:xfrm>
        </p:spPr>
        <p:txBody>
          <a:bodyPr/>
          <a:lstStyle/>
          <a:p>
            <a:r>
              <a:rPr lang="en-US" dirty="0" smtClean="0"/>
              <a:t>Homosexuality has never been a part of God’s plan for His children.  Tragically, this has come in as a counterfeit of the devil to God’s beautiful plan.  Homosexuality has never led to anything good, but rather to sorrow and degradation.  We must ever point all to the One who can make everything new</a:t>
            </a:r>
            <a:r>
              <a:rPr lang="en-US" dirty="0"/>
              <a:t>. </a:t>
            </a:r>
            <a:endParaRPr lang="en-US" dirty="0" smtClean="0"/>
          </a:p>
          <a:p>
            <a:r>
              <a:rPr lang="en-US" sz="3200" dirty="0" smtClean="0"/>
              <a:t>“</a:t>
            </a:r>
            <a:r>
              <a:rPr lang="en-US" sz="3200" dirty="0"/>
              <a:t>Therefore if any man be in Christ, he is a new creature: old things are passed away; behold, all things are become new</a:t>
            </a:r>
            <a:r>
              <a:rPr lang="en-US" sz="3200" dirty="0" smtClean="0"/>
              <a:t>.”  2 Corinthians 5:17</a:t>
            </a:r>
            <a:endParaRPr lang="en-US" sz="3200" dirty="0"/>
          </a:p>
        </p:txBody>
      </p:sp>
    </p:spTree>
    <p:extLst>
      <p:ext uri="{BB962C8B-B14F-4D97-AF65-F5344CB8AC3E}">
        <p14:creationId xmlns:p14="http://schemas.microsoft.com/office/powerpoint/2010/main" val="1816121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189"/>
          </a:xfrm>
        </p:spPr>
        <p:txBody>
          <a:bodyPr/>
          <a:lstStyle/>
          <a:p>
            <a:r>
              <a:rPr lang="en-US" dirty="0" smtClean="0"/>
              <a:t>                  </a:t>
            </a:r>
            <a:r>
              <a:rPr lang="en-US" b="1" i="1" u="sng" dirty="0" smtClean="0">
                <a:solidFill>
                  <a:srgbClr val="FF0000"/>
                </a:solidFill>
              </a:rPr>
              <a:t>Moral Crisis in the World</a:t>
            </a:r>
            <a:endParaRPr lang="en-US" b="1" i="1" u="sng" dirty="0">
              <a:solidFill>
                <a:srgbClr val="FF0000"/>
              </a:solidFill>
            </a:endParaRPr>
          </a:p>
        </p:txBody>
      </p:sp>
      <p:sp>
        <p:nvSpPr>
          <p:cNvPr id="3" name="Content Placeholder 2"/>
          <p:cNvSpPr>
            <a:spLocks noGrp="1"/>
          </p:cNvSpPr>
          <p:nvPr>
            <p:ph sz="half" idx="1"/>
          </p:nvPr>
        </p:nvSpPr>
        <p:spPr>
          <a:xfrm>
            <a:off x="0" y="747132"/>
            <a:ext cx="6019800" cy="6110868"/>
          </a:xfrm>
        </p:spPr>
        <p:txBody>
          <a:bodyPr>
            <a:normAutofit/>
          </a:bodyPr>
          <a:lstStyle/>
          <a:p>
            <a:r>
              <a:rPr lang="en-US" dirty="0" smtClean="0"/>
              <a:t>“And </a:t>
            </a:r>
            <a:r>
              <a:rPr lang="en-US" dirty="0"/>
              <a:t>turning the cities of Sodom and </a:t>
            </a:r>
            <a:r>
              <a:rPr lang="en-US" dirty="0" smtClean="0"/>
              <a:t>Gomorrah </a:t>
            </a:r>
            <a:r>
              <a:rPr lang="en-US" dirty="0"/>
              <a:t>into ashes condemned them with an overthrow, making them an ensample unto those that after should live </a:t>
            </a:r>
            <a:r>
              <a:rPr lang="en-US" dirty="0" smtClean="0"/>
              <a:t>ungodly; And </a:t>
            </a:r>
            <a:r>
              <a:rPr lang="en-US" dirty="0"/>
              <a:t>delivered just Lot, vexed with the filthy conversation of the wicked</a:t>
            </a:r>
            <a:r>
              <a:rPr lang="en-US" dirty="0" smtClean="0"/>
              <a:t>: </a:t>
            </a:r>
            <a:r>
              <a:rPr lang="en-US" dirty="0"/>
              <a:t>(For that righteous man dwelling among them, in seeing and hearing, vexed his righteous soul from day to day with their unlawful deeds</a:t>
            </a:r>
            <a:r>
              <a:rPr lang="en-US" dirty="0" smtClean="0"/>
              <a:t>;)  </a:t>
            </a:r>
            <a:r>
              <a:rPr lang="en-US" dirty="0"/>
              <a:t>The Lord knoweth how to deliver the godly out of temptations, and to reserve the unjust unto the day of judgment to be punished</a:t>
            </a:r>
            <a:r>
              <a:rPr lang="en-US" dirty="0" smtClean="0"/>
              <a:t>:”  2 Peter 2:6-9</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32810" y="713678"/>
            <a:ext cx="6159190" cy="6144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8304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6644" y="1"/>
            <a:ext cx="4475356" cy="1137423"/>
          </a:xfrm>
        </p:spPr>
        <p:txBody>
          <a:bodyPr/>
          <a:lstStyle/>
          <a:p>
            <a:r>
              <a:rPr lang="en-US" b="1" i="1" u="sng" dirty="0" smtClean="0">
                <a:solidFill>
                  <a:srgbClr val="FF0000"/>
                </a:solidFill>
              </a:rPr>
              <a:t>Ashen Remains</a:t>
            </a:r>
            <a:endParaRPr lang="en-US" b="1" i="1" u="sng" dirty="0">
              <a:solidFill>
                <a:srgbClr val="FF0000"/>
              </a:solidFill>
            </a:endParaRPr>
          </a:p>
        </p:txBody>
      </p:sp>
      <p:sp>
        <p:nvSpPr>
          <p:cNvPr id="4" name="Content Placeholder 3"/>
          <p:cNvSpPr>
            <a:spLocks noGrp="1"/>
          </p:cNvSpPr>
          <p:nvPr>
            <p:ph sz="half" idx="2"/>
          </p:nvPr>
        </p:nvSpPr>
        <p:spPr>
          <a:xfrm>
            <a:off x="6172200" y="836342"/>
            <a:ext cx="6019800" cy="6021658"/>
          </a:xfrm>
        </p:spPr>
        <p:txBody>
          <a:bodyPr>
            <a:normAutofit/>
          </a:bodyPr>
          <a:lstStyle/>
          <a:p>
            <a:r>
              <a:rPr lang="en-US" sz="3600" dirty="0" smtClean="0"/>
              <a:t>The cities of the plain, right near the Dead Sea, remain today as a witness to the results of homosexuality.  3-4,000 years ago, Sodom and Gomorrah, along with three other smaller places, were turned to ash as a stark and graphic sign of Heaven’s displeasure!  Have we learned our lesson???</a:t>
            </a:r>
            <a:endParaRPr lang="en-US" sz="3600"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0"/>
            <a:ext cx="6423101"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2010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b="1" i="1" dirty="0" smtClean="0">
                <a:solidFill>
                  <a:srgbClr val="FF0000"/>
                </a:solidFill>
              </a:rPr>
              <a:t>                               </a:t>
            </a:r>
            <a:r>
              <a:rPr lang="en-US" b="1" i="1" u="sng" dirty="0" smtClean="0">
                <a:solidFill>
                  <a:srgbClr val="FF0000"/>
                </a:solidFill>
              </a:rPr>
              <a:t>Sodom’s Sin</a:t>
            </a:r>
            <a:endParaRPr lang="en-US" b="1" i="1" u="sng" dirty="0">
              <a:solidFill>
                <a:srgbClr val="FF0000"/>
              </a:solidFill>
            </a:endParaRPr>
          </a:p>
        </p:txBody>
      </p:sp>
      <p:sp>
        <p:nvSpPr>
          <p:cNvPr id="3" name="Content Placeholder 2"/>
          <p:cNvSpPr>
            <a:spLocks noGrp="1"/>
          </p:cNvSpPr>
          <p:nvPr>
            <p:ph idx="1"/>
          </p:nvPr>
        </p:nvSpPr>
        <p:spPr>
          <a:xfrm>
            <a:off x="0" y="622300"/>
            <a:ext cx="12192000" cy="6235700"/>
          </a:xfrm>
        </p:spPr>
        <p:txBody>
          <a:bodyPr>
            <a:normAutofit/>
          </a:bodyPr>
          <a:lstStyle/>
          <a:p>
            <a:r>
              <a:rPr lang="en-US" dirty="0" smtClean="0"/>
              <a:t>“And there came two angels to Sodom at even; and Lot sat in the gate of Sodom: and Lot seeing them rose up to meet them; and he bowed himself with his face toward the ground; And he said, Behold now, my lords, turn in, I pray you, into your servant's house, and tarry all night, and wash your feet, and ye shall rise up early, and go on your ways. And they said, Nay; but we will abide in the street all night. And he pressed upon them greatly; and they turned in unto him, and entered into his house; and he made them a feast, and did bake unleavened bread, and they did eat.  But before they lay down, the men of the city, even the men of Sodom, compassed the house round, both old and young, all the people from every quarter: And they called unto Lot, and said unto him, Where are the men which came in to thee this night? bring them out unto us, that we may know them. And Lot went out at the door unto them, and shut the door after him, And said, I pray you, brethren, do not so wickedly.”  Genesis 19:1-7</a:t>
            </a:r>
            <a:endParaRPr lang="en-US" dirty="0"/>
          </a:p>
        </p:txBody>
      </p:sp>
    </p:spTree>
    <p:extLst>
      <p:ext uri="{BB962C8B-B14F-4D97-AF65-F5344CB8AC3E}">
        <p14:creationId xmlns:p14="http://schemas.microsoft.com/office/powerpoint/2010/main" val="116403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228600"/>
            <a:ext cx="10515600" cy="114300"/>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199" cy="6858000"/>
          </a:xfrm>
          <a:prstGeom prst="rect">
            <a:avLst/>
          </a:prstGeom>
        </p:spPr>
      </p:pic>
      <p:sp>
        <p:nvSpPr>
          <p:cNvPr id="4" name="Content Placeholder 3"/>
          <p:cNvSpPr>
            <a:spLocks noGrp="1"/>
          </p:cNvSpPr>
          <p:nvPr>
            <p:ph sz="half" idx="2"/>
          </p:nvPr>
        </p:nvSpPr>
        <p:spPr>
          <a:xfrm>
            <a:off x="6172200" y="0"/>
            <a:ext cx="6019800" cy="6857999"/>
          </a:xfrm>
        </p:spPr>
        <p:txBody>
          <a:bodyPr>
            <a:normAutofit fontScale="92500" lnSpcReduction="20000"/>
          </a:bodyPr>
          <a:lstStyle/>
          <a:p>
            <a:r>
              <a:rPr lang="en-US" sz="3000" dirty="0" smtClean="0"/>
              <a:t>“Fairest among the cities of the Jordan Valley was Sodom, set in a plain which was "as the garden of the Lord" in its fertility and beauty. Here the luxuriant vegetation of the tropics flourished. Here was the home of the palm tree, the olive, and the vine; and flowers shed their fragrance throughout the year. Rich harvests clothed the fields, and flocks and herds covered the encircling hills. Art and commerce contributed to enrich the proud city of the plain. The treasures of the East adorned her palaces, and the caravans of the desert brought their stores of precious things to supply her marts of trade. With little thought or labor, every want of life could be supplied, and the whole year seemed one round of festivity……</a:t>
            </a:r>
          </a:p>
          <a:p>
            <a:endParaRPr lang="en-US" dirty="0"/>
          </a:p>
        </p:txBody>
      </p:sp>
    </p:spTree>
    <p:extLst>
      <p:ext uri="{BB962C8B-B14F-4D97-AF65-F5344CB8AC3E}">
        <p14:creationId xmlns:p14="http://schemas.microsoft.com/office/powerpoint/2010/main" val="281386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normAutofit/>
          </a:bodyPr>
          <a:lstStyle/>
          <a:p>
            <a:r>
              <a:rPr lang="en-US" dirty="0" smtClean="0">
                <a:latin typeface="Algerian" panose="04020705040A02060702" pitchFamily="82" charset="0"/>
              </a:rPr>
              <a:t>                             </a:t>
            </a:r>
            <a:r>
              <a:rPr lang="en-US" b="1" i="1" u="sng" dirty="0" smtClean="0">
                <a:solidFill>
                  <a:srgbClr val="FF0000"/>
                </a:solidFill>
                <a:latin typeface="Algerian" panose="04020705040A02060702" pitchFamily="82" charset="0"/>
              </a:rPr>
              <a:t>Idleness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47700"/>
            <a:ext cx="11353800" cy="6210299"/>
          </a:xfrm>
        </p:spPr>
        <p:txBody>
          <a:bodyPr>
            <a:normAutofit fontScale="92500" lnSpcReduction="20000"/>
          </a:bodyPr>
          <a:lstStyle/>
          <a:p>
            <a:pPr marL="0" indent="0">
              <a:buNone/>
            </a:pPr>
            <a:r>
              <a:rPr lang="en-US" dirty="0" smtClean="0"/>
              <a:t>“The profusion reigning everywhere gave birth to luxury and pride. Idleness and riches make the heart hard that has never been oppressed by want or burdened by sorrow. The love of pleasure was fostered by wealth and leisure, and the people gave themselves up to sensual indulgence. "Behold," says the prophet, "this was the iniquity of thy sister Sodom, pride, fullness of bread, and abundance of idleness was in her and in her daughters, neither did she strengthen the hand of the poor and needy. And they were haughty, and committed abomination before Me: therefore I took them away as I saw good." Ezekiel 16:49, 50. There is nothing more desired among men than riches and leisure, and yet these gave birth to the sins that brought destruction upon the cities of the plain. </a:t>
            </a:r>
            <a:r>
              <a:rPr lang="en-US" b="1" i="1" u="sng" dirty="0" smtClean="0"/>
              <a:t>Their useless, idle life made them a prey to Satan's temptations, and they defaced the image of God, and became satanic rather than divine.</a:t>
            </a:r>
            <a:r>
              <a:rPr lang="en-US" dirty="0" smtClean="0"/>
              <a:t> Idleness is the greatest curse that can fall upon man, for vice and crime follow in its train. It enfeebles the mind, perverts the understanding, and debases the soul. Satan lies in ambush, ready to destroy those who are unguarded, whose leisure gives him opportunity to insinuate himself under some attractive disguise. He is never more successful than when he comes to men in their idle hours. In Sodom there was mirth and revelry, feasting and drunkenness. </a:t>
            </a:r>
            <a:r>
              <a:rPr lang="en-US" b="1" i="1" u="sng" dirty="0" smtClean="0"/>
              <a:t>The vilest and most brutal passions were unrestrained. The people openly defied God and His law and delighted in deeds of violence. Though they had before them the example of the antediluvian world, and knew how the wrath of God had been manifested in their destruction, yet they followed the same course of wickedness.”  </a:t>
            </a:r>
            <a:r>
              <a:rPr lang="en-US" dirty="0" smtClean="0"/>
              <a:t>PP, pgs. 156,157</a:t>
            </a:r>
            <a:endParaRPr lang="en-US" dirty="0"/>
          </a:p>
        </p:txBody>
      </p:sp>
    </p:spTree>
    <p:extLst>
      <p:ext uri="{BB962C8B-B14F-4D97-AF65-F5344CB8AC3E}">
        <p14:creationId xmlns:p14="http://schemas.microsoft.com/office/powerpoint/2010/main" val="1447889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58282"/>
          </a:xfrm>
        </p:spPr>
        <p:txBody>
          <a:bodyPr>
            <a:normAutofit/>
          </a:bodyPr>
          <a:lstStyle/>
          <a:p>
            <a:r>
              <a:rPr lang="en-US" dirty="0" smtClean="0"/>
              <a:t>                        </a:t>
            </a:r>
            <a:r>
              <a:rPr lang="en-US" b="1" i="1" u="sng" dirty="0" smtClean="0">
                <a:solidFill>
                  <a:srgbClr val="FF0000"/>
                </a:solidFill>
              </a:rPr>
              <a:t>Creation of Mankind</a:t>
            </a:r>
            <a:endParaRPr lang="en-US" b="1" i="1" u="sng" dirty="0">
              <a:solidFill>
                <a:srgbClr val="FF0000"/>
              </a:solidFill>
            </a:endParaRPr>
          </a:p>
        </p:txBody>
      </p:sp>
      <p:sp>
        <p:nvSpPr>
          <p:cNvPr id="3" name="Content Placeholder 2"/>
          <p:cNvSpPr>
            <a:spLocks noGrp="1"/>
          </p:cNvSpPr>
          <p:nvPr>
            <p:ph sz="half" idx="1"/>
          </p:nvPr>
        </p:nvSpPr>
        <p:spPr>
          <a:xfrm>
            <a:off x="0" y="657922"/>
            <a:ext cx="6019800" cy="6200078"/>
          </a:xfrm>
        </p:spPr>
        <p:txBody>
          <a:bodyPr/>
          <a:lstStyle/>
          <a:p>
            <a:r>
              <a:rPr lang="en-US" dirty="0" smtClean="0"/>
              <a:t>In the creation of man, the Lord provided the perfect relationship for him.  He gave to him a woman; we have Adam and Eve; not Adam and Steve!  To destroy this idyllic relationship, the devil sought to deface the image of God in His creation and led men and women to vile lusts</a:t>
            </a:r>
            <a:r>
              <a:rPr lang="en-US" dirty="0"/>
              <a:t>.  </a:t>
            </a:r>
            <a:r>
              <a:rPr lang="en-US" b="1" i="1" u="sng" dirty="0"/>
              <a:t>“Their useless, idle life made them a prey to Satan's temptations, and they defaced the image of God, and became satanic rather than divine</a:t>
            </a:r>
            <a:r>
              <a:rPr lang="en-US" b="1" i="1" u="sng" dirty="0" smtClean="0"/>
              <a:t>.”   </a:t>
            </a:r>
            <a:r>
              <a:rPr lang="en-US" dirty="0" smtClean="0"/>
              <a:t>PP, pgs. 156,157</a:t>
            </a:r>
            <a:endParaRPr lang="en-US" b="1" i="1" u="sng"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55112" y="680224"/>
            <a:ext cx="6136888" cy="6177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0203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066263" cy="1070516"/>
          </a:xfrm>
        </p:spPr>
        <p:txBody>
          <a:bodyPr/>
          <a:lstStyle/>
          <a:p>
            <a:r>
              <a:rPr lang="en-US" dirty="0" smtClean="0"/>
              <a:t>     </a:t>
            </a:r>
            <a:r>
              <a:rPr lang="en-US" b="1" i="1" u="sng" dirty="0" smtClean="0">
                <a:solidFill>
                  <a:srgbClr val="FF0000"/>
                </a:solidFill>
              </a:rPr>
              <a:t>Defacing God’s Image!</a:t>
            </a:r>
            <a:endParaRPr lang="en-US" b="1" i="1" u="sng" dirty="0">
              <a:solidFill>
                <a:srgbClr val="FF0000"/>
              </a:solidFill>
            </a:endParaRPr>
          </a:p>
        </p:txBody>
      </p:sp>
      <p:sp>
        <p:nvSpPr>
          <p:cNvPr id="4" name="Content Placeholder 3"/>
          <p:cNvSpPr>
            <a:spLocks noGrp="1"/>
          </p:cNvSpPr>
          <p:nvPr>
            <p:ph sz="half" idx="2"/>
          </p:nvPr>
        </p:nvSpPr>
        <p:spPr>
          <a:xfrm>
            <a:off x="6172200" y="0"/>
            <a:ext cx="6019800" cy="6857999"/>
          </a:xfrm>
        </p:spPr>
        <p:txBody>
          <a:bodyPr>
            <a:normAutofit/>
          </a:bodyPr>
          <a:lstStyle/>
          <a:p>
            <a:r>
              <a:rPr lang="en-US" sz="3600" dirty="0" smtClean="0"/>
              <a:t>The devil has created a multitude of problems within the marriage relationship so that God’s glorious creation would be marred and destroyed.  Men have been cruel toward their wives and children.  This has developed effeminate boys or aggressive girls and this has developed feminine boys and manly girls and all the awful results!</a:t>
            </a:r>
            <a:endParaRPr lang="en-US" sz="3600"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825190"/>
            <a:ext cx="6400800" cy="60328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2057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5979"/>
          </a:xfrm>
        </p:spPr>
        <p:txBody>
          <a:bodyPr/>
          <a:lstStyle/>
          <a:p>
            <a:r>
              <a:rPr lang="en-US" dirty="0" smtClean="0"/>
              <a:t>                  </a:t>
            </a:r>
            <a:r>
              <a:rPr lang="en-US" b="1" i="1" u="sng" dirty="0" smtClean="0">
                <a:solidFill>
                  <a:srgbClr val="0070C0"/>
                </a:solidFill>
              </a:rPr>
              <a:t>Dealing With the Problem</a:t>
            </a:r>
            <a:endParaRPr lang="en-US" b="1" i="1" u="sng" dirty="0">
              <a:solidFill>
                <a:srgbClr val="0070C0"/>
              </a:solidFill>
            </a:endParaRPr>
          </a:p>
        </p:txBody>
      </p:sp>
      <p:sp>
        <p:nvSpPr>
          <p:cNvPr id="3" name="Content Placeholder 2"/>
          <p:cNvSpPr>
            <a:spLocks noGrp="1"/>
          </p:cNvSpPr>
          <p:nvPr>
            <p:ph sz="half" idx="1"/>
          </p:nvPr>
        </p:nvSpPr>
        <p:spPr>
          <a:xfrm>
            <a:off x="0" y="624468"/>
            <a:ext cx="6144322" cy="6233532"/>
          </a:xfrm>
        </p:spPr>
        <p:txBody>
          <a:bodyPr>
            <a:noAutofit/>
          </a:bodyPr>
          <a:lstStyle/>
          <a:p>
            <a:r>
              <a:rPr lang="en-US" sz="3400" dirty="0" smtClean="0"/>
              <a:t>While the Bible and the Christian condemn the homosexual lifestyle as a sin, God does not cast off a homosexual as one to be shunned.  They should be loved and worked with in order to try to help them come back into a healthy relationship with their Creator and Redeemer!  While the Lord hates the sin, He still loves the sinner and so should we!  </a:t>
            </a:r>
            <a:endParaRPr lang="en-US" sz="3400" dirty="0"/>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910146" y="657922"/>
            <a:ext cx="6281854" cy="6200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7986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2700</Words>
  <Application>Microsoft Office PowerPoint</Application>
  <PresentationFormat>Widescreen</PresentationFormat>
  <Paragraphs>45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Algerian</vt:lpstr>
      <vt:lpstr>Arial</vt:lpstr>
      <vt:lpstr>Calibri</vt:lpstr>
      <vt:lpstr>Calibri Light</vt:lpstr>
      <vt:lpstr>Office Theme</vt:lpstr>
      <vt:lpstr>Homosexuality</vt:lpstr>
      <vt:lpstr>                  Moral Crisis in the World</vt:lpstr>
      <vt:lpstr>Ashen Remains</vt:lpstr>
      <vt:lpstr>                               Sodom’s Sin</vt:lpstr>
      <vt:lpstr>PowerPoint Presentation</vt:lpstr>
      <vt:lpstr>                             Idleness</vt:lpstr>
      <vt:lpstr>                        Creation of Mankind</vt:lpstr>
      <vt:lpstr>     Defacing God’s Image!</vt:lpstr>
      <vt:lpstr>                  Dealing With the Problem</vt:lpstr>
      <vt:lpstr>                         Romans 1:21-26</vt:lpstr>
      <vt:lpstr>                            Romans 1:27-32</vt:lpstr>
      <vt:lpstr>                           Heaven’s Frown</vt:lpstr>
      <vt:lpstr>                    One Other Story</vt:lpstr>
      <vt:lpstr>                                 Tragedy!</vt:lpstr>
      <vt:lpstr>                        Almost Destroyed!</vt:lpstr>
      <vt:lpstr>PowerPoint Presentation</vt:lpstr>
      <vt:lpstr>                           Clinton and Obama Era’s </vt:lpstr>
      <vt:lpstr>                    In Prophecy’s Eye!</vt:lpstr>
      <vt:lpstr>     A Better Way!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Homosexuality</dc:title>
  <dc:creator>All Public</dc:creator>
  <cp:lastModifiedBy>All Public</cp:lastModifiedBy>
  <cp:revision>14</cp:revision>
  <dcterms:created xsi:type="dcterms:W3CDTF">2017-10-12T18:52:05Z</dcterms:created>
  <dcterms:modified xsi:type="dcterms:W3CDTF">2017-11-01T18:23:59Z</dcterms:modified>
</cp:coreProperties>
</file>