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1" r:id="rId16"/>
    <p:sldId id="270" r:id="rId17"/>
    <p:sldId id="272" r:id="rId18"/>
    <p:sldId id="273"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174" y="8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700DC04-46A5-4419-B0B2-5D7793FE687D}" type="datetimeFigureOut">
              <a:rPr lang="en-US" smtClean="0"/>
              <a:t>8/3/2017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A7118F-A93E-4600-BAC8-27EFED547521}" type="slidenum">
              <a:rPr lang="en-US" smtClean="0"/>
              <a:t>‹#›</a:t>
            </a:fld>
            <a:endParaRPr lang="en-US"/>
          </a:p>
        </p:txBody>
      </p:sp>
    </p:spTree>
    <p:extLst>
      <p:ext uri="{BB962C8B-B14F-4D97-AF65-F5344CB8AC3E}">
        <p14:creationId xmlns:p14="http://schemas.microsoft.com/office/powerpoint/2010/main" val="2372434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00DC04-46A5-4419-B0B2-5D7793FE687D}" type="datetimeFigureOut">
              <a:rPr lang="en-US" smtClean="0"/>
              <a:t>8/3/2017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A7118F-A93E-4600-BAC8-27EFED547521}" type="slidenum">
              <a:rPr lang="en-US" smtClean="0"/>
              <a:t>‹#›</a:t>
            </a:fld>
            <a:endParaRPr lang="en-US"/>
          </a:p>
        </p:txBody>
      </p:sp>
    </p:spTree>
    <p:extLst>
      <p:ext uri="{BB962C8B-B14F-4D97-AF65-F5344CB8AC3E}">
        <p14:creationId xmlns:p14="http://schemas.microsoft.com/office/powerpoint/2010/main" val="31210850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00DC04-46A5-4419-B0B2-5D7793FE687D}" type="datetimeFigureOut">
              <a:rPr lang="en-US" smtClean="0"/>
              <a:t>8/3/2017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A7118F-A93E-4600-BAC8-27EFED547521}" type="slidenum">
              <a:rPr lang="en-US" smtClean="0"/>
              <a:t>‹#›</a:t>
            </a:fld>
            <a:endParaRPr lang="en-US"/>
          </a:p>
        </p:txBody>
      </p:sp>
    </p:spTree>
    <p:extLst>
      <p:ext uri="{BB962C8B-B14F-4D97-AF65-F5344CB8AC3E}">
        <p14:creationId xmlns:p14="http://schemas.microsoft.com/office/powerpoint/2010/main" val="34095335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00DC04-46A5-4419-B0B2-5D7793FE687D}" type="datetimeFigureOut">
              <a:rPr lang="en-US" smtClean="0"/>
              <a:t>8/3/2017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A7118F-A93E-4600-BAC8-27EFED547521}" type="slidenum">
              <a:rPr lang="en-US" smtClean="0"/>
              <a:t>‹#›</a:t>
            </a:fld>
            <a:endParaRPr lang="en-US"/>
          </a:p>
        </p:txBody>
      </p:sp>
    </p:spTree>
    <p:extLst>
      <p:ext uri="{BB962C8B-B14F-4D97-AF65-F5344CB8AC3E}">
        <p14:creationId xmlns:p14="http://schemas.microsoft.com/office/powerpoint/2010/main" val="5762158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700DC04-46A5-4419-B0B2-5D7793FE687D}" type="datetimeFigureOut">
              <a:rPr lang="en-US" smtClean="0"/>
              <a:t>8/3/2017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A7118F-A93E-4600-BAC8-27EFED547521}" type="slidenum">
              <a:rPr lang="en-US" smtClean="0"/>
              <a:t>‹#›</a:t>
            </a:fld>
            <a:endParaRPr lang="en-US"/>
          </a:p>
        </p:txBody>
      </p:sp>
    </p:spTree>
    <p:extLst>
      <p:ext uri="{BB962C8B-B14F-4D97-AF65-F5344CB8AC3E}">
        <p14:creationId xmlns:p14="http://schemas.microsoft.com/office/powerpoint/2010/main" val="312347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700DC04-46A5-4419-B0B2-5D7793FE687D}" type="datetimeFigureOut">
              <a:rPr lang="en-US" smtClean="0"/>
              <a:t>8/3/2017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A7118F-A93E-4600-BAC8-27EFED547521}" type="slidenum">
              <a:rPr lang="en-US" smtClean="0"/>
              <a:t>‹#›</a:t>
            </a:fld>
            <a:endParaRPr lang="en-US"/>
          </a:p>
        </p:txBody>
      </p:sp>
    </p:spTree>
    <p:extLst>
      <p:ext uri="{BB962C8B-B14F-4D97-AF65-F5344CB8AC3E}">
        <p14:creationId xmlns:p14="http://schemas.microsoft.com/office/powerpoint/2010/main" val="10304784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700DC04-46A5-4419-B0B2-5D7793FE687D}" type="datetimeFigureOut">
              <a:rPr lang="en-US" smtClean="0"/>
              <a:t>8/3/2017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BA7118F-A93E-4600-BAC8-27EFED547521}" type="slidenum">
              <a:rPr lang="en-US" smtClean="0"/>
              <a:t>‹#›</a:t>
            </a:fld>
            <a:endParaRPr lang="en-US"/>
          </a:p>
        </p:txBody>
      </p:sp>
    </p:spTree>
    <p:extLst>
      <p:ext uri="{BB962C8B-B14F-4D97-AF65-F5344CB8AC3E}">
        <p14:creationId xmlns:p14="http://schemas.microsoft.com/office/powerpoint/2010/main" val="8723743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700DC04-46A5-4419-B0B2-5D7793FE687D}" type="datetimeFigureOut">
              <a:rPr lang="en-US" smtClean="0"/>
              <a:t>8/3/2017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A7118F-A93E-4600-BAC8-27EFED547521}" type="slidenum">
              <a:rPr lang="en-US" smtClean="0"/>
              <a:t>‹#›</a:t>
            </a:fld>
            <a:endParaRPr lang="en-US"/>
          </a:p>
        </p:txBody>
      </p:sp>
    </p:spTree>
    <p:extLst>
      <p:ext uri="{BB962C8B-B14F-4D97-AF65-F5344CB8AC3E}">
        <p14:creationId xmlns:p14="http://schemas.microsoft.com/office/powerpoint/2010/main" val="95095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00DC04-46A5-4419-B0B2-5D7793FE687D}" type="datetimeFigureOut">
              <a:rPr lang="en-US" smtClean="0"/>
              <a:t>8/3/2017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BA7118F-A93E-4600-BAC8-27EFED547521}" type="slidenum">
              <a:rPr lang="en-US" smtClean="0"/>
              <a:t>‹#›</a:t>
            </a:fld>
            <a:endParaRPr lang="en-US"/>
          </a:p>
        </p:txBody>
      </p:sp>
    </p:spTree>
    <p:extLst>
      <p:ext uri="{BB962C8B-B14F-4D97-AF65-F5344CB8AC3E}">
        <p14:creationId xmlns:p14="http://schemas.microsoft.com/office/powerpoint/2010/main" val="3153351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700DC04-46A5-4419-B0B2-5D7793FE687D}" type="datetimeFigureOut">
              <a:rPr lang="en-US" smtClean="0"/>
              <a:t>8/3/2017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A7118F-A93E-4600-BAC8-27EFED547521}" type="slidenum">
              <a:rPr lang="en-US" smtClean="0"/>
              <a:t>‹#›</a:t>
            </a:fld>
            <a:endParaRPr lang="en-US"/>
          </a:p>
        </p:txBody>
      </p:sp>
    </p:spTree>
    <p:extLst>
      <p:ext uri="{BB962C8B-B14F-4D97-AF65-F5344CB8AC3E}">
        <p14:creationId xmlns:p14="http://schemas.microsoft.com/office/powerpoint/2010/main" val="30396405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700DC04-46A5-4419-B0B2-5D7793FE687D}" type="datetimeFigureOut">
              <a:rPr lang="en-US" smtClean="0"/>
              <a:t>8/3/2017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A7118F-A93E-4600-BAC8-27EFED547521}" type="slidenum">
              <a:rPr lang="en-US" smtClean="0"/>
              <a:t>‹#›</a:t>
            </a:fld>
            <a:endParaRPr lang="en-US"/>
          </a:p>
        </p:txBody>
      </p:sp>
    </p:spTree>
    <p:extLst>
      <p:ext uri="{BB962C8B-B14F-4D97-AF65-F5344CB8AC3E}">
        <p14:creationId xmlns:p14="http://schemas.microsoft.com/office/powerpoint/2010/main" val="21146586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00DC04-46A5-4419-B0B2-5D7793FE687D}" type="datetimeFigureOut">
              <a:rPr lang="en-US" smtClean="0"/>
              <a:t>8/3/2017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A7118F-A93E-4600-BAC8-27EFED547521}" type="slidenum">
              <a:rPr lang="en-US" smtClean="0"/>
              <a:t>‹#›</a:t>
            </a:fld>
            <a:endParaRPr lang="en-US"/>
          </a:p>
        </p:txBody>
      </p:sp>
    </p:spTree>
    <p:extLst>
      <p:ext uri="{BB962C8B-B14F-4D97-AF65-F5344CB8AC3E}">
        <p14:creationId xmlns:p14="http://schemas.microsoft.com/office/powerpoint/2010/main" val="30235959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122363"/>
            <a:ext cx="12192000" cy="2387600"/>
          </a:xfrm>
        </p:spPr>
        <p:txBody>
          <a:bodyPr/>
          <a:lstStyle/>
          <a:p>
            <a:r>
              <a:rPr lang="en-US" b="1" i="1" u="sng" dirty="0" smtClean="0">
                <a:solidFill>
                  <a:srgbClr val="FF0000"/>
                </a:solidFill>
                <a:latin typeface="Algerian" panose="04020705040A02060702" pitchFamily="82" charset="0"/>
              </a:rPr>
              <a:t>Naphtali “Hind Let loose”</a:t>
            </a:r>
            <a:endParaRPr lang="en-US" b="1" i="1" u="sng" dirty="0">
              <a:solidFill>
                <a:srgbClr val="FF0000"/>
              </a:solidFill>
              <a:latin typeface="Algerian" panose="04020705040A02060702" pitchFamily="82" charset="0"/>
            </a:endParaRP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8697106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749299"/>
          </a:xfrm>
        </p:spPr>
        <p:txBody>
          <a:bodyPr/>
          <a:lstStyle/>
          <a:p>
            <a:r>
              <a:rPr lang="en-US" dirty="0" smtClean="0">
                <a:latin typeface="Algerian" panose="04020705040A02060702" pitchFamily="82" charset="0"/>
              </a:rPr>
              <a:t>       </a:t>
            </a:r>
            <a:r>
              <a:rPr lang="en-US" b="1" i="1" u="sng" dirty="0" smtClean="0">
                <a:solidFill>
                  <a:srgbClr val="FF0000"/>
                </a:solidFill>
                <a:latin typeface="Algerian" panose="04020705040A02060702" pitchFamily="82" charset="0"/>
              </a:rPr>
              <a:t>Naphtali’s Mightiest Warrior</a:t>
            </a:r>
            <a:endParaRPr lang="en-US" b="1" i="1" u="sng" dirty="0">
              <a:solidFill>
                <a:srgbClr val="FF0000"/>
              </a:solidFill>
              <a:latin typeface="Algerian" panose="04020705040A02060702" pitchFamily="82" charset="0"/>
            </a:endParaRPr>
          </a:p>
        </p:txBody>
      </p:sp>
      <p:pic>
        <p:nvPicPr>
          <p:cNvPr id="5" name="Content Placeholder 4"/>
          <p:cNvPicPr>
            <a:picLocks noGrp="1" noChangeAspect="1"/>
          </p:cNvPicPr>
          <p:nvPr>
            <p:ph sz="half" idx="1"/>
          </p:nvPr>
        </p:nvPicPr>
        <p:blipFill>
          <a:blip r:embed="rId2"/>
          <a:stretch>
            <a:fillRect/>
          </a:stretch>
        </p:blipFill>
        <p:spPr>
          <a:xfrm>
            <a:off x="0" y="635000"/>
            <a:ext cx="6172200" cy="6223000"/>
          </a:xfrm>
          <a:prstGeom prst="rect">
            <a:avLst/>
          </a:prstGeom>
        </p:spPr>
      </p:pic>
      <p:sp>
        <p:nvSpPr>
          <p:cNvPr id="4" name="Content Placeholder 3"/>
          <p:cNvSpPr>
            <a:spLocks noGrp="1"/>
          </p:cNvSpPr>
          <p:nvPr>
            <p:ph sz="half" idx="2"/>
          </p:nvPr>
        </p:nvSpPr>
        <p:spPr>
          <a:xfrm>
            <a:off x="6172200" y="635000"/>
            <a:ext cx="6019800" cy="6223000"/>
          </a:xfrm>
        </p:spPr>
        <p:txBody>
          <a:bodyPr/>
          <a:lstStyle/>
          <a:p>
            <a:r>
              <a:rPr lang="en-US" dirty="0" smtClean="0"/>
              <a:t>God’s people had been oppressed by Sisera for 20 years.  With his iron chariots, the Israelites quaked before him and his army.  </a:t>
            </a:r>
          </a:p>
          <a:p>
            <a:r>
              <a:rPr lang="en-US" dirty="0" smtClean="0"/>
              <a:t>The time had come for Israel to be delivered.  The first battler in the vale of Megiddo was soon to be fought.  The Lord called a woman, a prophetess and a man from Naphtali to lead the armies of the Lord.  The woman’s name was………………………………………………………………………………………………………………………………………………..Deborah……………….and the man from Naphtali was… </a:t>
            </a:r>
            <a:endParaRPr lang="en-US" dirty="0"/>
          </a:p>
        </p:txBody>
      </p:sp>
    </p:spTree>
    <p:extLst>
      <p:ext uri="{BB962C8B-B14F-4D97-AF65-F5344CB8AC3E}">
        <p14:creationId xmlns:p14="http://schemas.microsoft.com/office/powerpoint/2010/main" val="18088721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723899"/>
          </a:xfrm>
        </p:spPr>
        <p:txBody>
          <a:bodyPr/>
          <a:lstStyle/>
          <a:p>
            <a:r>
              <a:rPr lang="en-US" dirty="0" smtClean="0"/>
              <a:t>                                   </a:t>
            </a:r>
            <a:r>
              <a:rPr lang="en-US" b="1" i="1" u="sng" dirty="0" smtClean="0">
                <a:solidFill>
                  <a:srgbClr val="7030A0"/>
                </a:solidFill>
                <a:latin typeface="Algerian" panose="04020705040A02060702" pitchFamily="82" charset="0"/>
              </a:rPr>
              <a:t>Barak</a:t>
            </a:r>
            <a:endParaRPr lang="en-US" b="1" i="1" u="sng" dirty="0">
              <a:solidFill>
                <a:srgbClr val="7030A0"/>
              </a:solidFill>
              <a:latin typeface="Algerian" panose="04020705040A02060702" pitchFamily="82" charset="0"/>
            </a:endParaRPr>
          </a:p>
        </p:txBody>
      </p:sp>
      <p:sp>
        <p:nvSpPr>
          <p:cNvPr id="3" name="Content Placeholder 2"/>
          <p:cNvSpPr>
            <a:spLocks noGrp="1"/>
          </p:cNvSpPr>
          <p:nvPr>
            <p:ph idx="1"/>
          </p:nvPr>
        </p:nvSpPr>
        <p:spPr>
          <a:xfrm>
            <a:off x="0" y="622300"/>
            <a:ext cx="12192000" cy="6235700"/>
          </a:xfrm>
        </p:spPr>
        <p:txBody>
          <a:bodyPr>
            <a:normAutofit/>
          </a:bodyPr>
          <a:lstStyle/>
          <a:p>
            <a:r>
              <a:rPr lang="en-US" sz="3000" dirty="0" smtClean="0"/>
              <a:t>“And Deborah, a prophetess, the wife of Lapidoth, she judged Israel at that time. And she dwelt under the palm tree of Deborah between Ramah and Bethel in mount Ephraim: and the children of Israel came up to her for judgment. And she sent and called Barak the son of Abinoam out of Kedesh</a:t>
            </a:r>
            <a:r>
              <a:rPr lang="en-US" sz="3000" b="1" i="1" u="sng" dirty="0" smtClean="0">
                <a:solidFill>
                  <a:srgbClr val="FF0000"/>
                </a:solidFill>
              </a:rPr>
              <a:t>naphtali</a:t>
            </a:r>
            <a:r>
              <a:rPr lang="en-US" sz="3000" dirty="0" smtClean="0"/>
              <a:t>, and said unto him, Hath not the LORD God of Israel commanded, saying, Go and draw toward mount Tabor, and take with thee ten thousand men of the children of Naphtali and of the children of Zebulun? And I will draw unto thee to the river Kishon Sisera, the captain of Jabin's army, with his chariots and his multitude; and I will deliver him into thine hand. And Barak said unto her, If thou wilt go with me, then I will go: but if thou wilt not go with me, then I will not go. And she said, I will surely go with thee: notwithstanding the journey that thou takest shall not be for thine honour; for the LORD shall sell Sisera into the hand of a woman. And Deborah arose, and went with Barak to Kedesh.”  Judges 4:4-9</a:t>
            </a:r>
            <a:endParaRPr lang="en-US" sz="3000" dirty="0"/>
          </a:p>
        </p:txBody>
      </p:sp>
    </p:spTree>
    <p:extLst>
      <p:ext uri="{BB962C8B-B14F-4D97-AF65-F5344CB8AC3E}">
        <p14:creationId xmlns:p14="http://schemas.microsoft.com/office/powerpoint/2010/main" val="5202120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698499"/>
          </a:xfrm>
        </p:spPr>
        <p:txBody>
          <a:bodyPr/>
          <a:lstStyle/>
          <a:p>
            <a:r>
              <a:rPr lang="en-US" dirty="0" smtClean="0"/>
              <a:t>           </a:t>
            </a:r>
            <a:r>
              <a:rPr lang="en-US" b="1" i="1" u="sng" dirty="0" smtClean="0">
                <a:solidFill>
                  <a:srgbClr val="C00000"/>
                </a:solidFill>
                <a:latin typeface="Algerian" panose="04020705040A02060702" pitchFamily="82" charset="0"/>
              </a:rPr>
              <a:t>The Protective, Loyal Hind</a:t>
            </a:r>
            <a:endParaRPr lang="en-US" b="1" i="1" u="sng" dirty="0">
              <a:solidFill>
                <a:srgbClr val="C00000"/>
              </a:solidFill>
              <a:latin typeface="Algerian" panose="04020705040A02060702" pitchFamily="82" charset="0"/>
            </a:endParaRPr>
          </a:p>
        </p:txBody>
      </p:sp>
      <p:sp>
        <p:nvSpPr>
          <p:cNvPr id="3" name="Content Placeholder 2"/>
          <p:cNvSpPr>
            <a:spLocks noGrp="1"/>
          </p:cNvSpPr>
          <p:nvPr>
            <p:ph sz="half" idx="1"/>
          </p:nvPr>
        </p:nvSpPr>
        <p:spPr>
          <a:xfrm>
            <a:off x="0" y="558800"/>
            <a:ext cx="6172200" cy="6299200"/>
          </a:xfrm>
        </p:spPr>
        <p:txBody>
          <a:bodyPr>
            <a:normAutofit fontScale="92500"/>
          </a:bodyPr>
          <a:lstStyle/>
          <a:p>
            <a:r>
              <a:rPr lang="en-US" dirty="0" smtClean="0"/>
              <a:t>When the Lord needed a loyal man to lead His army, He turned to Naphtali.  He would, by the grace of the Lord, protect and defend Heaven’s little ones!!  Barak would be a hind let loose; going to battle to protect God’s children!  Not only would Barak stand, but so did the rest of the tribe of Naphtali!</a:t>
            </a:r>
          </a:p>
          <a:p>
            <a:r>
              <a:rPr lang="en-US" dirty="0" smtClean="0"/>
              <a:t>“Zebulun and </a:t>
            </a:r>
            <a:r>
              <a:rPr lang="en-US" b="1" i="1" u="sng" dirty="0" smtClean="0">
                <a:solidFill>
                  <a:srgbClr val="0070C0"/>
                </a:solidFill>
              </a:rPr>
              <a:t>Naphtali were a people that jeoparded their lives unto the death in the high places of the field.  </a:t>
            </a:r>
            <a:r>
              <a:rPr lang="en-US" dirty="0" smtClean="0"/>
              <a:t>The kings came and fought, then fought the kings of Canaan in Taanach by the waters of Megiddo; they took no gain of money. They fought from heaven; the stars in their courses fought against Sisera.“ Judges 5:18-20</a:t>
            </a:r>
            <a:endParaRPr lang="en-US" dirty="0"/>
          </a:p>
        </p:txBody>
      </p:sp>
      <p:pic>
        <p:nvPicPr>
          <p:cNvPr id="5" name="Content Placeholder 4"/>
          <p:cNvPicPr>
            <a:picLocks noGrp="1" noChangeAspect="1"/>
          </p:cNvPicPr>
          <p:nvPr>
            <p:ph sz="half" idx="2"/>
          </p:nvPr>
        </p:nvPicPr>
        <p:blipFill>
          <a:blip r:embed="rId2"/>
          <a:stretch>
            <a:fillRect/>
          </a:stretch>
        </p:blipFill>
        <p:spPr>
          <a:xfrm>
            <a:off x="6172200" y="698500"/>
            <a:ext cx="6019800" cy="6159500"/>
          </a:xfrm>
          <a:prstGeom prst="rect">
            <a:avLst/>
          </a:prstGeom>
        </p:spPr>
      </p:pic>
    </p:spTree>
    <p:extLst>
      <p:ext uri="{BB962C8B-B14F-4D97-AF65-F5344CB8AC3E}">
        <p14:creationId xmlns:p14="http://schemas.microsoft.com/office/powerpoint/2010/main" val="37404631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622299"/>
          </a:xfrm>
        </p:spPr>
        <p:txBody>
          <a:bodyPr>
            <a:normAutofit fontScale="90000"/>
          </a:bodyPr>
          <a:lstStyle/>
          <a:p>
            <a:r>
              <a:rPr lang="en-US" b="1" i="1" dirty="0" smtClean="0">
                <a:solidFill>
                  <a:srgbClr val="0070C0"/>
                </a:solidFill>
                <a:latin typeface="Algerian" panose="04020705040A02060702" pitchFamily="82" charset="0"/>
              </a:rPr>
              <a:t>                  </a:t>
            </a:r>
            <a:r>
              <a:rPr lang="en-US" b="1" i="1" u="sng" dirty="0" smtClean="0">
                <a:solidFill>
                  <a:srgbClr val="0070C0"/>
                </a:solidFill>
                <a:latin typeface="Algerian" panose="04020705040A02060702" pitchFamily="82" charset="0"/>
              </a:rPr>
              <a:t> Naphtali Would fight</a:t>
            </a:r>
            <a:endParaRPr lang="en-US" b="1" i="1" u="sng" dirty="0">
              <a:solidFill>
                <a:srgbClr val="0070C0"/>
              </a:solidFill>
              <a:latin typeface="Algerian" panose="04020705040A02060702" pitchFamily="82" charset="0"/>
            </a:endParaRPr>
          </a:p>
        </p:txBody>
      </p:sp>
      <p:pic>
        <p:nvPicPr>
          <p:cNvPr id="5" name="Content Placeholder 4"/>
          <p:cNvPicPr>
            <a:picLocks noGrp="1" noChangeAspect="1"/>
          </p:cNvPicPr>
          <p:nvPr>
            <p:ph sz="half" idx="1"/>
          </p:nvPr>
        </p:nvPicPr>
        <p:blipFill>
          <a:blip r:embed="rId2"/>
          <a:stretch>
            <a:fillRect/>
          </a:stretch>
        </p:blipFill>
        <p:spPr>
          <a:xfrm>
            <a:off x="0" y="622300"/>
            <a:ext cx="6172200" cy="6235700"/>
          </a:xfrm>
          <a:prstGeom prst="rect">
            <a:avLst/>
          </a:prstGeom>
        </p:spPr>
      </p:pic>
      <p:sp>
        <p:nvSpPr>
          <p:cNvPr id="4" name="Content Placeholder 3"/>
          <p:cNvSpPr>
            <a:spLocks noGrp="1"/>
          </p:cNvSpPr>
          <p:nvPr>
            <p:ph sz="half" idx="2"/>
          </p:nvPr>
        </p:nvSpPr>
        <p:spPr>
          <a:xfrm>
            <a:off x="6172200" y="622300"/>
            <a:ext cx="6019800" cy="6235700"/>
          </a:xfrm>
        </p:spPr>
        <p:txBody>
          <a:bodyPr>
            <a:normAutofit/>
          </a:bodyPr>
          <a:lstStyle/>
          <a:p>
            <a:r>
              <a:rPr lang="en-US" dirty="0" smtClean="0"/>
              <a:t>In mortal combat, God’s people stared down the enemy. Rueben wasn’t there; he wasn’t sure if it was time to engage the enemy!  Dan was out on the Mediterranean having a good time.  Battle, you say?  Dan was having too much fun to get into a battle!  Asher remained on the shore, counting his riches and worldly advantages; he was too busy making money to engage in the Lord’s work!  The hind, Naphtali, was giving his life that God’s people could be saved.  Naphtali’s loyalty to the cause of God was unrivaled!!</a:t>
            </a:r>
            <a:endParaRPr lang="en-US" dirty="0"/>
          </a:p>
        </p:txBody>
      </p:sp>
    </p:spTree>
    <p:extLst>
      <p:ext uri="{BB962C8B-B14F-4D97-AF65-F5344CB8AC3E}">
        <p14:creationId xmlns:p14="http://schemas.microsoft.com/office/powerpoint/2010/main" val="24293613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685799"/>
          </a:xfrm>
        </p:spPr>
        <p:txBody>
          <a:bodyPr>
            <a:normAutofit fontScale="90000"/>
          </a:bodyPr>
          <a:lstStyle/>
          <a:p>
            <a:r>
              <a:rPr lang="en-US" dirty="0" smtClean="0"/>
              <a:t>                                  </a:t>
            </a:r>
            <a:r>
              <a:rPr lang="en-US" b="1" i="1" u="sng" dirty="0" smtClean="0">
                <a:solidFill>
                  <a:srgbClr val="C00000"/>
                </a:solidFill>
              </a:rPr>
              <a:t>Goodly Words </a:t>
            </a:r>
            <a:endParaRPr lang="en-US" b="1" i="1" u="sng" dirty="0">
              <a:solidFill>
                <a:srgbClr val="C00000"/>
              </a:solidFill>
            </a:endParaRPr>
          </a:p>
        </p:txBody>
      </p:sp>
      <p:sp>
        <p:nvSpPr>
          <p:cNvPr id="3" name="Content Placeholder 2"/>
          <p:cNvSpPr>
            <a:spLocks noGrp="1"/>
          </p:cNvSpPr>
          <p:nvPr>
            <p:ph sz="half" idx="1"/>
          </p:nvPr>
        </p:nvSpPr>
        <p:spPr>
          <a:xfrm>
            <a:off x="0" y="457200"/>
            <a:ext cx="6057900" cy="6400800"/>
          </a:xfrm>
        </p:spPr>
        <p:txBody>
          <a:bodyPr>
            <a:noAutofit/>
          </a:bodyPr>
          <a:lstStyle/>
          <a:p>
            <a:r>
              <a:rPr lang="en-US" sz="3600" dirty="0" smtClean="0"/>
              <a:t>Naphtali is a hind let loose: he giveth goodly words.”  Gen. </a:t>
            </a:r>
            <a:r>
              <a:rPr lang="en-US" sz="3600" dirty="0" smtClean="0"/>
              <a:t>49:21  Naphtali was on the lookout as one of the Lord’s sentinels.  Not only was he vigilant in defense of the Lord’s heritage, Naphtali knew when to speak and what to say as the Lord’s mouthpiece.  Like his Master,  Naphtali spoke the truth but it was done in a thoughtful and tactful way.  </a:t>
            </a:r>
            <a:endParaRPr lang="en-US" sz="3600" dirty="0"/>
          </a:p>
        </p:txBody>
      </p:sp>
      <p:pic>
        <p:nvPicPr>
          <p:cNvPr id="5" name="Content Placeholder 4"/>
          <p:cNvPicPr>
            <a:picLocks noGrp="1" noChangeAspect="1"/>
          </p:cNvPicPr>
          <p:nvPr>
            <p:ph sz="half" idx="2"/>
          </p:nvPr>
        </p:nvPicPr>
        <p:blipFill>
          <a:blip r:embed="rId2"/>
          <a:stretch>
            <a:fillRect/>
          </a:stretch>
        </p:blipFill>
        <p:spPr>
          <a:xfrm>
            <a:off x="6057900" y="571500"/>
            <a:ext cx="6134100" cy="6286500"/>
          </a:xfrm>
          <a:prstGeom prst="rect">
            <a:avLst/>
          </a:prstGeom>
        </p:spPr>
      </p:pic>
    </p:spTree>
    <p:extLst>
      <p:ext uri="{BB962C8B-B14F-4D97-AF65-F5344CB8AC3E}">
        <p14:creationId xmlns:p14="http://schemas.microsoft.com/office/powerpoint/2010/main" val="25429701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774699"/>
          </a:xfrm>
        </p:spPr>
        <p:txBody>
          <a:bodyPr>
            <a:normAutofit/>
          </a:bodyPr>
          <a:lstStyle/>
          <a:p>
            <a:r>
              <a:rPr lang="en-US" dirty="0" smtClean="0"/>
              <a:t>                </a:t>
            </a:r>
            <a:r>
              <a:rPr lang="en-US" b="1" i="1" u="sng" dirty="0" smtClean="0">
                <a:solidFill>
                  <a:srgbClr val="0070C0"/>
                </a:solidFill>
                <a:latin typeface="Algerian" panose="04020705040A02060702" pitchFamily="82" charset="0"/>
              </a:rPr>
              <a:t>Tact and Thoughtful</a:t>
            </a:r>
            <a:endParaRPr lang="en-US" b="1" i="1" u="sng" dirty="0">
              <a:solidFill>
                <a:srgbClr val="0070C0"/>
              </a:solidFill>
              <a:latin typeface="Algerian" panose="04020705040A02060702" pitchFamily="82" charset="0"/>
            </a:endParaRPr>
          </a:p>
        </p:txBody>
      </p:sp>
      <p:sp>
        <p:nvSpPr>
          <p:cNvPr id="3" name="Content Placeholder 2"/>
          <p:cNvSpPr>
            <a:spLocks noGrp="1"/>
          </p:cNvSpPr>
          <p:nvPr>
            <p:ph idx="1"/>
          </p:nvPr>
        </p:nvSpPr>
        <p:spPr>
          <a:xfrm>
            <a:off x="0" y="622300"/>
            <a:ext cx="12192000" cy="6235699"/>
          </a:xfrm>
        </p:spPr>
        <p:txBody>
          <a:bodyPr>
            <a:normAutofit/>
          </a:bodyPr>
          <a:lstStyle/>
          <a:p>
            <a:r>
              <a:rPr lang="en-US" sz="3000" dirty="0" smtClean="0"/>
              <a:t>“Jesus </a:t>
            </a:r>
            <a:r>
              <a:rPr lang="en-US" sz="3000" dirty="0"/>
              <a:t>did not suppress one word of truth, but He uttered it always in love. He exercised the greatest tact and thoughtful, kind attention in His intercourse with the people. He was never rude, never needlessly spoke a severe word, never gave needless pain to a sensitive soul. He did not censure human weakness. He spoke the truth, but always in love. He denounced hypocrisy, unbelief, and iniquity; but tears were in His voice as He uttered His scathing rebukes. He wept over Jerusalem, the city He loved, which refused to receive Him, the way, the truth, and the life. They had rejected Him, the Saviour, but He regarded them with pitying tenderness. His life was one of self-denial and thoughtful care for others. Every soul was precious in His eyes. While He ever bore Himself with divine dignity, He bowed with the tenderest regard to every member of the family of God. In all men He saw fallen souls whom it was His mission to save</a:t>
            </a:r>
            <a:r>
              <a:rPr lang="en-US" sz="3000" dirty="0" smtClean="0"/>
              <a:t>.”  Steps to Christ, pg. 12</a:t>
            </a:r>
            <a:endParaRPr lang="en-US" sz="3000" dirty="0"/>
          </a:p>
        </p:txBody>
      </p:sp>
    </p:spTree>
    <p:extLst>
      <p:ext uri="{BB962C8B-B14F-4D97-AF65-F5344CB8AC3E}">
        <p14:creationId xmlns:p14="http://schemas.microsoft.com/office/powerpoint/2010/main" val="13973804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1353800" cy="685799"/>
          </a:xfrm>
        </p:spPr>
        <p:txBody>
          <a:bodyPr>
            <a:normAutofit fontScale="90000"/>
          </a:bodyPr>
          <a:lstStyle/>
          <a:p>
            <a:r>
              <a:rPr lang="en-US" dirty="0" smtClean="0"/>
              <a:t>                                     </a:t>
            </a:r>
            <a:r>
              <a:rPr lang="en-US" b="1" i="1" u="sng" dirty="0" smtClean="0">
                <a:solidFill>
                  <a:srgbClr val="0070C0"/>
                </a:solidFill>
                <a:latin typeface="Algerian" panose="04020705040A02060702" pitchFamily="82" charset="0"/>
              </a:rPr>
              <a:t>Words Spoken</a:t>
            </a:r>
            <a:endParaRPr lang="en-US" b="1" i="1" u="sng" dirty="0">
              <a:solidFill>
                <a:srgbClr val="0070C0"/>
              </a:solidFill>
              <a:latin typeface="Algerian" panose="04020705040A02060702" pitchFamily="82" charset="0"/>
            </a:endParaRPr>
          </a:p>
        </p:txBody>
      </p:sp>
      <p:sp>
        <p:nvSpPr>
          <p:cNvPr id="3" name="Content Placeholder 2"/>
          <p:cNvSpPr>
            <a:spLocks noGrp="1"/>
          </p:cNvSpPr>
          <p:nvPr>
            <p:ph idx="1"/>
          </p:nvPr>
        </p:nvSpPr>
        <p:spPr>
          <a:xfrm>
            <a:off x="0" y="571500"/>
            <a:ext cx="12192000" cy="6286499"/>
          </a:xfrm>
        </p:spPr>
        <p:txBody>
          <a:bodyPr>
            <a:normAutofit/>
          </a:bodyPr>
          <a:lstStyle/>
          <a:p>
            <a:r>
              <a:rPr lang="en-US" dirty="0" smtClean="0"/>
              <a:t>“And </a:t>
            </a:r>
            <a:r>
              <a:rPr lang="en-US" dirty="0"/>
              <a:t>moreover, because the preacher was wise, he still taught the people knowledge; yea, he gave good heed, and sought out, and set in order many proverbs</a:t>
            </a:r>
            <a:r>
              <a:rPr lang="en-US" dirty="0" smtClean="0"/>
              <a:t>. </a:t>
            </a:r>
            <a:r>
              <a:rPr lang="en-US" dirty="0"/>
              <a:t>The preacher sought to find out acceptable words: and that which was written was upright, even words of truth</a:t>
            </a:r>
            <a:r>
              <a:rPr lang="en-US" dirty="0" smtClean="0"/>
              <a:t>. </a:t>
            </a:r>
            <a:r>
              <a:rPr lang="en-US" dirty="0"/>
              <a:t>The words of the wise are as goads, and as nails fastened by the masters of assemblies, which are given from one shepherd</a:t>
            </a:r>
            <a:r>
              <a:rPr lang="en-US" dirty="0" smtClean="0"/>
              <a:t>.”  Eccl. 12:9-11</a:t>
            </a:r>
          </a:p>
          <a:p>
            <a:r>
              <a:rPr lang="en-US" dirty="0"/>
              <a:t>“The wise in heart shall be called prudent: and the sweetness of the lips increaseth learning</a:t>
            </a:r>
            <a:r>
              <a:rPr lang="en-US" dirty="0" smtClean="0"/>
              <a:t>. </a:t>
            </a:r>
            <a:r>
              <a:rPr lang="en-US" dirty="0"/>
              <a:t>Understanding is a wellspring of life unto him that hath it: but the instruction of fools is folly</a:t>
            </a:r>
            <a:r>
              <a:rPr lang="en-US" dirty="0" smtClean="0"/>
              <a:t>. </a:t>
            </a:r>
            <a:r>
              <a:rPr lang="en-US" dirty="0"/>
              <a:t>The heart of the wise teacheth his mouth, and addeth learning to his lips</a:t>
            </a:r>
            <a:r>
              <a:rPr lang="en-US" dirty="0" smtClean="0"/>
              <a:t>. </a:t>
            </a:r>
            <a:r>
              <a:rPr lang="en-US" dirty="0"/>
              <a:t>Pleasant words are as an honeycomb, sweet to the soul, and health to the bones</a:t>
            </a:r>
            <a:r>
              <a:rPr lang="en-US" dirty="0" smtClean="0"/>
              <a:t>. </a:t>
            </a:r>
            <a:r>
              <a:rPr lang="en-US" dirty="0"/>
              <a:t>There is a way that seemeth right unto a man, but the end thereof are the ways of death</a:t>
            </a:r>
            <a:r>
              <a:rPr lang="en-US" dirty="0" smtClean="0"/>
              <a:t>. </a:t>
            </a:r>
            <a:r>
              <a:rPr lang="en-US" dirty="0"/>
              <a:t>He that laboureth </a:t>
            </a:r>
            <a:r>
              <a:rPr lang="en-US" dirty="0" smtClean="0"/>
              <a:t>for </a:t>
            </a:r>
            <a:r>
              <a:rPr lang="en-US" dirty="0"/>
              <a:t>himself; for his mouth craveth it of him</a:t>
            </a:r>
            <a:r>
              <a:rPr lang="en-US" dirty="0" smtClean="0"/>
              <a:t>. </a:t>
            </a:r>
            <a:r>
              <a:rPr lang="en-US" dirty="0"/>
              <a:t>An ungodly man diggeth up evil: and in his lips there is as a burning fire</a:t>
            </a:r>
            <a:r>
              <a:rPr lang="en-US" dirty="0" smtClean="0"/>
              <a:t>.”  Proverbs 16:21-27</a:t>
            </a:r>
            <a:endParaRPr lang="en-US" dirty="0"/>
          </a:p>
        </p:txBody>
      </p:sp>
    </p:spTree>
    <p:extLst>
      <p:ext uri="{BB962C8B-B14F-4D97-AF65-F5344CB8AC3E}">
        <p14:creationId xmlns:p14="http://schemas.microsoft.com/office/powerpoint/2010/main" val="13262172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838200" y="-45718"/>
            <a:ext cx="10515600" cy="45719"/>
          </a:xfrm>
        </p:spPr>
        <p:txBody>
          <a:bodyPr>
            <a:normAutofit fontScale="90000"/>
          </a:bodyPr>
          <a:lstStyle/>
          <a:p>
            <a:endParaRPr lang="en-US" dirty="0"/>
          </a:p>
        </p:txBody>
      </p:sp>
      <p:pic>
        <p:nvPicPr>
          <p:cNvPr id="5" name="Content Placeholder 4"/>
          <p:cNvPicPr>
            <a:picLocks noGrp="1" noChangeAspect="1"/>
          </p:cNvPicPr>
          <p:nvPr>
            <p:ph sz="half" idx="1"/>
          </p:nvPr>
        </p:nvPicPr>
        <p:blipFill>
          <a:blip r:embed="rId2"/>
          <a:stretch>
            <a:fillRect/>
          </a:stretch>
        </p:blipFill>
        <p:spPr>
          <a:xfrm>
            <a:off x="0" y="0"/>
            <a:ext cx="6172200" cy="6857999"/>
          </a:xfrm>
          <a:prstGeom prst="rect">
            <a:avLst/>
          </a:prstGeom>
        </p:spPr>
      </p:pic>
      <p:sp>
        <p:nvSpPr>
          <p:cNvPr id="4" name="Content Placeholder 3"/>
          <p:cNvSpPr>
            <a:spLocks noGrp="1"/>
          </p:cNvSpPr>
          <p:nvPr>
            <p:ph sz="half" idx="2"/>
          </p:nvPr>
        </p:nvSpPr>
        <p:spPr>
          <a:xfrm>
            <a:off x="6172200" y="165100"/>
            <a:ext cx="6019800" cy="6692899"/>
          </a:xfrm>
        </p:spPr>
        <p:txBody>
          <a:bodyPr/>
          <a:lstStyle/>
          <a:p>
            <a:r>
              <a:rPr lang="en-US" dirty="0" smtClean="0"/>
              <a:t>The land of Naphtali was to see more of Christ’s miracles than all the other places in Israel.  It was in Naphtali that Christ did more healing and preaching.</a:t>
            </a:r>
          </a:p>
          <a:p>
            <a:r>
              <a:rPr lang="en-US" dirty="0" smtClean="0"/>
              <a:t>Because of all the blessings the Lord poured upon Naphtali, it would be easy to become complacent and sometimes complacency breeds indolence and ease!  Christ knew the dangers that would come against Naphtali and He sought to shield her in her trials.  Naphtali was one of the first tribes to feel the stings of heathen conquests</a:t>
            </a:r>
            <a:endParaRPr lang="en-US" dirty="0"/>
          </a:p>
        </p:txBody>
      </p:sp>
    </p:spTree>
    <p:extLst>
      <p:ext uri="{BB962C8B-B14F-4D97-AF65-F5344CB8AC3E}">
        <p14:creationId xmlns:p14="http://schemas.microsoft.com/office/powerpoint/2010/main" val="24033896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1353800" cy="761999"/>
          </a:xfrm>
        </p:spPr>
        <p:txBody>
          <a:bodyPr>
            <a:normAutofit/>
          </a:bodyPr>
          <a:lstStyle/>
          <a:p>
            <a:r>
              <a:rPr lang="en-US" b="1" i="1" u="sng" dirty="0" smtClean="0">
                <a:solidFill>
                  <a:srgbClr val="0070C0"/>
                </a:solidFill>
                <a:latin typeface="Algerian" panose="04020705040A02060702" pitchFamily="82" charset="0"/>
              </a:rPr>
              <a:t>Learned his Lessons</a:t>
            </a:r>
            <a:endParaRPr lang="en-US" b="1" i="1" u="sng" dirty="0">
              <a:solidFill>
                <a:srgbClr val="0070C0"/>
              </a:solidFill>
              <a:latin typeface="Algerian" panose="04020705040A02060702" pitchFamily="82" charset="0"/>
            </a:endParaRPr>
          </a:p>
        </p:txBody>
      </p:sp>
      <p:sp>
        <p:nvSpPr>
          <p:cNvPr id="3" name="Content Placeholder 2"/>
          <p:cNvSpPr>
            <a:spLocks noGrp="1"/>
          </p:cNvSpPr>
          <p:nvPr>
            <p:ph sz="half" idx="1"/>
          </p:nvPr>
        </p:nvSpPr>
        <p:spPr>
          <a:xfrm>
            <a:off x="0" y="622300"/>
            <a:ext cx="6019800" cy="6235700"/>
          </a:xfrm>
        </p:spPr>
        <p:txBody>
          <a:bodyPr>
            <a:normAutofit/>
          </a:bodyPr>
          <a:lstStyle/>
          <a:p>
            <a:r>
              <a:rPr lang="en-US" sz="3000" dirty="0" smtClean="0"/>
              <a:t>The hind let loose finally learned that the only way to scale the difficult paths in life was through submission to the Lord!  </a:t>
            </a:r>
          </a:p>
          <a:p>
            <a:r>
              <a:rPr lang="en-US" sz="3000" dirty="0" smtClean="0"/>
              <a:t>Naphtali, the protector, finally realized that his only defense was in the Lord</a:t>
            </a:r>
            <a:r>
              <a:rPr lang="en-US" sz="3000" dirty="0"/>
              <a:t>.  </a:t>
            </a:r>
            <a:endParaRPr lang="en-US" sz="3000" dirty="0" smtClean="0"/>
          </a:p>
          <a:p>
            <a:r>
              <a:rPr lang="en-US" sz="3000" dirty="0" smtClean="0"/>
              <a:t>“</a:t>
            </a:r>
            <a:r>
              <a:rPr lang="en-US" sz="3000" dirty="0"/>
              <a:t>The name of the LORD is a strong tower: the righteous runneth into it, and is safe</a:t>
            </a:r>
            <a:r>
              <a:rPr lang="en-US" sz="3000" dirty="0" smtClean="0"/>
              <a:t>.”  Proverbs 18:10</a:t>
            </a:r>
          </a:p>
          <a:p>
            <a:r>
              <a:rPr lang="en-US" sz="3000" dirty="0" smtClean="0"/>
              <a:t>For these reasons, a gate in the New Jerusalem will carry the name of Naphtali!</a:t>
            </a:r>
            <a:endParaRPr lang="en-US" sz="3000" dirty="0"/>
          </a:p>
        </p:txBody>
      </p:sp>
      <p:pic>
        <p:nvPicPr>
          <p:cNvPr id="5" name="Content Placeholder 4"/>
          <p:cNvPicPr>
            <a:picLocks noGrp="1" noChangeAspect="1"/>
          </p:cNvPicPr>
          <p:nvPr>
            <p:ph sz="half" idx="2"/>
          </p:nvPr>
        </p:nvPicPr>
        <p:blipFill>
          <a:blip r:embed="rId2"/>
          <a:stretch>
            <a:fillRect/>
          </a:stretch>
        </p:blipFill>
        <p:spPr>
          <a:xfrm>
            <a:off x="6019800" y="0"/>
            <a:ext cx="6172200" cy="6858000"/>
          </a:xfrm>
          <a:prstGeom prst="rect">
            <a:avLst/>
          </a:prstGeom>
        </p:spPr>
      </p:pic>
    </p:spTree>
    <p:extLst>
      <p:ext uri="{BB962C8B-B14F-4D97-AF65-F5344CB8AC3E}">
        <p14:creationId xmlns:p14="http://schemas.microsoft.com/office/powerpoint/2010/main" val="5836448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698499"/>
          </a:xfrm>
        </p:spPr>
        <p:txBody>
          <a:bodyPr/>
          <a:lstStyle/>
          <a:p>
            <a:r>
              <a:rPr lang="en-US" dirty="0" smtClean="0"/>
              <a:t>                </a:t>
            </a:r>
            <a:r>
              <a:rPr lang="en-US" b="1" i="1" u="sng" dirty="0" smtClean="0">
                <a:solidFill>
                  <a:srgbClr val="0070C0"/>
                </a:solidFill>
                <a:latin typeface="Algerian" panose="04020705040A02060702" pitchFamily="82" charset="0"/>
              </a:rPr>
              <a:t>Almost Nothing About Him</a:t>
            </a:r>
            <a:endParaRPr lang="en-US" b="1" i="1" u="sng" dirty="0">
              <a:solidFill>
                <a:srgbClr val="0070C0"/>
              </a:solidFill>
              <a:latin typeface="Algerian" panose="04020705040A02060702" pitchFamily="82" charset="0"/>
            </a:endParaRPr>
          </a:p>
        </p:txBody>
      </p:sp>
      <p:sp>
        <p:nvSpPr>
          <p:cNvPr id="3" name="Content Placeholder 2"/>
          <p:cNvSpPr>
            <a:spLocks noGrp="1"/>
          </p:cNvSpPr>
          <p:nvPr>
            <p:ph sz="half" idx="1"/>
          </p:nvPr>
        </p:nvSpPr>
        <p:spPr>
          <a:xfrm>
            <a:off x="0" y="609600"/>
            <a:ext cx="6019800" cy="6248400"/>
          </a:xfrm>
        </p:spPr>
        <p:txBody>
          <a:bodyPr/>
          <a:lstStyle/>
          <a:p>
            <a:r>
              <a:rPr lang="en-US" dirty="0" smtClean="0"/>
              <a:t>Naphtali was the 2</a:t>
            </a:r>
            <a:r>
              <a:rPr lang="en-US" baseline="30000" dirty="0" smtClean="0"/>
              <a:t>nd</a:t>
            </a:r>
            <a:r>
              <a:rPr lang="en-US" dirty="0" smtClean="0"/>
              <a:t> son of Rachel via her handmaid, Bilhah!  Rachel, watching Leah pop out children like popcorn, became desperate.  She wasn’t having a single child and her frustration knew no bounds.  In this struggle, she devised a plan whereby she might have a child, even vicariously.  It made little difference to her.  Now, the number of competing wives would be three and soon four as Leah would give her maid to Jacob as well.  What a mess and the 144,000 would emerge from this family in the end!!!!!</a:t>
            </a:r>
            <a:endParaRPr lang="en-US" dirty="0"/>
          </a:p>
        </p:txBody>
      </p:sp>
      <p:pic>
        <p:nvPicPr>
          <p:cNvPr id="5" name="Content Placeholder 4"/>
          <p:cNvPicPr>
            <a:picLocks noGrp="1" noChangeAspect="1"/>
          </p:cNvPicPr>
          <p:nvPr>
            <p:ph sz="half" idx="2"/>
          </p:nvPr>
        </p:nvPicPr>
        <p:blipFill>
          <a:blip r:embed="rId2"/>
          <a:stretch>
            <a:fillRect/>
          </a:stretch>
        </p:blipFill>
        <p:spPr>
          <a:xfrm>
            <a:off x="6019800" y="609600"/>
            <a:ext cx="6172200" cy="6248400"/>
          </a:xfrm>
          <a:prstGeom prst="rect">
            <a:avLst/>
          </a:prstGeom>
        </p:spPr>
      </p:pic>
    </p:spTree>
    <p:extLst>
      <p:ext uri="{BB962C8B-B14F-4D97-AF65-F5344CB8AC3E}">
        <p14:creationId xmlns:p14="http://schemas.microsoft.com/office/powerpoint/2010/main" val="1005669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5181600" cy="800099"/>
          </a:xfrm>
        </p:spPr>
        <p:txBody>
          <a:bodyPr/>
          <a:lstStyle/>
          <a:p>
            <a:r>
              <a:rPr lang="en-US" dirty="0" smtClean="0"/>
              <a:t>    </a:t>
            </a:r>
            <a:r>
              <a:rPr lang="en-US" b="1" u="sng" dirty="0" smtClean="0">
                <a:solidFill>
                  <a:srgbClr val="0070C0"/>
                </a:solidFill>
                <a:latin typeface="Algerian" panose="04020705040A02060702" pitchFamily="82" charset="0"/>
              </a:rPr>
              <a:t>Battle Royal!!</a:t>
            </a:r>
            <a:endParaRPr lang="en-US" b="1" u="sng" dirty="0">
              <a:solidFill>
                <a:srgbClr val="0070C0"/>
              </a:solidFill>
              <a:latin typeface="Algerian" panose="04020705040A02060702" pitchFamily="82" charset="0"/>
            </a:endParaRPr>
          </a:p>
        </p:txBody>
      </p:sp>
      <p:sp>
        <p:nvSpPr>
          <p:cNvPr id="4" name="Content Placeholder 3"/>
          <p:cNvSpPr>
            <a:spLocks noGrp="1"/>
          </p:cNvSpPr>
          <p:nvPr>
            <p:ph sz="half" idx="2"/>
          </p:nvPr>
        </p:nvSpPr>
        <p:spPr>
          <a:xfrm>
            <a:off x="6172200" y="0"/>
            <a:ext cx="6019800" cy="6858000"/>
          </a:xfrm>
        </p:spPr>
        <p:txBody>
          <a:bodyPr>
            <a:normAutofit/>
          </a:bodyPr>
          <a:lstStyle/>
          <a:p>
            <a:r>
              <a:rPr lang="en-US" sz="3200" dirty="0" smtClean="0"/>
              <a:t>“And she gave him Bilhah her handmaid to wife: and Jacob went in unto her. And Bilhah conceived, and bare Jacob a son. And Rachel said, God hath judged me, and hath also heard my voice, and hath given me a son: therefore called she his name Dan. And Bilhah Rachel's maid conceived again, and bare Jacob a second son. And Rachel said, With great wrestlings have I wrestled with my sister, and I have prevailed: and she called his name Naphtali.”  Gen. 30:4-8</a:t>
            </a:r>
            <a:endParaRPr lang="en-US" sz="3200" dirty="0"/>
          </a:p>
        </p:txBody>
      </p:sp>
      <p:pic>
        <p:nvPicPr>
          <p:cNvPr id="7" name="Content Placeholder 6"/>
          <p:cNvPicPr>
            <a:picLocks noGrp="1" noChangeAspect="1"/>
          </p:cNvPicPr>
          <p:nvPr>
            <p:ph sz="half" idx="1"/>
          </p:nvPr>
        </p:nvPicPr>
        <p:blipFill>
          <a:blip r:embed="rId2"/>
          <a:stretch>
            <a:fillRect/>
          </a:stretch>
        </p:blipFill>
        <p:spPr>
          <a:xfrm>
            <a:off x="0" y="647700"/>
            <a:ext cx="6273799" cy="6210300"/>
          </a:xfrm>
          <a:prstGeom prst="rect">
            <a:avLst/>
          </a:prstGeom>
        </p:spPr>
      </p:pic>
    </p:spTree>
    <p:extLst>
      <p:ext uri="{BB962C8B-B14F-4D97-AF65-F5344CB8AC3E}">
        <p14:creationId xmlns:p14="http://schemas.microsoft.com/office/powerpoint/2010/main" val="229480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647699"/>
          </a:xfrm>
        </p:spPr>
        <p:txBody>
          <a:bodyPr>
            <a:normAutofit fontScale="90000"/>
          </a:bodyPr>
          <a:lstStyle/>
          <a:p>
            <a:r>
              <a:rPr lang="en-US" dirty="0" smtClean="0"/>
              <a:t>                                       </a:t>
            </a:r>
            <a:r>
              <a:rPr lang="en-US" b="1" i="1" u="sng" dirty="0" smtClean="0">
                <a:solidFill>
                  <a:srgbClr val="C00000"/>
                </a:solidFill>
              </a:rPr>
              <a:t>Silence</a:t>
            </a:r>
            <a:endParaRPr lang="en-US" b="1" i="1" u="sng" dirty="0">
              <a:solidFill>
                <a:srgbClr val="C00000"/>
              </a:solidFill>
            </a:endParaRPr>
          </a:p>
        </p:txBody>
      </p:sp>
      <p:sp>
        <p:nvSpPr>
          <p:cNvPr id="3" name="Content Placeholder 2"/>
          <p:cNvSpPr>
            <a:spLocks noGrp="1"/>
          </p:cNvSpPr>
          <p:nvPr>
            <p:ph idx="1"/>
          </p:nvPr>
        </p:nvSpPr>
        <p:spPr>
          <a:xfrm>
            <a:off x="0" y="647700"/>
            <a:ext cx="12192000" cy="6210300"/>
          </a:xfrm>
        </p:spPr>
        <p:txBody>
          <a:bodyPr/>
          <a:lstStyle/>
          <a:p>
            <a:r>
              <a:rPr lang="en-US" dirty="0" smtClean="0"/>
              <a:t>Nothing more is said specifically about Naphtali until Jacob’s benediction in genesis 49.  However, we know that Naphtali was part of the wicked fiasco when Joseph was sold as a slave.  We know too that Naphtali simply did as he was told by the older, more influential brothers; Rueben, Simeon, and Judah!  They said ‘jump’ and Naphtali’s response would be, “How high?”  Just like his servant mother, Bilhah, he/she did as they were told; regardless of right, principle, or conviction!  We know too, that Naphtali came to Egypt and Joseph saw that he, along with the other brothers, had changed.  </a:t>
            </a:r>
          </a:p>
          <a:p>
            <a:r>
              <a:rPr lang="en-US" dirty="0" smtClean="0"/>
              <a:t>“Joseph was satisfied. He had seen in his brothers the fruits of true repentance. Upon hearing Judah's noble offer he gave orders that all but these men should withdraw; then, weeping aloud, he cried, "I am Joseph; doth my father yet live?“  PP, pg.230</a:t>
            </a:r>
          </a:p>
          <a:p>
            <a:r>
              <a:rPr lang="en-US" dirty="0" smtClean="0"/>
              <a:t>In Jacob’s final benediction, he mentioned very little about Naphtali.  What he did say, was quite positive and illustrative of a fine man!</a:t>
            </a:r>
          </a:p>
          <a:p>
            <a:endParaRPr lang="en-US" dirty="0" smtClean="0"/>
          </a:p>
          <a:p>
            <a:endParaRPr lang="en-US" dirty="0"/>
          </a:p>
        </p:txBody>
      </p:sp>
    </p:spTree>
    <p:extLst>
      <p:ext uri="{BB962C8B-B14F-4D97-AF65-F5344CB8AC3E}">
        <p14:creationId xmlns:p14="http://schemas.microsoft.com/office/powerpoint/2010/main" val="23810914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622299"/>
          </a:xfrm>
        </p:spPr>
        <p:txBody>
          <a:bodyPr>
            <a:normAutofit fontScale="90000"/>
          </a:bodyPr>
          <a:lstStyle/>
          <a:p>
            <a:r>
              <a:rPr lang="en-US" b="1" i="1" u="sng" dirty="0" smtClean="0">
                <a:solidFill>
                  <a:srgbClr val="7030A0"/>
                </a:solidFill>
                <a:latin typeface="Algerian" panose="04020705040A02060702" pitchFamily="82" charset="0"/>
              </a:rPr>
              <a:t>A Hind Let Loose!</a:t>
            </a:r>
            <a:endParaRPr lang="en-US" b="1" i="1" u="sng" dirty="0">
              <a:solidFill>
                <a:srgbClr val="7030A0"/>
              </a:solidFill>
              <a:latin typeface="Algerian" panose="04020705040A02060702" pitchFamily="82" charset="0"/>
            </a:endParaRPr>
          </a:p>
        </p:txBody>
      </p:sp>
      <p:sp>
        <p:nvSpPr>
          <p:cNvPr id="3" name="Content Placeholder 2"/>
          <p:cNvSpPr>
            <a:spLocks noGrp="1"/>
          </p:cNvSpPr>
          <p:nvPr>
            <p:ph sz="half" idx="1"/>
          </p:nvPr>
        </p:nvSpPr>
        <p:spPr>
          <a:xfrm>
            <a:off x="0" y="622300"/>
            <a:ext cx="6019800" cy="6235700"/>
          </a:xfrm>
        </p:spPr>
        <p:txBody>
          <a:bodyPr>
            <a:noAutofit/>
          </a:bodyPr>
          <a:lstStyle/>
          <a:p>
            <a:r>
              <a:rPr lang="en-US" sz="3400" dirty="0" smtClean="0"/>
              <a:t>“Naphtali is a hind let loose: he giveth goodly words.”  Genesis 49:21</a:t>
            </a:r>
          </a:p>
          <a:p>
            <a:r>
              <a:rPr lang="en-US" sz="3400" dirty="0" smtClean="0"/>
              <a:t>A hind is a female deer, especially a red deer, over three years old. Her counterpart, the mature male, is called a stag. In other species of deer the hind may be referred to as a doe and the male as a hart or a buck. References to the hind are popular in both literature and science.</a:t>
            </a:r>
            <a:endParaRPr lang="en-US" sz="3400" dirty="0"/>
          </a:p>
        </p:txBody>
      </p:sp>
      <p:pic>
        <p:nvPicPr>
          <p:cNvPr id="5" name="Content Placeholder 4"/>
          <p:cNvPicPr>
            <a:picLocks noGrp="1" noChangeAspect="1"/>
          </p:cNvPicPr>
          <p:nvPr>
            <p:ph sz="half" idx="2"/>
          </p:nvPr>
        </p:nvPicPr>
        <p:blipFill>
          <a:blip r:embed="rId2"/>
          <a:stretch>
            <a:fillRect/>
          </a:stretch>
        </p:blipFill>
        <p:spPr>
          <a:xfrm>
            <a:off x="6019800" y="0"/>
            <a:ext cx="6172200" cy="6858000"/>
          </a:xfrm>
          <a:prstGeom prst="rect">
            <a:avLst/>
          </a:prstGeom>
        </p:spPr>
      </p:pic>
    </p:spTree>
    <p:extLst>
      <p:ext uri="{BB962C8B-B14F-4D97-AF65-F5344CB8AC3E}">
        <p14:creationId xmlns:p14="http://schemas.microsoft.com/office/powerpoint/2010/main" val="4033962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1353800" cy="444499"/>
          </a:xfrm>
        </p:spPr>
        <p:txBody>
          <a:bodyPr>
            <a:normAutofit fontScale="90000"/>
          </a:bodyPr>
          <a:lstStyle/>
          <a:p>
            <a:r>
              <a:rPr lang="en-US" dirty="0" smtClean="0"/>
              <a:t>        </a:t>
            </a:r>
            <a:r>
              <a:rPr lang="en-US" b="1" i="1" u="sng" dirty="0" smtClean="0">
                <a:solidFill>
                  <a:srgbClr val="FF0000"/>
                </a:solidFill>
                <a:latin typeface="Algerian" panose="04020705040A02060702" pitchFamily="82" charset="0"/>
              </a:rPr>
              <a:t>Special Characteristics of a Hind</a:t>
            </a:r>
            <a:endParaRPr lang="en-US" b="1" i="1" u="sng" dirty="0">
              <a:solidFill>
                <a:srgbClr val="FF0000"/>
              </a:solidFill>
              <a:latin typeface="Algerian" panose="04020705040A02060702" pitchFamily="82" charset="0"/>
            </a:endParaRPr>
          </a:p>
        </p:txBody>
      </p:sp>
      <p:sp>
        <p:nvSpPr>
          <p:cNvPr id="3" name="Content Placeholder 2"/>
          <p:cNvSpPr>
            <a:spLocks noGrp="1"/>
          </p:cNvSpPr>
          <p:nvPr>
            <p:ph idx="1"/>
          </p:nvPr>
        </p:nvSpPr>
        <p:spPr>
          <a:xfrm>
            <a:off x="0" y="444500"/>
            <a:ext cx="12192000" cy="6413500"/>
          </a:xfrm>
        </p:spPr>
        <p:txBody>
          <a:bodyPr>
            <a:noAutofit/>
          </a:bodyPr>
          <a:lstStyle/>
          <a:p>
            <a:r>
              <a:rPr lang="en-US" sz="3600" dirty="0" smtClean="0"/>
              <a:t>One of the noted characteristics of the hind (but not the hart) is its family loyalty. Mother red deer and their children form a family group that lasts until the children mate for themselves. Even then, young males often have territories that overlap those of their mothers. Biblical writers also noted this loyalty. “Rejoice with the wife of thy youth. </a:t>
            </a:r>
            <a:r>
              <a:rPr lang="en-US" sz="3600" b="1" i="1" u="sng" dirty="0" smtClean="0"/>
              <a:t>Let her be as the loving hind and pleasant roe; </a:t>
            </a:r>
            <a:r>
              <a:rPr lang="en-US" sz="3600" dirty="0" smtClean="0"/>
              <a:t>let her breasts satisfy thee at all times; and be thou ravished always with her love.” (Proverbs 5:18-19) Jeremiah considered this loyalty so amazing that a violation of it would be as remarkable as God’s destruction of Jerusalem. “Yea, the hind also calved in the field, and forsook it, because there was no grass.” (Jeremiah 14:5) He goes on to talk about the sins of Jerusalem that would bring this marvel about.</a:t>
            </a:r>
            <a:endParaRPr lang="en-US" sz="3600" dirty="0"/>
          </a:p>
        </p:txBody>
      </p:sp>
    </p:spTree>
    <p:extLst>
      <p:ext uri="{BB962C8B-B14F-4D97-AF65-F5344CB8AC3E}">
        <p14:creationId xmlns:p14="http://schemas.microsoft.com/office/powerpoint/2010/main" val="26211595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5181600" cy="1325563"/>
          </a:xfrm>
        </p:spPr>
        <p:txBody>
          <a:bodyPr/>
          <a:lstStyle/>
          <a:p>
            <a:endParaRPr lang="en-US" dirty="0"/>
          </a:p>
        </p:txBody>
      </p:sp>
      <p:pic>
        <p:nvPicPr>
          <p:cNvPr id="5" name="Content Placeholder 4"/>
          <p:cNvPicPr>
            <a:picLocks noGrp="1" noChangeAspect="1"/>
          </p:cNvPicPr>
          <p:nvPr>
            <p:ph sz="half" idx="1"/>
          </p:nvPr>
        </p:nvPicPr>
        <p:blipFill>
          <a:blip r:embed="rId2"/>
          <a:stretch>
            <a:fillRect/>
          </a:stretch>
        </p:blipFill>
        <p:spPr>
          <a:xfrm>
            <a:off x="0" y="0"/>
            <a:ext cx="6375400" cy="6858000"/>
          </a:xfrm>
          <a:prstGeom prst="rect">
            <a:avLst/>
          </a:prstGeom>
        </p:spPr>
      </p:pic>
      <p:sp>
        <p:nvSpPr>
          <p:cNvPr id="4" name="Content Placeholder 3"/>
          <p:cNvSpPr>
            <a:spLocks noGrp="1"/>
          </p:cNvSpPr>
          <p:nvPr>
            <p:ph sz="half" idx="2"/>
          </p:nvPr>
        </p:nvSpPr>
        <p:spPr>
          <a:xfrm>
            <a:off x="6172200" y="0"/>
            <a:ext cx="6019800" cy="6857999"/>
          </a:xfrm>
        </p:spPr>
        <p:txBody>
          <a:bodyPr>
            <a:normAutofit/>
          </a:bodyPr>
          <a:lstStyle/>
          <a:p>
            <a:r>
              <a:rPr lang="en-US" sz="3600" dirty="0" smtClean="0"/>
              <a:t>Red deer are also noted for finding whatever they need for sustenance. Harts have come down from the hills to eat from farm crops when food was scarce. This persistence in finding what they need was noted by a psalmist. “As the hart panteth after the water brooks, so my soul panteth after thee, O God.” (Ps 42:1)</a:t>
            </a:r>
            <a:endParaRPr lang="en-US" sz="3600" dirty="0"/>
          </a:p>
        </p:txBody>
      </p:sp>
    </p:spTree>
    <p:extLst>
      <p:ext uri="{BB962C8B-B14F-4D97-AF65-F5344CB8AC3E}">
        <p14:creationId xmlns:p14="http://schemas.microsoft.com/office/powerpoint/2010/main" val="7711905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660399"/>
          </a:xfrm>
        </p:spPr>
        <p:txBody>
          <a:bodyPr>
            <a:normAutofit fontScale="90000"/>
          </a:bodyPr>
          <a:lstStyle/>
          <a:p>
            <a:r>
              <a:rPr lang="en-US" dirty="0" smtClean="0"/>
              <a:t>                                      </a:t>
            </a:r>
            <a:r>
              <a:rPr lang="en-US" b="1" i="1" u="sng" dirty="0" smtClean="0">
                <a:solidFill>
                  <a:srgbClr val="0070C0"/>
                </a:solidFill>
                <a:latin typeface="Algerian" panose="04020705040A02060702" pitchFamily="82" charset="0"/>
              </a:rPr>
              <a:t>Agility</a:t>
            </a:r>
            <a:endParaRPr lang="en-US" b="1" i="1" u="sng" dirty="0">
              <a:solidFill>
                <a:srgbClr val="0070C0"/>
              </a:solidFill>
              <a:latin typeface="Algerian" panose="04020705040A02060702" pitchFamily="82" charset="0"/>
            </a:endParaRPr>
          </a:p>
        </p:txBody>
      </p:sp>
      <p:sp>
        <p:nvSpPr>
          <p:cNvPr id="3" name="Content Placeholder 2"/>
          <p:cNvSpPr>
            <a:spLocks noGrp="1"/>
          </p:cNvSpPr>
          <p:nvPr>
            <p:ph idx="1"/>
          </p:nvPr>
        </p:nvSpPr>
        <p:spPr>
          <a:xfrm>
            <a:off x="0" y="546100"/>
            <a:ext cx="12192000" cy="6311899"/>
          </a:xfrm>
        </p:spPr>
        <p:txBody>
          <a:bodyPr>
            <a:normAutofit lnSpcReduction="10000"/>
          </a:bodyPr>
          <a:lstStyle/>
          <a:p>
            <a:r>
              <a:rPr lang="en-US" dirty="0" smtClean="0"/>
              <a:t>“The one characteristic of the red deer most noted by biblical writers, however, is their agility. “Then shall the lame man leap as an hart, and the tongue of the dumb sing: for in the wilderness shall waters break out, and streams in the desert.” (Isa 35:6) Beyond noticing their mere leaping, many writers make reference specifically to the unerring hinds’ feet. (Yes, that would include their hind feet.) In 2 Samuel 22, David makes a psalm upon his deliverance from his enemies. This is also Psalm 18. In verse 34 (verse 33 in the Psalm) David says, “He maketh my feet like hinds' feet: and setteth me upon my high places.” He praises God for keeping him from falling. After Habakkuk had a vision of God in all his glory, he concludes by asserting God’s faithful support. “The LORD God is my strength, and he will make my feet like hinds' feet, and he will make me to walk upon mine high places.” (Hab 3:19)</a:t>
            </a:r>
          </a:p>
          <a:p>
            <a:r>
              <a:rPr lang="en-US" dirty="0" smtClean="0"/>
              <a:t>The hart and the hind don’t worry about food, or falling. As we go through our days, we should be like they. Let us pant for God, who will plant our feet on the heights. Then we will be as pleasant in aspect as the hart or the hind.”  </a:t>
            </a:r>
            <a:r>
              <a:rPr lang="en-US" b="1" i="1" u="sng" dirty="0" smtClean="0"/>
              <a:t>As the Deer</a:t>
            </a:r>
            <a:r>
              <a:rPr lang="en-US" dirty="0" smtClean="0"/>
              <a:t>, Tim O’ Hearn</a:t>
            </a:r>
            <a:endParaRPr lang="en-US" dirty="0"/>
          </a:p>
        </p:txBody>
      </p:sp>
    </p:spTree>
    <p:extLst>
      <p:ext uri="{BB962C8B-B14F-4D97-AF65-F5344CB8AC3E}">
        <p14:creationId xmlns:p14="http://schemas.microsoft.com/office/powerpoint/2010/main" val="6506024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711199"/>
          </a:xfrm>
        </p:spPr>
        <p:txBody>
          <a:bodyPr>
            <a:normAutofit/>
          </a:bodyPr>
          <a:lstStyle/>
          <a:p>
            <a:r>
              <a:rPr lang="en-US" dirty="0" smtClean="0"/>
              <a:t>        </a:t>
            </a:r>
            <a:r>
              <a:rPr lang="en-US" b="1" i="1" u="sng" dirty="0" smtClean="0">
                <a:solidFill>
                  <a:srgbClr val="0070C0"/>
                </a:solidFill>
                <a:latin typeface="Algerian" panose="04020705040A02060702" pitchFamily="82" charset="0"/>
              </a:rPr>
              <a:t>Hind’s Noble Characteristics</a:t>
            </a:r>
            <a:endParaRPr lang="en-US" b="1" i="1" u="sng" dirty="0">
              <a:solidFill>
                <a:srgbClr val="0070C0"/>
              </a:solidFill>
              <a:latin typeface="Algerian" panose="04020705040A02060702" pitchFamily="82" charset="0"/>
            </a:endParaRPr>
          </a:p>
        </p:txBody>
      </p:sp>
      <p:sp>
        <p:nvSpPr>
          <p:cNvPr id="3" name="Content Placeholder 2"/>
          <p:cNvSpPr>
            <a:spLocks noGrp="1"/>
          </p:cNvSpPr>
          <p:nvPr>
            <p:ph sz="half" idx="1"/>
          </p:nvPr>
        </p:nvSpPr>
        <p:spPr>
          <a:xfrm>
            <a:off x="0" y="622300"/>
            <a:ext cx="6019800" cy="6235700"/>
          </a:xfrm>
        </p:spPr>
        <p:txBody>
          <a:bodyPr>
            <a:normAutofit/>
          </a:bodyPr>
          <a:lstStyle/>
          <a:p>
            <a:r>
              <a:rPr lang="en-US" dirty="0" smtClean="0"/>
              <a:t>1. very loyal.</a:t>
            </a:r>
          </a:p>
          <a:p>
            <a:r>
              <a:rPr lang="en-US" dirty="0" smtClean="0"/>
              <a:t>2. very protective.</a:t>
            </a:r>
          </a:p>
          <a:p>
            <a:r>
              <a:rPr lang="en-US" dirty="0" smtClean="0"/>
              <a:t>3. takes care of their family.    </a:t>
            </a:r>
          </a:p>
          <a:p>
            <a:r>
              <a:rPr lang="en-US" dirty="0" smtClean="0"/>
              <a:t>4. Serves as a lookout for unwanted foes.</a:t>
            </a:r>
          </a:p>
          <a:p>
            <a:r>
              <a:rPr lang="en-US" dirty="0" smtClean="0"/>
              <a:t>5. agile; able to conquer towering difficulties with ease!</a:t>
            </a:r>
          </a:p>
          <a:p>
            <a:r>
              <a:rPr lang="en-US" dirty="0" smtClean="0"/>
              <a:t>These were characteristics that marked and blessed the tribe of Naphtali and, through them, many others!</a:t>
            </a:r>
            <a:endParaRPr lang="en-US" dirty="0"/>
          </a:p>
        </p:txBody>
      </p:sp>
      <p:pic>
        <p:nvPicPr>
          <p:cNvPr id="5" name="Content Placeholder 4"/>
          <p:cNvPicPr>
            <a:picLocks noGrp="1" noChangeAspect="1"/>
          </p:cNvPicPr>
          <p:nvPr>
            <p:ph sz="half" idx="2"/>
          </p:nvPr>
        </p:nvPicPr>
        <p:blipFill>
          <a:blip r:embed="rId2"/>
          <a:stretch>
            <a:fillRect/>
          </a:stretch>
        </p:blipFill>
        <p:spPr>
          <a:xfrm>
            <a:off x="6019801" y="622300"/>
            <a:ext cx="6172200" cy="6235700"/>
          </a:xfrm>
          <a:prstGeom prst="rect">
            <a:avLst/>
          </a:prstGeom>
        </p:spPr>
      </p:pic>
    </p:spTree>
    <p:extLst>
      <p:ext uri="{BB962C8B-B14F-4D97-AF65-F5344CB8AC3E}">
        <p14:creationId xmlns:p14="http://schemas.microsoft.com/office/powerpoint/2010/main" val="33343076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226</TotalTime>
  <Words>2313</Words>
  <Application>Microsoft Office PowerPoint</Application>
  <PresentationFormat>Widescreen</PresentationFormat>
  <Paragraphs>49</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Algerian</vt:lpstr>
      <vt:lpstr>Arial</vt:lpstr>
      <vt:lpstr>Calibri</vt:lpstr>
      <vt:lpstr>Calibri Light</vt:lpstr>
      <vt:lpstr>Office Theme</vt:lpstr>
      <vt:lpstr>Naphtali “Hind Let loose”</vt:lpstr>
      <vt:lpstr>                Almost Nothing About Him</vt:lpstr>
      <vt:lpstr>    Battle Royal!!</vt:lpstr>
      <vt:lpstr>                                       Silence</vt:lpstr>
      <vt:lpstr>A Hind Let Loose!</vt:lpstr>
      <vt:lpstr>        Special Characteristics of a Hind</vt:lpstr>
      <vt:lpstr>PowerPoint Presentation</vt:lpstr>
      <vt:lpstr>                                      Agility</vt:lpstr>
      <vt:lpstr>        Hind’s Noble Characteristics</vt:lpstr>
      <vt:lpstr>       Naphtali’s Mightiest Warrior</vt:lpstr>
      <vt:lpstr>                                   Barak</vt:lpstr>
      <vt:lpstr>           The Protective, Loyal Hind</vt:lpstr>
      <vt:lpstr>                   Naphtali Would fight</vt:lpstr>
      <vt:lpstr>                                  Goodly Words </vt:lpstr>
      <vt:lpstr>                Tact and Thoughtful</vt:lpstr>
      <vt:lpstr>                                     Words Spoken</vt:lpstr>
      <vt:lpstr>PowerPoint Presentation</vt:lpstr>
      <vt:lpstr>Learned his Lessons</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Naphtali “Hind Let loose”</dc:title>
  <dc:creator>All Public</dc:creator>
  <cp:lastModifiedBy>All Public</cp:lastModifiedBy>
  <cp:revision>17</cp:revision>
  <dcterms:created xsi:type="dcterms:W3CDTF">2017-07-28T17:28:30Z</dcterms:created>
  <dcterms:modified xsi:type="dcterms:W3CDTF">2017-08-03T19:10:36Z</dcterms:modified>
</cp:coreProperties>
</file>