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57" r:id="rId4"/>
    <p:sldId id="258" r:id="rId5"/>
    <p:sldId id="259" r:id="rId6"/>
    <p:sldId id="260" r:id="rId7"/>
    <p:sldId id="261" r:id="rId8"/>
    <p:sldId id="262" r:id="rId9"/>
    <p:sldId id="278" r:id="rId10"/>
    <p:sldId id="263" r:id="rId11"/>
    <p:sldId id="264" r:id="rId12"/>
    <p:sldId id="265" r:id="rId13"/>
    <p:sldId id="266" r:id="rId14"/>
    <p:sldId id="267" r:id="rId15"/>
    <p:sldId id="268" r:id="rId16"/>
    <p:sldId id="269" r:id="rId17"/>
    <p:sldId id="270" r:id="rId18"/>
    <p:sldId id="271" r:id="rId19"/>
    <p:sldId id="273" r:id="rId20"/>
    <p:sldId id="274" r:id="rId21"/>
    <p:sldId id="275" r:id="rId22"/>
    <p:sldId id="276" r:id="rId23"/>
    <p:sldId id="27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3" d="100"/>
          <a:sy n="73" d="100"/>
        </p:scale>
        <p:origin x="-103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926B93-037B-40C1-A1F9-DF3146921207}" type="datetimeFigureOut">
              <a:rPr lang="en-US" smtClean="0"/>
              <a:pPr/>
              <a:t>1/1/2010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604B6B-8BA1-4587-B553-C1B46A56482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926B93-037B-40C1-A1F9-DF3146921207}" type="datetimeFigureOut">
              <a:rPr lang="en-US" smtClean="0"/>
              <a:pPr/>
              <a:t>1/1/2010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604B6B-8BA1-4587-B553-C1B46A56482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926B93-037B-40C1-A1F9-DF3146921207}" type="datetimeFigureOut">
              <a:rPr lang="en-US" smtClean="0"/>
              <a:pPr/>
              <a:t>1/1/2010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604B6B-8BA1-4587-B553-C1B46A56482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926B93-037B-40C1-A1F9-DF3146921207}" type="datetimeFigureOut">
              <a:rPr lang="en-US" smtClean="0"/>
              <a:pPr/>
              <a:t>1/1/2010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604B6B-8BA1-4587-B553-C1B46A56482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926B93-037B-40C1-A1F9-DF3146921207}" type="datetimeFigureOut">
              <a:rPr lang="en-US" smtClean="0"/>
              <a:pPr/>
              <a:t>1/1/2010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604B6B-8BA1-4587-B553-C1B46A56482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926B93-037B-40C1-A1F9-DF3146921207}" type="datetimeFigureOut">
              <a:rPr lang="en-US" smtClean="0"/>
              <a:pPr/>
              <a:t>1/1/2010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604B6B-8BA1-4587-B553-C1B46A56482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926B93-037B-40C1-A1F9-DF3146921207}" type="datetimeFigureOut">
              <a:rPr lang="en-US" smtClean="0"/>
              <a:pPr/>
              <a:t>1/1/2010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F604B6B-8BA1-4587-B553-C1B46A56482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926B93-037B-40C1-A1F9-DF3146921207}" type="datetimeFigureOut">
              <a:rPr lang="en-US" smtClean="0"/>
              <a:pPr/>
              <a:t>1/1/2010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F604B6B-8BA1-4587-B553-C1B46A56482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926B93-037B-40C1-A1F9-DF3146921207}" type="datetimeFigureOut">
              <a:rPr lang="en-US" smtClean="0"/>
              <a:pPr/>
              <a:t>1/1/2010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F604B6B-8BA1-4587-B553-C1B46A56482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926B93-037B-40C1-A1F9-DF3146921207}" type="datetimeFigureOut">
              <a:rPr lang="en-US" smtClean="0"/>
              <a:pPr/>
              <a:t>1/1/2010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604B6B-8BA1-4587-B553-C1B46A56482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926B93-037B-40C1-A1F9-DF3146921207}" type="datetimeFigureOut">
              <a:rPr lang="en-US" smtClean="0"/>
              <a:pPr/>
              <a:t>1/1/2010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604B6B-8BA1-4587-B553-C1B46A56482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926B93-037B-40C1-A1F9-DF3146921207}" type="datetimeFigureOut">
              <a:rPr lang="en-US" smtClean="0"/>
              <a:pPr/>
              <a:t>1/1/2010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604B6B-8BA1-4587-B553-C1B46A56482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solidFill>
                  <a:srgbClr val="FF0000"/>
                </a:solidFill>
              </a:rPr>
              <a:t>The Book of Romans pt. 4</a:t>
            </a:r>
            <a:endParaRPr lang="en-US" u="sng" dirty="0">
              <a:solidFill>
                <a:srgbClr val="FF0000"/>
              </a:solidFill>
            </a:endParaRPr>
          </a:p>
        </p:txBody>
      </p:sp>
      <p:sp>
        <p:nvSpPr>
          <p:cNvPr id="3" name="Subtitle 2"/>
          <p:cNvSpPr>
            <a:spLocks noGrp="1"/>
          </p:cNvSpPr>
          <p:nvPr>
            <p:ph type="subTitle" idx="1"/>
          </p:nvPr>
        </p:nvSpPr>
        <p:spPr/>
        <p:txBody>
          <a:bodyPr/>
          <a:lstStyle/>
          <a:p>
            <a:r>
              <a:rPr lang="en-US" u="sng" dirty="0" smtClean="0">
                <a:solidFill>
                  <a:srgbClr val="002060"/>
                </a:solidFill>
              </a:rPr>
              <a:t>Romans 2:17-29</a:t>
            </a:r>
            <a:endParaRPr lang="en-US" u="sng"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half" idx="2"/>
          </p:nvPr>
        </p:nvPicPr>
        <p:blipFill>
          <a:blip r:embed="rId2" cstate="print"/>
          <a:srcRect/>
          <a:stretch>
            <a:fillRect/>
          </a:stretch>
        </p:blipFill>
        <p:spPr bwMode="auto">
          <a:xfrm>
            <a:off x="4572000" y="1143000"/>
            <a:ext cx="4572000" cy="5715000"/>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solidFill>
                  <a:schemeClr val="accent6">
                    <a:lumMod val="75000"/>
                  </a:schemeClr>
                </a:solidFill>
              </a:rPr>
              <a:t>Romans 2:21-24</a:t>
            </a:r>
            <a:endParaRPr lang="en-US" u="sng" dirty="0">
              <a:solidFill>
                <a:schemeClr val="accent6">
                  <a:lumMod val="75000"/>
                </a:schemeClr>
              </a:solidFill>
            </a:endParaRPr>
          </a:p>
        </p:txBody>
      </p:sp>
      <p:sp>
        <p:nvSpPr>
          <p:cNvPr id="3" name="Content Placeholder 2"/>
          <p:cNvSpPr>
            <a:spLocks noGrp="1"/>
          </p:cNvSpPr>
          <p:nvPr>
            <p:ph sz="half" idx="1"/>
          </p:nvPr>
        </p:nvSpPr>
        <p:spPr>
          <a:xfrm>
            <a:off x="457200" y="1600201"/>
            <a:ext cx="4114800" cy="2057400"/>
          </a:xfrm>
        </p:spPr>
        <p:txBody>
          <a:bodyPr>
            <a:noAutofit/>
          </a:bodyPr>
          <a:lstStyle/>
          <a:p>
            <a:r>
              <a:rPr lang="en-US" sz="2000" dirty="0" smtClean="0">
                <a:solidFill>
                  <a:schemeClr val="tx1">
                    <a:lumMod val="95000"/>
                    <a:lumOff val="5000"/>
                  </a:schemeClr>
                </a:solidFill>
              </a:rPr>
              <a:t>“Thou therefore which teachest another, teachest thou not thyself? thou that preachest a man should not steal, dost thou steal?   Thou that sayest a man should not commit adultery, dost thou commit adultery? thou that abhorrest idols, dost thou commit sacrilege?  Thou that makest thy boast of the law, through breaking the law dishonourest thou God?  For the name of God is blasphemed among the Gentiles through you, as it is written.”</a:t>
            </a:r>
            <a:endParaRPr lang="en-US" sz="2000"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2"/>
          </p:nvPr>
        </p:nvPicPr>
        <p:blipFill>
          <a:blip r:embed="rId2" cstate="print"/>
          <a:srcRect/>
          <a:stretch>
            <a:fillRect/>
          </a:stretch>
        </p:blipFill>
        <p:spPr bwMode="auto">
          <a:xfrm>
            <a:off x="0" y="762000"/>
            <a:ext cx="4572000" cy="609600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dirty="0" smtClean="0">
                <a:solidFill>
                  <a:srgbClr val="C00000"/>
                </a:solidFill>
                <a:latin typeface="Algerian" pitchFamily="82" charset="0"/>
              </a:rPr>
              <a:t>How Far do we go?</a:t>
            </a:r>
            <a:br>
              <a:rPr lang="en-US" dirty="0" smtClean="0">
                <a:solidFill>
                  <a:srgbClr val="C00000"/>
                </a:solidFill>
                <a:latin typeface="Algerian" pitchFamily="82" charset="0"/>
              </a:rPr>
            </a:br>
            <a:endParaRPr lang="en-US" dirty="0">
              <a:solidFill>
                <a:srgbClr val="C00000"/>
              </a:solidFill>
              <a:latin typeface="Algerian" pitchFamily="82" charset="0"/>
            </a:endParaRPr>
          </a:p>
        </p:txBody>
      </p:sp>
      <p:sp>
        <p:nvSpPr>
          <p:cNvPr id="3" name="Content Placeholder 2"/>
          <p:cNvSpPr>
            <a:spLocks noGrp="1"/>
          </p:cNvSpPr>
          <p:nvPr>
            <p:ph sz="half" idx="1"/>
          </p:nvPr>
        </p:nvSpPr>
        <p:spPr>
          <a:xfrm>
            <a:off x="4572000" y="762000"/>
            <a:ext cx="4572000" cy="6096000"/>
          </a:xfrm>
        </p:spPr>
        <p:txBody>
          <a:bodyPr>
            <a:normAutofit fontScale="92500" lnSpcReduction="20000"/>
          </a:bodyPr>
          <a:lstStyle/>
          <a:p>
            <a:r>
              <a:rPr lang="en-US" dirty="0" smtClean="0"/>
              <a:t> </a:t>
            </a:r>
            <a:r>
              <a:rPr lang="en-US" dirty="0" smtClean="0">
                <a:solidFill>
                  <a:srgbClr val="C00000"/>
                </a:solidFill>
              </a:rPr>
              <a:t>Paul is concerned that our commit to God is only skin deep; meaning, we only apply the law to our outward life.  This is the ‘letter’ of the law.  This is Pharisaical righteousness.  While we may appear outwardly righteous to others, what is on the inside where it matters most?  “For I say unto you, That except your righteousness shall exceed the righteousness of the scribes and Pharisees, ye shall in no case enter into the kingdom of heaven.”  Matthew 5:20</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2"/>
          </p:nvPr>
        </p:nvPicPr>
        <p:blipFill>
          <a:blip r:embed="rId2" cstate="print"/>
          <a:srcRect/>
          <a:stretch>
            <a:fillRect/>
          </a:stretch>
        </p:blipFill>
        <p:spPr bwMode="auto">
          <a:xfrm>
            <a:off x="4572000" y="1219201"/>
            <a:ext cx="4572000" cy="5638799"/>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solidFill>
                  <a:srgbClr val="C00000"/>
                </a:solidFill>
              </a:rPr>
              <a:t>Well?</a:t>
            </a:r>
            <a:endParaRPr lang="en-US" u="sng" dirty="0">
              <a:solidFill>
                <a:srgbClr val="C00000"/>
              </a:solidFill>
            </a:endParaRPr>
          </a:p>
        </p:txBody>
      </p:sp>
      <p:sp>
        <p:nvSpPr>
          <p:cNvPr id="3" name="Content Placeholder 2"/>
          <p:cNvSpPr>
            <a:spLocks noGrp="1"/>
          </p:cNvSpPr>
          <p:nvPr>
            <p:ph sz="half" idx="1"/>
          </p:nvPr>
        </p:nvSpPr>
        <p:spPr/>
        <p:txBody>
          <a:bodyPr>
            <a:normAutofit fontScale="85000" lnSpcReduction="10000"/>
          </a:bodyPr>
          <a:lstStyle/>
          <a:p>
            <a:r>
              <a:rPr lang="en-US" dirty="0" smtClean="0">
                <a:solidFill>
                  <a:schemeClr val="accent6">
                    <a:lumMod val="50000"/>
                  </a:schemeClr>
                </a:solidFill>
              </a:rPr>
              <a:t>“Woe unto you, scribes and Pharisees, hypocrites! for ye are like unto whited sepulchres, </a:t>
            </a:r>
            <a:r>
              <a:rPr lang="en-US" u="sng" dirty="0" smtClean="0">
                <a:solidFill>
                  <a:schemeClr val="accent6">
                    <a:lumMod val="50000"/>
                  </a:schemeClr>
                </a:solidFill>
              </a:rPr>
              <a:t>which indeed appear beautiful outward, but are within full of dead men's bones, and of all uncleanness.</a:t>
            </a:r>
            <a:r>
              <a:rPr lang="en-US" dirty="0" smtClean="0">
                <a:solidFill>
                  <a:schemeClr val="accent6">
                    <a:lumMod val="50000"/>
                  </a:schemeClr>
                </a:solidFill>
              </a:rPr>
              <a:t> Even so ye also outwardly appear righteous unto men, but within ye are full of hypocrisy and iniquity.”  Matthew 23:27,28 </a:t>
            </a:r>
            <a:endParaRPr lang="en-US"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half" idx="2"/>
          </p:nvPr>
        </p:nvPicPr>
        <p:blipFill>
          <a:blip r:embed="rId2" cstate="print"/>
          <a:srcRect/>
          <a:stretch>
            <a:fillRect/>
          </a:stretch>
        </p:blipFill>
        <p:spPr bwMode="auto">
          <a:xfrm>
            <a:off x="0" y="1143000"/>
            <a:ext cx="4572000" cy="5715000"/>
          </a:xfrm>
          <a:prstGeom prst="rect">
            <a:avLst/>
          </a:prstGeom>
          <a:noFill/>
          <a:ln w="9525">
            <a:noFill/>
            <a:miter lim="800000"/>
            <a:headEnd/>
            <a:tailEnd/>
          </a:ln>
        </p:spPr>
      </p:pic>
      <p:sp>
        <p:nvSpPr>
          <p:cNvPr id="2" name="Title 1"/>
          <p:cNvSpPr>
            <a:spLocks noGrp="1"/>
          </p:cNvSpPr>
          <p:nvPr>
            <p:ph type="title"/>
          </p:nvPr>
        </p:nvSpPr>
        <p:spPr>
          <a:xfrm>
            <a:off x="0" y="0"/>
            <a:ext cx="4572000" cy="1417638"/>
          </a:xfrm>
        </p:spPr>
        <p:txBody>
          <a:bodyPr>
            <a:normAutofit/>
          </a:bodyPr>
          <a:lstStyle/>
          <a:p>
            <a:r>
              <a:rPr lang="en-US" u="sng" dirty="0" smtClean="0">
                <a:solidFill>
                  <a:srgbClr val="0070C0"/>
                </a:solidFill>
              </a:rPr>
              <a:t>How is it with Us?</a:t>
            </a:r>
            <a:endParaRPr lang="en-US" u="sng" dirty="0">
              <a:solidFill>
                <a:srgbClr val="0070C0"/>
              </a:solidFill>
            </a:endParaRPr>
          </a:p>
        </p:txBody>
      </p:sp>
      <p:sp>
        <p:nvSpPr>
          <p:cNvPr id="3" name="Content Placeholder 2"/>
          <p:cNvSpPr>
            <a:spLocks noGrp="1"/>
          </p:cNvSpPr>
          <p:nvPr>
            <p:ph sz="half" idx="1"/>
          </p:nvPr>
        </p:nvSpPr>
        <p:spPr>
          <a:xfrm>
            <a:off x="4572000" y="0"/>
            <a:ext cx="4572000" cy="6858000"/>
          </a:xfrm>
        </p:spPr>
        <p:txBody>
          <a:bodyPr>
            <a:normAutofit fontScale="85000" lnSpcReduction="10000"/>
          </a:bodyPr>
          <a:lstStyle/>
          <a:p>
            <a:r>
              <a:rPr lang="en-US" dirty="0" smtClean="0">
                <a:solidFill>
                  <a:schemeClr val="bg2">
                    <a:lumMod val="10000"/>
                  </a:schemeClr>
                </a:solidFill>
              </a:rPr>
              <a:t>“</a:t>
            </a:r>
            <a:r>
              <a:rPr lang="en-US" u="sng" dirty="0" smtClean="0">
                <a:solidFill>
                  <a:schemeClr val="bg2">
                    <a:lumMod val="10000"/>
                  </a:schemeClr>
                </a:solidFill>
              </a:rPr>
              <a:t>Behold, thou desirest truth in the inward parts: and in the hidden part thou shalt make me to know wisdom</a:t>
            </a:r>
            <a:r>
              <a:rPr lang="en-US" dirty="0" smtClean="0">
                <a:solidFill>
                  <a:schemeClr val="bg2">
                    <a:lumMod val="10000"/>
                  </a:schemeClr>
                </a:solidFill>
              </a:rPr>
              <a:t>.  Purge me with hyssop, and I shall be clean: wash me, and I shall be whiter than snow.  Make me to hear joy and gladness; that the bones which thou hast broken may rejoice.  Hide thy face from my sins, and blot out all mine iniquities.  </a:t>
            </a:r>
            <a:r>
              <a:rPr lang="en-US" u="sng" dirty="0" smtClean="0">
                <a:solidFill>
                  <a:schemeClr val="bg2">
                    <a:lumMod val="10000"/>
                  </a:schemeClr>
                </a:solidFill>
              </a:rPr>
              <a:t>Create in me a clean heart, O God; and renew a right spirit within me</a:t>
            </a:r>
            <a:r>
              <a:rPr lang="en-US" dirty="0" smtClean="0">
                <a:solidFill>
                  <a:schemeClr val="bg2">
                    <a:lumMod val="10000"/>
                  </a:schemeClr>
                </a:solidFill>
              </a:rPr>
              <a:t>.”  Psalm 51:6-10  God wants to reign within; He wants to be Master of our minds!  How we have dishonored Him within while our outward appearance seems so righteous!</a:t>
            </a:r>
            <a:endParaRPr lang="en-US" dirty="0">
              <a:solidFill>
                <a:schemeClr val="bg2">
                  <a:lumMod val="1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2"/>
          </p:nvPr>
        </p:nvPicPr>
        <p:blipFill>
          <a:blip r:embed="rId2" cstate="print"/>
          <a:srcRect/>
          <a:stretch>
            <a:fillRect/>
          </a:stretch>
        </p:blipFill>
        <p:spPr bwMode="auto">
          <a:xfrm>
            <a:off x="4572000" y="1143000"/>
            <a:ext cx="4572000" cy="5715000"/>
          </a:xfrm>
          <a:prstGeom prst="rect">
            <a:avLst/>
          </a:prstGeom>
          <a:noFill/>
          <a:ln w="9525">
            <a:noFill/>
            <a:miter lim="800000"/>
            <a:headEnd/>
            <a:tailEnd/>
          </a:ln>
        </p:spPr>
      </p:pic>
      <p:sp>
        <p:nvSpPr>
          <p:cNvPr id="2" name="Title 1"/>
          <p:cNvSpPr>
            <a:spLocks noGrp="1"/>
          </p:cNvSpPr>
          <p:nvPr>
            <p:ph type="title"/>
          </p:nvPr>
        </p:nvSpPr>
        <p:spPr>
          <a:xfrm>
            <a:off x="4572000" y="0"/>
            <a:ext cx="4114800" cy="1066800"/>
          </a:xfrm>
        </p:spPr>
        <p:txBody>
          <a:bodyPr/>
          <a:lstStyle/>
          <a:p>
            <a:r>
              <a:rPr lang="en-US" u="sng" dirty="0" smtClean="0">
                <a:solidFill>
                  <a:srgbClr val="002060"/>
                </a:solidFill>
              </a:rPr>
              <a:t>Not a One</a:t>
            </a:r>
            <a:endParaRPr lang="en-US" u="sng" dirty="0">
              <a:solidFill>
                <a:srgbClr val="002060"/>
              </a:solidFill>
            </a:endParaRPr>
          </a:p>
        </p:txBody>
      </p:sp>
      <p:sp>
        <p:nvSpPr>
          <p:cNvPr id="3" name="Content Placeholder 2"/>
          <p:cNvSpPr>
            <a:spLocks noGrp="1"/>
          </p:cNvSpPr>
          <p:nvPr>
            <p:ph sz="half" idx="1"/>
          </p:nvPr>
        </p:nvSpPr>
        <p:spPr>
          <a:xfrm>
            <a:off x="0" y="0"/>
            <a:ext cx="4572000" cy="6857999"/>
          </a:xfrm>
        </p:spPr>
        <p:txBody>
          <a:bodyPr>
            <a:normAutofit/>
          </a:bodyPr>
          <a:lstStyle/>
          <a:p>
            <a:r>
              <a:rPr lang="en-US" dirty="0" smtClean="0">
                <a:solidFill>
                  <a:schemeClr val="accent2">
                    <a:lumMod val="75000"/>
                  </a:schemeClr>
                </a:solidFill>
              </a:rPr>
              <a:t>All of us have brought dishonor to God by our disobedience, by our outward conformity to the letter of the law, but by our breaking the law within.  When we break God’s law within, we will eventually break it by action!  We have all brought pain and grief to God.  “All we like sheep have gone astray; we have turned every one to his own way;”  Isaiah 53:6</a:t>
            </a:r>
            <a:endParaRPr lang="en-US"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1066800"/>
          </a:xfrm>
        </p:spPr>
        <p:txBody>
          <a:bodyPr/>
          <a:lstStyle/>
          <a:p>
            <a:r>
              <a:rPr lang="en-US" u="sng" dirty="0" smtClean="0"/>
              <a:t>Romans 2:25-29</a:t>
            </a:r>
            <a:endParaRPr lang="en-US" u="sng" dirty="0"/>
          </a:p>
        </p:txBody>
      </p:sp>
      <p:sp>
        <p:nvSpPr>
          <p:cNvPr id="4" name="Content Placeholder 3"/>
          <p:cNvSpPr>
            <a:spLocks noGrp="1"/>
          </p:cNvSpPr>
          <p:nvPr>
            <p:ph sz="half" idx="2"/>
          </p:nvPr>
        </p:nvSpPr>
        <p:spPr>
          <a:xfrm>
            <a:off x="4648200" y="0"/>
            <a:ext cx="4495800" cy="6858000"/>
          </a:xfrm>
        </p:spPr>
        <p:txBody>
          <a:bodyPr>
            <a:normAutofit fontScale="77500" lnSpcReduction="20000"/>
          </a:bodyPr>
          <a:lstStyle/>
          <a:p>
            <a:r>
              <a:rPr lang="en-US" dirty="0" smtClean="0"/>
              <a:t>“For circumcision verily profiteth, if thou keep the law: but if thou be a breaker of the law, thy circumcision is made uncircumcision. </a:t>
            </a:r>
            <a:br>
              <a:rPr lang="en-US" dirty="0" smtClean="0"/>
            </a:br>
            <a:r>
              <a:rPr lang="en-US" dirty="0" smtClean="0"/>
              <a:t>Therefore if the uncircumcision keep the righteousness of the law, shall not his uncircumcision be counted for circumcision?   And shall not uncircumcision which is by nature, if it fulfill the law, judge thee, who by the letter and circumcision dost transgress the law?  For he is not a Jew, which is one outwardly; neither is that circumcision, which is outward in the flesh:  But he is a Jew, which is one inwardly; and circumcision is that of the heart, in the spirit, and not in the letter; whose praise is not of men, but of God.”  </a:t>
            </a:r>
          </a:p>
          <a:p>
            <a:r>
              <a:rPr lang="en-US" dirty="0" smtClean="0"/>
              <a:t>The Jews had their sign.  What is ours?</a:t>
            </a:r>
            <a:endParaRPr lang="en-US"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0" y="1143000"/>
            <a:ext cx="44958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2"/>
          </p:nvPr>
        </p:nvPicPr>
        <p:blipFill>
          <a:blip r:embed="rId2" cstate="print"/>
          <a:srcRect/>
          <a:stretch>
            <a:fillRect/>
          </a:stretch>
        </p:blipFill>
        <p:spPr bwMode="auto">
          <a:xfrm>
            <a:off x="4572000" y="1143000"/>
            <a:ext cx="4572000" cy="5715000"/>
          </a:xfrm>
          <a:prstGeom prst="rect">
            <a:avLst/>
          </a:prstGeom>
          <a:noFill/>
          <a:ln w="9525">
            <a:noFill/>
            <a:miter lim="800000"/>
            <a:headEnd/>
            <a:tailEnd/>
          </a:ln>
        </p:spPr>
      </p:pic>
      <p:sp>
        <p:nvSpPr>
          <p:cNvPr id="2" name="Title 1"/>
          <p:cNvSpPr>
            <a:spLocks noGrp="1"/>
          </p:cNvSpPr>
          <p:nvPr>
            <p:ph type="title"/>
          </p:nvPr>
        </p:nvSpPr>
        <p:spPr>
          <a:xfrm>
            <a:off x="4572000" y="0"/>
            <a:ext cx="4114800" cy="990600"/>
          </a:xfrm>
        </p:spPr>
        <p:txBody>
          <a:bodyPr>
            <a:normAutofit/>
          </a:bodyPr>
          <a:lstStyle/>
          <a:p>
            <a:r>
              <a:rPr lang="en-US" u="sng" dirty="0" smtClean="0">
                <a:solidFill>
                  <a:srgbClr val="0070C0"/>
                </a:solidFill>
              </a:rPr>
              <a:t>Outward Sign</a:t>
            </a:r>
            <a:endParaRPr lang="en-US" u="sng" dirty="0">
              <a:solidFill>
                <a:srgbClr val="0070C0"/>
              </a:solidFill>
            </a:endParaRPr>
          </a:p>
        </p:txBody>
      </p:sp>
      <p:sp>
        <p:nvSpPr>
          <p:cNvPr id="3" name="Content Placeholder 2"/>
          <p:cNvSpPr>
            <a:spLocks noGrp="1"/>
          </p:cNvSpPr>
          <p:nvPr>
            <p:ph sz="half" idx="1"/>
          </p:nvPr>
        </p:nvSpPr>
        <p:spPr>
          <a:xfrm>
            <a:off x="0" y="0"/>
            <a:ext cx="4572000" cy="6858000"/>
          </a:xfrm>
        </p:spPr>
        <p:txBody>
          <a:bodyPr>
            <a:normAutofit/>
          </a:bodyPr>
          <a:lstStyle/>
          <a:p>
            <a:r>
              <a:rPr lang="en-US" dirty="0" smtClean="0">
                <a:solidFill>
                  <a:srgbClr val="002060"/>
                </a:solidFill>
              </a:rPr>
              <a:t>Outward acts of piety are good, but never as a replacement for inward purity and submission.  Circumcision was good, in itself, but never as anything but a sign.</a:t>
            </a:r>
          </a:p>
          <a:p>
            <a:r>
              <a:rPr lang="en-US" dirty="0" smtClean="0">
                <a:solidFill>
                  <a:srgbClr val="002060"/>
                </a:solidFill>
              </a:rPr>
              <a:t> “And the LORD thy God will circumcise thine heart, and the heart of thy seed, to love the LORD thy God with all thine heart, and with all thy soul, that thou mayest live.” Deut. 30:6</a:t>
            </a:r>
            <a:endParaRPr lang="en-US" dirty="0">
              <a:solidFill>
                <a:srgbClr val="00206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2"/>
          </p:nvPr>
        </p:nvPicPr>
        <p:blipFill>
          <a:blip r:embed="rId2" cstate="print"/>
          <a:srcRect/>
          <a:stretch>
            <a:fillRect/>
          </a:stretch>
        </p:blipFill>
        <p:spPr bwMode="auto">
          <a:xfrm>
            <a:off x="0" y="1143000"/>
            <a:ext cx="4572000" cy="5715000"/>
          </a:xfrm>
          <a:prstGeom prst="rect">
            <a:avLst/>
          </a:prstGeom>
          <a:noFill/>
          <a:ln w="9525">
            <a:noFill/>
            <a:miter lim="800000"/>
            <a:headEnd/>
            <a:tailEnd/>
          </a:ln>
        </p:spPr>
      </p:pic>
      <p:sp>
        <p:nvSpPr>
          <p:cNvPr id="2" name="Title 1"/>
          <p:cNvSpPr>
            <a:spLocks noGrp="1"/>
          </p:cNvSpPr>
          <p:nvPr>
            <p:ph type="title"/>
          </p:nvPr>
        </p:nvSpPr>
        <p:spPr>
          <a:xfrm>
            <a:off x="0" y="0"/>
            <a:ext cx="4572000" cy="1219200"/>
          </a:xfrm>
        </p:spPr>
        <p:txBody>
          <a:bodyPr>
            <a:normAutofit fontScale="90000"/>
          </a:bodyPr>
          <a:lstStyle/>
          <a:p>
            <a:r>
              <a:rPr lang="en-US" u="sng" dirty="0" smtClean="0">
                <a:solidFill>
                  <a:srgbClr val="00B050"/>
                </a:solidFill>
              </a:rPr>
              <a:t>Can’t Produce Righteousness</a:t>
            </a:r>
            <a:endParaRPr lang="en-US" u="sng" dirty="0">
              <a:solidFill>
                <a:srgbClr val="00B050"/>
              </a:solidFill>
            </a:endParaRPr>
          </a:p>
        </p:txBody>
      </p:sp>
      <p:sp>
        <p:nvSpPr>
          <p:cNvPr id="3" name="Content Placeholder 2"/>
          <p:cNvSpPr>
            <a:spLocks noGrp="1"/>
          </p:cNvSpPr>
          <p:nvPr>
            <p:ph sz="half" idx="1"/>
          </p:nvPr>
        </p:nvSpPr>
        <p:spPr>
          <a:xfrm>
            <a:off x="4572000" y="0"/>
            <a:ext cx="4572000" cy="6858000"/>
          </a:xfrm>
        </p:spPr>
        <p:txBody>
          <a:bodyPr>
            <a:normAutofit/>
          </a:bodyPr>
          <a:lstStyle/>
          <a:p>
            <a:r>
              <a:rPr lang="en-US" sz="3200" dirty="0" smtClean="0">
                <a:solidFill>
                  <a:srgbClr val="002060"/>
                </a:solidFill>
              </a:rPr>
              <a:t>An outward act of conformity to God’s requirements can never produce right doing.  Some hope that a religious rite performed somehow makes one righteous; it never can.  It never produces anything; it simply represents what is being professed in the life inside.</a:t>
            </a:r>
            <a:endParaRPr lang="en-US" sz="3200" dirty="0">
              <a:solidFill>
                <a:srgbClr val="00206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half" idx="2"/>
          </p:nvPr>
        </p:nvPicPr>
        <p:blipFill>
          <a:blip r:embed="rId2" cstate="print"/>
          <a:srcRect/>
          <a:stretch>
            <a:fillRect/>
          </a:stretch>
        </p:blipFill>
        <p:spPr bwMode="auto">
          <a:xfrm>
            <a:off x="4572000" y="1143000"/>
            <a:ext cx="4572000" cy="5715000"/>
          </a:xfrm>
          <a:prstGeom prst="rect">
            <a:avLst/>
          </a:prstGeom>
          <a:noFill/>
          <a:ln w="9525">
            <a:noFill/>
            <a:miter lim="800000"/>
            <a:headEnd/>
            <a:tailEnd/>
          </a:ln>
        </p:spPr>
      </p:pic>
      <p:sp>
        <p:nvSpPr>
          <p:cNvPr id="2" name="Title 1"/>
          <p:cNvSpPr>
            <a:spLocks noGrp="1"/>
          </p:cNvSpPr>
          <p:nvPr>
            <p:ph type="title"/>
          </p:nvPr>
        </p:nvSpPr>
        <p:spPr>
          <a:xfrm>
            <a:off x="4572000" y="274638"/>
            <a:ext cx="4114800" cy="792162"/>
          </a:xfrm>
        </p:spPr>
        <p:txBody>
          <a:bodyPr/>
          <a:lstStyle/>
          <a:p>
            <a:r>
              <a:rPr lang="en-US" u="sng" dirty="0" smtClean="0">
                <a:solidFill>
                  <a:srgbClr val="002060"/>
                </a:solidFill>
              </a:rPr>
              <a:t>What  Signs Do</a:t>
            </a:r>
            <a:endParaRPr lang="en-US" u="sng" dirty="0">
              <a:solidFill>
                <a:srgbClr val="002060"/>
              </a:solidFill>
            </a:endParaRPr>
          </a:p>
        </p:txBody>
      </p:sp>
      <p:sp>
        <p:nvSpPr>
          <p:cNvPr id="3" name="Content Placeholder 2"/>
          <p:cNvSpPr>
            <a:spLocks noGrp="1"/>
          </p:cNvSpPr>
          <p:nvPr>
            <p:ph sz="half" idx="1"/>
          </p:nvPr>
        </p:nvSpPr>
        <p:spPr>
          <a:xfrm>
            <a:off x="457200" y="0"/>
            <a:ext cx="4114800" cy="6858000"/>
          </a:xfrm>
        </p:spPr>
        <p:txBody>
          <a:bodyPr>
            <a:noAutofit/>
          </a:bodyPr>
          <a:lstStyle/>
          <a:p>
            <a:r>
              <a:rPr lang="en-US" sz="3000" dirty="0" smtClean="0">
                <a:solidFill>
                  <a:srgbClr val="002060"/>
                </a:solidFill>
              </a:rPr>
              <a:t>Signs declare what is happening on the inside.  A sign that says, “Shoes For Sale” tells us that inside the store are shoes for purchase.  What if we went inside and there were no shoes?  The sign on the store front would be a sham and joke.  Same with circumcision and the Sabbath.</a:t>
            </a:r>
            <a:endParaRPr lang="en-US" sz="3000" dirty="0">
              <a:solidFill>
                <a:srgbClr val="00206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sz="half" idx="2"/>
          </p:nvPr>
        </p:nvPicPr>
        <p:blipFill>
          <a:blip r:embed="rId2" cstate="print"/>
          <a:srcRect/>
          <a:stretch>
            <a:fillRect/>
          </a:stretch>
        </p:blipFill>
        <p:spPr bwMode="auto">
          <a:xfrm>
            <a:off x="4572000" y="1143000"/>
            <a:ext cx="4572000" cy="5715000"/>
          </a:xfrm>
          <a:prstGeom prst="rect">
            <a:avLst/>
          </a:prstGeom>
          <a:noFill/>
          <a:ln w="9525">
            <a:noFill/>
            <a:miter lim="800000"/>
            <a:headEnd/>
            <a:tailEnd/>
          </a:ln>
        </p:spPr>
      </p:pic>
      <p:sp>
        <p:nvSpPr>
          <p:cNvPr id="2" name="Title 1"/>
          <p:cNvSpPr>
            <a:spLocks noGrp="1"/>
          </p:cNvSpPr>
          <p:nvPr>
            <p:ph type="title"/>
          </p:nvPr>
        </p:nvSpPr>
        <p:spPr>
          <a:xfrm>
            <a:off x="4038600" y="0"/>
            <a:ext cx="5105400" cy="1417638"/>
          </a:xfrm>
        </p:spPr>
        <p:txBody>
          <a:bodyPr>
            <a:normAutofit fontScale="90000"/>
          </a:bodyPr>
          <a:lstStyle/>
          <a:p>
            <a:r>
              <a:rPr lang="en-US" u="sng" dirty="0" smtClean="0">
                <a:solidFill>
                  <a:schemeClr val="accent6">
                    <a:lumMod val="75000"/>
                  </a:schemeClr>
                </a:solidFill>
              </a:rPr>
              <a:t>Anything that is Really Real</a:t>
            </a:r>
            <a:endParaRPr lang="en-US" u="sng" dirty="0">
              <a:solidFill>
                <a:schemeClr val="accent6">
                  <a:lumMod val="75000"/>
                </a:schemeClr>
              </a:solidFill>
            </a:endParaRPr>
          </a:p>
        </p:txBody>
      </p:sp>
      <p:sp>
        <p:nvSpPr>
          <p:cNvPr id="3" name="Content Placeholder 2"/>
          <p:cNvSpPr>
            <a:spLocks noGrp="1"/>
          </p:cNvSpPr>
          <p:nvPr>
            <p:ph sz="half" idx="1"/>
          </p:nvPr>
        </p:nvSpPr>
        <p:spPr>
          <a:xfrm>
            <a:off x="0" y="0"/>
            <a:ext cx="4572000" cy="6857999"/>
          </a:xfrm>
        </p:spPr>
        <p:txBody>
          <a:bodyPr>
            <a:noAutofit/>
          </a:bodyPr>
          <a:lstStyle/>
          <a:p>
            <a:r>
              <a:rPr lang="en-US" sz="2000" dirty="0" smtClean="0">
                <a:solidFill>
                  <a:srgbClr val="C00000"/>
                </a:solidFill>
              </a:rPr>
              <a:t>What is real is revealed solely by what is within.  The outward acts simply affirm what is inside.  But if the outward acts are there, but what is inside is lacking, the outward acts eventually die away. </a:t>
            </a:r>
          </a:p>
          <a:p>
            <a:r>
              <a:rPr lang="en-US" sz="2000" dirty="0" smtClean="0">
                <a:solidFill>
                  <a:srgbClr val="C00000"/>
                </a:solidFill>
              </a:rPr>
              <a:t> “Wherewith shall I come before the LORD, and bow myself before the high God? shall I come before him with burnt offerings, with calves of a year old?   Will the LORD be pleased with thousands of rams, or with ten thousands of rivers of oil? shall I give my firstborn for my transgression, the fruit of my body for the sin of my soul?  He hath shewed thee, O man, what is good; and what doth the LORD require of thee, but to do justly, and to love mercy, and to walk humbly with thy God?”  Micah 6:6-8</a:t>
            </a:r>
            <a:endParaRPr lang="en-US" sz="2000" dirty="0">
              <a:solidFill>
                <a:srgbClr val="C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Contact Information for Bill Hughes</a:t>
            </a:r>
            <a:endParaRPr lang="en-US" u="sng" dirty="0">
              <a:solidFill>
                <a:srgbClr val="002060"/>
              </a:solidFill>
            </a:endParaRPr>
          </a:p>
        </p:txBody>
      </p:sp>
      <p:sp>
        <p:nvSpPr>
          <p:cNvPr id="3" name="Content Placeholder 2"/>
          <p:cNvSpPr>
            <a:spLocks noGrp="1"/>
          </p:cNvSpPr>
          <p:nvPr>
            <p:ph idx="1"/>
          </p:nvPr>
        </p:nvSpPr>
        <p:spPr/>
        <p:txBody>
          <a:bodyPr/>
          <a:lstStyle/>
          <a:p>
            <a:r>
              <a:rPr lang="en-US" u="sng" dirty="0" smtClean="0"/>
              <a:t>Address </a:t>
            </a:r>
            <a:r>
              <a:rPr lang="en-US" dirty="0" smtClean="0"/>
              <a:t>                          </a:t>
            </a:r>
            <a:r>
              <a:rPr lang="en-US" u="sng" dirty="0" smtClean="0"/>
              <a:t>E-mail </a:t>
            </a:r>
            <a:r>
              <a:rPr lang="en-US" dirty="0" smtClean="0"/>
              <a:t>                                                 </a:t>
            </a:r>
          </a:p>
          <a:p>
            <a:r>
              <a:rPr lang="en-US" dirty="0" smtClean="0"/>
              <a:t>P.O. Box 1417                  N3232@cs.com</a:t>
            </a:r>
          </a:p>
          <a:p>
            <a:r>
              <a:rPr lang="en-US" dirty="0" smtClean="0"/>
              <a:t>Eustis, FL  32727</a:t>
            </a:r>
          </a:p>
          <a:p>
            <a:r>
              <a:rPr lang="en-US" dirty="0" smtClean="0"/>
              <a:t>U.S.A.</a:t>
            </a:r>
          </a:p>
          <a:p>
            <a:r>
              <a:rPr lang="en-US" u="sng" dirty="0" smtClean="0"/>
              <a:t>Mobile phone</a:t>
            </a:r>
          </a:p>
          <a:p>
            <a:r>
              <a:rPr lang="en-US" dirty="0" smtClean="0"/>
              <a:t>1-863-412-0522</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2"/>
          </p:nvPr>
        </p:nvPicPr>
        <p:blipFill>
          <a:blip r:embed="rId2" cstate="print"/>
          <a:srcRect/>
          <a:stretch>
            <a:fillRect/>
          </a:stretch>
        </p:blipFill>
        <p:spPr bwMode="auto">
          <a:xfrm>
            <a:off x="0" y="1143000"/>
            <a:ext cx="4572000" cy="5715000"/>
          </a:xfrm>
          <a:prstGeom prst="rect">
            <a:avLst/>
          </a:prstGeom>
          <a:noFill/>
          <a:ln w="9525">
            <a:noFill/>
            <a:miter lim="800000"/>
            <a:headEnd/>
            <a:tailEnd/>
          </a:ln>
        </p:spPr>
      </p:pic>
      <p:sp>
        <p:nvSpPr>
          <p:cNvPr id="2" name="Title 1"/>
          <p:cNvSpPr>
            <a:spLocks noGrp="1"/>
          </p:cNvSpPr>
          <p:nvPr>
            <p:ph type="title"/>
          </p:nvPr>
        </p:nvSpPr>
        <p:spPr>
          <a:xfrm>
            <a:off x="457200" y="0"/>
            <a:ext cx="4114800" cy="990600"/>
          </a:xfrm>
        </p:spPr>
        <p:txBody>
          <a:bodyPr>
            <a:normAutofit/>
          </a:bodyPr>
          <a:lstStyle/>
          <a:p>
            <a:r>
              <a:rPr lang="en-US" u="sng" dirty="0" smtClean="0">
                <a:solidFill>
                  <a:srgbClr val="FF0000"/>
                </a:solidFill>
              </a:rPr>
              <a:t>A Real Jew</a:t>
            </a:r>
            <a:endParaRPr lang="en-US" u="sng" dirty="0">
              <a:solidFill>
                <a:srgbClr val="FF0000"/>
              </a:solidFill>
            </a:endParaRPr>
          </a:p>
        </p:txBody>
      </p:sp>
      <p:sp>
        <p:nvSpPr>
          <p:cNvPr id="3" name="Content Placeholder 2"/>
          <p:cNvSpPr>
            <a:spLocks noGrp="1"/>
          </p:cNvSpPr>
          <p:nvPr>
            <p:ph sz="half" idx="1"/>
          </p:nvPr>
        </p:nvSpPr>
        <p:spPr>
          <a:xfrm>
            <a:off x="4572000" y="0"/>
            <a:ext cx="4114800" cy="6857999"/>
          </a:xfrm>
        </p:spPr>
        <p:txBody>
          <a:bodyPr>
            <a:normAutofit/>
          </a:bodyPr>
          <a:lstStyle/>
          <a:p>
            <a:r>
              <a:rPr lang="en-US" sz="3600" dirty="0" smtClean="0">
                <a:solidFill>
                  <a:srgbClr val="002060"/>
                </a:solidFill>
              </a:rPr>
              <a:t>“But he is a Jew, which is one inwardly; and circumcision is that of the heart, in the spirit, and not in the letter; whose praise is not of men, but of God.”  Rom. 2:29</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2"/>
          </p:nvPr>
        </p:nvPicPr>
        <p:blipFill>
          <a:blip r:embed="rId2" cstate="print"/>
          <a:srcRect/>
          <a:stretch>
            <a:fillRect/>
          </a:stretch>
        </p:blipFill>
        <p:spPr bwMode="auto">
          <a:xfrm>
            <a:off x="3886200" y="1143000"/>
            <a:ext cx="5257800" cy="5715000"/>
          </a:xfrm>
          <a:prstGeom prst="rect">
            <a:avLst/>
          </a:prstGeom>
          <a:noFill/>
          <a:ln w="9525">
            <a:noFill/>
            <a:miter lim="800000"/>
            <a:headEnd/>
            <a:tailEnd/>
          </a:ln>
        </p:spPr>
      </p:pic>
      <p:sp>
        <p:nvSpPr>
          <p:cNvPr id="2" name="Title 1"/>
          <p:cNvSpPr>
            <a:spLocks noGrp="1"/>
          </p:cNvSpPr>
          <p:nvPr>
            <p:ph type="title"/>
          </p:nvPr>
        </p:nvSpPr>
        <p:spPr>
          <a:xfrm>
            <a:off x="4419600" y="0"/>
            <a:ext cx="4267200" cy="1066800"/>
          </a:xfrm>
        </p:spPr>
        <p:txBody>
          <a:bodyPr/>
          <a:lstStyle/>
          <a:p>
            <a:r>
              <a:rPr lang="en-US" dirty="0" smtClean="0"/>
              <a:t> </a:t>
            </a:r>
            <a:r>
              <a:rPr lang="en-US" u="sng" dirty="0" smtClean="0">
                <a:solidFill>
                  <a:srgbClr val="00B050"/>
                </a:solidFill>
              </a:rPr>
              <a:t>A Sign</a:t>
            </a:r>
            <a:endParaRPr lang="en-US" u="sng" dirty="0">
              <a:solidFill>
                <a:srgbClr val="00B050"/>
              </a:solidFill>
            </a:endParaRPr>
          </a:p>
        </p:txBody>
      </p:sp>
      <p:sp>
        <p:nvSpPr>
          <p:cNvPr id="3" name="Content Placeholder 2"/>
          <p:cNvSpPr>
            <a:spLocks noGrp="1"/>
          </p:cNvSpPr>
          <p:nvPr>
            <p:ph sz="half" idx="1"/>
          </p:nvPr>
        </p:nvSpPr>
        <p:spPr>
          <a:xfrm>
            <a:off x="0" y="0"/>
            <a:ext cx="4114800" cy="6858000"/>
          </a:xfrm>
        </p:spPr>
        <p:txBody>
          <a:bodyPr>
            <a:normAutofit/>
          </a:bodyPr>
          <a:lstStyle/>
          <a:p>
            <a:r>
              <a:rPr lang="en-US" dirty="0" smtClean="0">
                <a:solidFill>
                  <a:srgbClr val="002060"/>
                </a:solidFill>
              </a:rPr>
              <a:t>“</a:t>
            </a:r>
            <a:r>
              <a:rPr lang="en-US" u="sng" dirty="0" smtClean="0">
                <a:solidFill>
                  <a:srgbClr val="002060"/>
                </a:solidFill>
              </a:rPr>
              <a:t>And he received the sign of circumcision, a seal of the righteousness of the faith which he had yet being uncircumcised</a:t>
            </a:r>
            <a:r>
              <a:rPr lang="en-US" dirty="0" smtClean="0">
                <a:solidFill>
                  <a:srgbClr val="002060"/>
                </a:solidFill>
              </a:rPr>
              <a:t>: that he might be the father of all them that believe, though they be not circumcised; that righteousness might be imputed unto them also:”  Romans 4:11</a:t>
            </a:r>
            <a:endParaRPr lang="en-US" dirty="0">
              <a:solidFill>
                <a:srgbClr val="00206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half" idx="2"/>
          </p:nvPr>
        </p:nvPicPr>
        <p:blipFill>
          <a:blip r:embed="rId2" cstate="print"/>
          <a:srcRect/>
          <a:stretch>
            <a:fillRect/>
          </a:stretch>
        </p:blipFill>
        <p:spPr bwMode="auto">
          <a:xfrm>
            <a:off x="0" y="1143000"/>
            <a:ext cx="4572000" cy="5715000"/>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solidFill>
                  <a:srgbClr val="FFC000"/>
                </a:solidFill>
              </a:rPr>
              <a:t>The Sign Today</a:t>
            </a:r>
            <a:endParaRPr lang="en-US" u="sng" dirty="0">
              <a:solidFill>
                <a:srgbClr val="FFC000"/>
              </a:solidFill>
            </a:endParaRPr>
          </a:p>
        </p:txBody>
      </p:sp>
      <p:sp>
        <p:nvSpPr>
          <p:cNvPr id="3" name="Content Placeholder 2"/>
          <p:cNvSpPr>
            <a:spLocks noGrp="1"/>
          </p:cNvSpPr>
          <p:nvPr>
            <p:ph sz="half" idx="1"/>
          </p:nvPr>
        </p:nvSpPr>
        <p:spPr>
          <a:xfrm>
            <a:off x="4419600" y="1143000"/>
            <a:ext cx="4724400" cy="5715000"/>
          </a:xfrm>
        </p:spPr>
        <p:txBody>
          <a:bodyPr>
            <a:normAutofit fontScale="92500"/>
          </a:bodyPr>
          <a:lstStyle/>
          <a:p>
            <a:r>
              <a:rPr lang="en-US" dirty="0" smtClean="0">
                <a:solidFill>
                  <a:srgbClr val="002060"/>
                </a:solidFill>
              </a:rPr>
              <a:t>“Moreover also I gave them my sabbaths, to be a sign between me and them, that they might know that I am the LORD that sanctify them.”  Ezekiel 20:12</a:t>
            </a:r>
          </a:p>
          <a:p>
            <a:r>
              <a:rPr lang="en-US" dirty="0" smtClean="0">
                <a:solidFill>
                  <a:srgbClr val="002060"/>
                </a:solidFill>
              </a:rPr>
              <a:t>“Speak thou also unto the children of Israel, saying, Verily my sabbaths ye shall keep: for it is a sign between me and you throughout your generations; that ye may know that I am the LORD that doth sanctify you.”  Exodus 31:13</a:t>
            </a:r>
            <a:endParaRPr lang="en-US" dirty="0">
              <a:solidFill>
                <a:srgbClr val="00206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Christ Within</a:t>
            </a:r>
            <a:endParaRPr lang="en-US" u="sng" dirty="0">
              <a:solidFill>
                <a:srgbClr val="002060"/>
              </a:solidFill>
            </a:endParaRPr>
          </a:p>
        </p:txBody>
      </p:sp>
      <p:sp>
        <p:nvSpPr>
          <p:cNvPr id="3" name="Content Placeholder 2"/>
          <p:cNvSpPr>
            <a:spLocks noGrp="1"/>
          </p:cNvSpPr>
          <p:nvPr>
            <p:ph idx="1"/>
          </p:nvPr>
        </p:nvSpPr>
        <p:spPr/>
        <p:txBody>
          <a:bodyPr>
            <a:normAutofit lnSpcReduction="10000"/>
          </a:bodyPr>
          <a:lstStyle/>
          <a:p>
            <a:r>
              <a:rPr lang="en-US" dirty="0" smtClean="0"/>
              <a:t>“To whom God would make known what is the riches of the glory of this mystery among the Gentiles; which is Christ in you, the hope of glory.”  Colossians 1:27</a:t>
            </a:r>
          </a:p>
          <a:p>
            <a:r>
              <a:rPr lang="en-US" dirty="0" smtClean="0"/>
              <a:t>“That He would grant you, according to the riches of His glory, to be strengthened </a:t>
            </a:r>
            <a:r>
              <a:rPr lang="en-US" smtClean="0"/>
              <a:t>with might </a:t>
            </a:r>
            <a:r>
              <a:rPr lang="en-US" dirty="0" smtClean="0"/>
              <a:t>by His Spirit in the inner man; that Christ may dwell in your heart by faith</a:t>
            </a:r>
            <a:r>
              <a:rPr lang="en-US" smtClean="0"/>
              <a:t>….”  Ephesians 3:16,17</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2"/>
          </p:nvPr>
        </p:nvPicPr>
        <p:blipFill>
          <a:blip r:embed="rId2" cstate="print"/>
          <a:srcRect/>
          <a:stretch>
            <a:fillRect/>
          </a:stretch>
        </p:blipFill>
        <p:spPr bwMode="auto">
          <a:xfrm>
            <a:off x="0" y="1143000"/>
            <a:ext cx="9144000" cy="5715000"/>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solidFill>
                  <a:srgbClr val="00B050"/>
                </a:solidFill>
              </a:rPr>
              <a:t>Summary of Romans 2:1-16</a:t>
            </a:r>
            <a:endParaRPr lang="en-US" u="sng" dirty="0">
              <a:solidFill>
                <a:srgbClr val="00B050"/>
              </a:solidFill>
            </a:endParaRPr>
          </a:p>
        </p:txBody>
      </p:sp>
      <p:sp>
        <p:nvSpPr>
          <p:cNvPr id="3" name="Content Placeholder 2"/>
          <p:cNvSpPr>
            <a:spLocks noGrp="1"/>
          </p:cNvSpPr>
          <p:nvPr>
            <p:ph sz="half" idx="1"/>
          </p:nvPr>
        </p:nvSpPr>
        <p:spPr>
          <a:xfrm>
            <a:off x="457200" y="1600201"/>
            <a:ext cx="8153400" cy="1828800"/>
          </a:xfrm>
        </p:spPr>
        <p:txBody>
          <a:bodyPr>
            <a:normAutofit fontScale="62500" lnSpcReduction="20000"/>
          </a:bodyPr>
          <a:lstStyle/>
          <a:p>
            <a:r>
              <a:rPr lang="en-US" dirty="0" smtClean="0">
                <a:solidFill>
                  <a:srgbClr val="C00000"/>
                </a:solidFill>
              </a:rPr>
              <a:t>1. No one is without excuse for knowing God.</a:t>
            </a:r>
          </a:p>
          <a:p>
            <a:r>
              <a:rPr lang="en-US" dirty="0" smtClean="0">
                <a:solidFill>
                  <a:srgbClr val="C00000"/>
                </a:solidFill>
              </a:rPr>
              <a:t>2.  All will be judged on the light they have received.</a:t>
            </a:r>
          </a:p>
          <a:p>
            <a:r>
              <a:rPr lang="en-US" dirty="0" smtClean="0">
                <a:solidFill>
                  <a:srgbClr val="C00000"/>
                </a:solidFill>
              </a:rPr>
              <a:t>3.  The goodness of God leads us to repent.</a:t>
            </a:r>
          </a:p>
          <a:p>
            <a:r>
              <a:rPr lang="en-US" dirty="0" smtClean="0">
                <a:solidFill>
                  <a:srgbClr val="C00000"/>
                </a:solidFill>
              </a:rPr>
              <a:t>4.  The fact that so few repent tells us of the stubbornness of man.</a:t>
            </a:r>
          </a:p>
          <a:p>
            <a:r>
              <a:rPr lang="en-US" dirty="0" smtClean="0">
                <a:solidFill>
                  <a:srgbClr val="C00000"/>
                </a:solidFill>
              </a:rPr>
              <a:t>5. God is no respecter of persons.</a:t>
            </a:r>
          </a:p>
          <a:p>
            <a:r>
              <a:rPr lang="en-US" dirty="0" smtClean="0">
                <a:solidFill>
                  <a:srgbClr val="C00000"/>
                </a:solidFill>
              </a:rPr>
              <a:t>6.  Sin and righteousness will be rewarded regardless of the profession.</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Romans 2:17-20</a:t>
            </a:r>
            <a:endParaRPr lang="en-US" u="sng" dirty="0">
              <a:solidFill>
                <a:srgbClr val="FF0000"/>
              </a:solidFill>
            </a:endParaRPr>
          </a:p>
        </p:txBody>
      </p:sp>
      <p:sp>
        <p:nvSpPr>
          <p:cNvPr id="3" name="Content Placeholder 2"/>
          <p:cNvSpPr>
            <a:spLocks noGrp="1"/>
          </p:cNvSpPr>
          <p:nvPr>
            <p:ph sz="half" idx="1"/>
          </p:nvPr>
        </p:nvSpPr>
        <p:spPr/>
        <p:txBody>
          <a:bodyPr>
            <a:normAutofit fontScale="85000" lnSpcReduction="20000"/>
          </a:bodyPr>
          <a:lstStyle/>
          <a:p>
            <a:r>
              <a:rPr lang="en-US" dirty="0" smtClean="0"/>
              <a:t>“Behold, </a:t>
            </a:r>
            <a:r>
              <a:rPr lang="en-US" u="sng" dirty="0" smtClean="0"/>
              <a:t>thou art called a Jew,</a:t>
            </a:r>
            <a:r>
              <a:rPr lang="en-US" dirty="0" smtClean="0"/>
              <a:t> and restest in the law, and makest thy boast of God,  And knowest his will, and approvest the things that are more excellent, being instructed out of the law;  </a:t>
            </a:r>
            <a:r>
              <a:rPr lang="en-US" u="sng" dirty="0" smtClean="0"/>
              <a:t>And art confident that thou thyself art a guide of the blind,</a:t>
            </a:r>
            <a:r>
              <a:rPr lang="en-US" dirty="0" smtClean="0"/>
              <a:t> a light of them which are in darkness, </a:t>
            </a:r>
            <a:br>
              <a:rPr lang="en-US" dirty="0" smtClean="0"/>
            </a:br>
            <a:r>
              <a:rPr lang="en-US" dirty="0" smtClean="0"/>
              <a:t>An instructor of the foolish, a teacher of babes, which hast the form of knowledge and of the truth in the law.” </a:t>
            </a:r>
            <a:endParaRPr lang="en-US" dirty="0"/>
          </a:p>
        </p:txBody>
      </p:sp>
      <p:pic>
        <p:nvPicPr>
          <p:cNvPr id="2050" name="Picture 2"/>
          <p:cNvPicPr>
            <a:picLocks noGrp="1" noChangeAspect="1" noChangeArrowheads="1"/>
          </p:cNvPicPr>
          <p:nvPr>
            <p:ph sz="half" idx="2"/>
          </p:nvPr>
        </p:nvPicPr>
        <p:blipFill>
          <a:blip r:embed="rId2" cstate="print"/>
          <a:srcRect/>
          <a:stretch>
            <a:fillRect/>
          </a:stretch>
        </p:blipFill>
        <p:spPr>
          <a:xfrm>
            <a:off x="4648200" y="1524000"/>
            <a:ext cx="4495800" cy="5181599"/>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half" idx="2"/>
          </p:nvPr>
        </p:nvPicPr>
        <p:blipFill>
          <a:blip r:embed="rId2" cstate="print"/>
          <a:srcRect/>
          <a:stretch>
            <a:fillRect/>
          </a:stretch>
        </p:blipFill>
        <p:spPr bwMode="auto">
          <a:xfrm>
            <a:off x="0" y="1219200"/>
            <a:ext cx="9144000" cy="5638800"/>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solidFill>
                  <a:srgbClr val="002060"/>
                </a:solidFill>
              </a:rPr>
              <a:t>Professor’s of Christ</a:t>
            </a:r>
            <a:endParaRPr lang="en-US" u="sng" dirty="0">
              <a:solidFill>
                <a:srgbClr val="002060"/>
              </a:solidFill>
            </a:endParaRPr>
          </a:p>
        </p:txBody>
      </p:sp>
      <p:sp>
        <p:nvSpPr>
          <p:cNvPr id="3" name="Content Placeholder 2"/>
          <p:cNvSpPr>
            <a:spLocks noGrp="1"/>
          </p:cNvSpPr>
          <p:nvPr>
            <p:ph sz="half" idx="1"/>
          </p:nvPr>
        </p:nvSpPr>
        <p:spPr>
          <a:xfrm>
            <a:off x="457200" y="1143000"/>
            <a:ext cx="8534400" cy="4983163"/>
          </a:xfrm>
        </p:spPr>
        <p:txBody>
          <a:bodyPr>
            <a:noAutofit/>
          </a:bodyPr>
          <a:lstStyle/>
          <a:p>
            <a:r>
              <a:rPr lang="en-US" sz="2000" dirty="0" smtClean="0">
                <a:solidFill>
                  <a:srgbClr val="002060"/>
                </a:solidFill>
              </a:rPr>
              <a:t>“And if ye be Christ's, then are ye Abraham's seed, and heirs according to the promise.”  Galatians 3:29</a:t>
            </a:r>
          </a:p>
          <a:p>
            <a:r>
              <a:rPr lang="en-US" sz="2000" dirty="0" smtClean="0">
                <a:solidFill>
                  <a:srgbClr val="002060"/>
                </a:solidFill>
              </a:rPr>
              <a:t>“I know thy works, and tribulation, and poverty, (but thou art rich) and I know the blasphemy of them which </a:t>
            </a:r>
            <a:r>
              <a:rPr lang="en-US" sz="2000" u="sng" dirty="0" smtClean="0">
                <a:solidFill>
                  <a:srgbClr val="002060"/>
                </a:solidFill>
              </a:rPr>
              <a:t>say they are Jews</a:t>
            </a:r>
            <a:r>
              <a:rPr lang="en-US" sz="2000" dirty="0" smtClean="0">
                <a:solidFill>
                  <a:srgbClr val="002060"/>
                </a:solidFill>
              </a:rPr>
              <a:t>, and are not, but are the synagogue of Satan.”  Rev. 2:9</a:t>
            </a:r>
          </a:p>
          <a:p>
            <a:r>
              <a:rPr lang="en-US" sz="2000" dirty="0" smtClean="0">
                <a:solidFill>
                  <a:srgbClr val="002060"/>
                </a:solidFill>
              </a:rPr>
              <a:t>“Behold, I will make them of the synagogue of Satan, </a:t>
            </a:r>
            <a:r>
              <a:rPr lang="en-US" sz="2000" u="sng" dirty="0" smtClean="0">
                <a:solidFill>
                  <a:srgbClr val="002060"/>
                </a:solidFill>
              </a:rPr>
              <a:t>which say they are Jews</a:t>
            </a:r>
            <a:r>
              <a:rPr lang="en-US" sz="2000" dirty="0" smtClean="0">
                <a:solidFill>
                  <a:srgbClr val="002060"/>
                </a:solidFill>
              </a:rPr>
              <a:t>, and are not, but do lie...”  Rev. 3:9</a:t>
            </a:r>
            <a:endParaRPr lang="en-US" sz="2000" dirty="0">
              <a:solidFill>
                <a:srgbClr val="00206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half" idx="2"/>
          </p:nvPr>
        </p:nvPicPr>
        <p:blipFill>
          <a:blip r:embed="rId2" cstate="print"/>
          <a:srcRect/>
          <a:stretch>
            <a:fillRect/>
          </a:stretch>
        </p:blipFill>
        <p:spPr bwMode="auto">
          <a:xfrm>
            <a:off x="0" y="1219200"/>
            <a:ext cx="9144000" cy="5638800"/>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solidFill>
                  <a:schemeClr val="accent6">
                    <a:lumMod val="75000"/>
                  </a:schemeClr>
                </a:solidFill>
              </a:rPr>
              <a:t>Paul’s Challenge</a:t>
            </a:r>
            <a:endParaRPr lang="en-US" u="sng" dirty="0">
              <a:solidFill>
                <a:schemeClr val="accent6">
                  <a:lumMod val="75000"/>
                </a:schemeClr>
              </a:solidFill>
            </a:endParaRPr>
          </a:p>
        </p:txBody>
      </p:sp>
      <p:sp>
        <p:nvSpPr>
          <p:cNvPr id="3" name="Content Placeholder 2"/>
          <p:cNvSpPr>
            <a:spLocks noGrp="1"/>
          </p:cNvSpPr>
          <p:nvPr>
            <p:ph sz="half" idx="1"/>
          </p:nvPr>
        </p:nvSpPr>
        <p:spPr>
          <a:xfrm>
            <a:off x="457200" y="3657600"/>
            <a:ext cx="8458200" cy="2468563"/>
          </a:xfrm>
        </p:spPr>
        <p:txBody>
          <a:bodyPr/>
          <a:lstStyle/>
          <a:p>
            <a:r>
              <a:rPr lang="en-US" dirty="0" smtClean="0">
                <a:solidFill>
                  <a:srgbClr val="FFFF00"/>
                </a:solidFill>
              </a:rPr>
              <a:t>Paul was dealing with those who professed to be Christ’s followers.  While it certainly has application to the Jews, it is not exclusive.  It focuses on professed Christians at large.</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2"/>
          </p:nvPr>
        </p:nvPicPr>
        <p:blipFill>
          <a:blip r:embed="rId2" cstate="print"/>
          <a:srcRect/>
          <a:stretch>
            <a:fillRect/>
          </a:stretch>
        </p:blipFill>
        <p:spPr bwMode="auto">
          <a:xfrm>
            <a:off x="4572000" y="1219200"/>
            <a:ext cx="4572000" cy="5638800"/>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solidFill>
                  <a:srgbClr val="FF0000"/>
                </a:solidFill>
              </a:rPr>
              <a:t>Resting in the Law or in the Lord?</a:t>
            </a:r>
            <a:endParaRPr lang="en-US" u="sng" dirty="0">
              <a:solidFill>
                <a:srgbClr val="FF0000"/>
              </a:solidFill>
            </a:endParaRPr>
          </a:p>
        </p:txBody>
      </p:sp>
      <p:sp>
        <p:nvSpPr>
          <p:cNvPr id="3" name="Content Placeholder 2"/>
          <p:cNvSpPr>
            <a:spLocks noGrp="1"/>
          </p:cNvSpPr>
          <p:nvPr>
            <p:ph sz="half" idx="1"/>
          </p:nvPr>
        </p:nvSpPr>
        <p:spPr>
          <a:xfrm>
            <a:off x="457200" y="1295400"/>
            <a:ext cx="4114800" cy="5562600"/>
          </a:xfrm>
        </p:spPr>
        <p:txBody>
          <a:bodyPr>
            <a:normAutofit fontScale="85000" lnSpcReduction="20000"/>
          </a:bodyPr>
          <a:lstStyle/>
          <a:p>
            <a:r>
              <a:rPr lang="en-US" dirty="0" smtClean="0">
                <a:solidFill>
                  <a:srgbClr val="002060"/>
                </a:solidFill>
              </a:rPr>
              <a:t>Paul saw a horrible arrogance that said, “The Pharisee stood and prayed thus with himself, God, I thank thee, that I am not as other men are, extortioners, unjust, adulterers, or even as this publican.” Luke 18:11 Confident in themselves, in their good deeds, and yet, refusing to minister to their fellow man, this was/is the plight of most professed Christians.  Heavenly privilege's demand corresponding ministry to others.</a:t>
            </a:r>
            <a:endParaRPr lang="en-US" dirty="0">
              <a:solidFill>
                <a:srgbClr val="00206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2"/>
          </p:nvPr>
        </p:nvPicPr>
        <p:blipFill>
          <a:blip r:embed="rId2" cstate="print"/>
          <a:srcRect/>
          <a:stretch>
            <a:fillRect/>
          </a:stretch>
        </p:blipFill>
        <p:spPr bwMode="auto">
          <a:xfrm>
            <a:off x="0" y="1143000"/>
            <a:ext cx="4572000" cy="5715000"/>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solidFill>
                  <a:srgbClr val="7030A0"/>
                </a:solidFill>
              </a:rPr>
              <a:t>What Worth Without Christ?</a:t>
            </a:r>
            <a:endParaRPr lang="en-US" u="sng" dirty="0">
              <a:solidFill>
                <a:srgbClr val="7030A0"/>
              </a:solidFill>
            </a:endParaRPr>
          </a:p>
        </p:txBody>
      </p:sp>
      <p:sp>
        <p:nvSpPr>
          <p:cNvPr id="3" name="Content Placeholder 2"/>
          <p:cNvSpPr>
            <a:spLocks noGrp="1"/>
          </p:cNvSpPr>
          <p:nvPr>
            <p:ph sz="half" idx="1"/>
          </p:nvPr>
        </p:nvSpPr>
        <p:spPr>
          <a:xfrm>
            <a:off x="4572000" y="1219200"/>
            <a:ext cx="4572000" cy="5638800"/>
          </a:xfrm>
        </p:spPr>
        <p:txBody>
          <a:bodyPr>
            <a:normAutofit fontScale="85000" lnSpcReduction="10000"/>
          </a:bodyPr>
          <a:lstStyle/>
          <a:p>
            <a:r>
              <a:rPr lang="en-US" dirty="0" smtClean="0">
                <a:solidFill>
                  <a:schemeClr val="tx1">
                    <a:lumMod val="95000"/>
                    <a:lumOff val="5000"/>
                  </a:schemeClr>
                </a:solidFill>
              </a:rPr>
              <a:t>Professing Christ, confident in outward acts of obedience, looking good for the multitudes, and yet, not possessing Christ within, is dung, garbage, and nothingness.  </a:t>
            </a:r>
          </a:p>
          <a:p>
            <a:r>
              <a:rPr lang="en-US" dirty="0" smtClean="0">
                <a:solidFill>
                  <a:schemeClr val="tx1">
                    <a:lumMod val="95000"/>
                    <a:lumOff val="5000"/>
                  </a:schemeClr>
                </a:solidFill>
              </a:rPr>
              <a:t>“But what things were gain to me, those I counted loss for Christ.  Yea doubtless, </a:t>
            </a:r>
            <a:r>
              <a:rPr lang="en-US" u="sng" dirty="0" smtClean="0">
                <a:solidFill>
                  <a:schemeClr val="tx1">
                    <a:lumMod val="95000"/>
                    <a:lumOff val="5000"/>
                  </a:schemeClr>
                </a:solidFill>
              </a:rPr>
              <a:t>and I count all things but loss for the excellency of the knowledge of Christ Jesus my Lord: for whom I have suffered the loss of all things, and do count them but dung, that I may win Christ,..”  </a:t>
            </a:r>
            <a:r>
              <a:rPr lang="en-US" dirty="0" smtClean="0">
                <a:solidFill>
                  <a:schemeClr val="tx1">
                    <a:lumMod val="95000"/>
                    <a:lumOff val="5000"/>
                  </a:schemeClr>
                </a:solidFill>
              </a:rPr>
              <a:t>Philippians 3:7,8</a:t>
            </a:r>
            <a:endParaRPr lang="en-US"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latin typeface="Algerian" pitchFamily="82" charset="0"/>
              </a:rPr>
              <a:t>Christ Alone Possesses Righteousness!</a:t>
            </a:r>
            <a:endParaRPr lang="en-US" u="sng" dirty="0">
              <a:latin typeface="Algerian" pitchFamily="82" charset="0"/>
            </a:endParaRPr>
          </a:p>
        </p:txBody>
      </p:sp>
      <p:sp>
        <p:nvSpPr>
          <p:cNvPr id="3" name="Content Placeholder 2"/>
          <p:cNvSpPr>
            <a:spLocks noGrp="1"/>
          </p:cNvSpPr>
          <p:nvPr>
            <p:ph idx="1"/>
          </p:nvPr>
        </p:nvSpPr>
        <p:spPr/>
        <p:txBody>
          <a:bodyPr>
            <a:normAutofit fontScale="85000" lnSpcReduction="10000"/>
          </a:bodyPr>
          <a:lstStyle/>
          <a:p>
            <a:r>
              <a:rPr lang="en-US" dirty="0" smtClean="0"/>
              <a:t>“The only defense against evil is the indwelling of Christ in the heart through faith in His righteousness.”  DA, pg. 324</a:t>
            </a:r>
          </a:p>
          <a:p>
            <a:r>
              <a:rPr lang="en-US" dirty="0" smtClean="0"/>
              <a:t>“Surely, shall one say, in the LORD have I righteousness and strength: even to him shall men come; and all that are incensed against him shall be ashamed.”  Isa. 45:24</a:t>
            </a:r>
          </a:p>
          <a:p>
            <a:r>
              <a:rPr lang="en-US" dirty="0" smtClean="0"/>
              <a:t>“I will go in the strength of the Lord GOD: I will make mention of thy righteousness, even of </a:t>
            </a:r>
            <a:r>
              <a:rPr lang="en-US" dirty="0" err="1" smtClean="0"/>
              <a:t>thine</a:t>
            </a:r>
            <a:r>
              <a:rPr lang="en-US" dirty="0" smtClean="0"/>
              <a:t> only.”  Ps. 71:16</a:t>
            </a:r>
          </a:p>
          <a:p>
            <a:r>
              <a:rPr lang="en-US" dirty="0" smtClean="0"/>
              <a:t>“this is his name whereby he shall be called, THE LORD OUR RIGHTEOUSNESS.’  Jer. 23:6</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TotalTime>
  <Words>1730</Words>
  <Application>Microsoft Office PowerPoint</Application>
  <PresentationFormat>On-screen Show (4:3)</PresentationFormat>
  <Paragraphs>67</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The Book of Romans pt. 4</vt:lpstr>
      <vt:lpstr>Contact Information for Bill Hughes</vt:lpstr>
      <vt:lpstr>Summary of Romans 2:1-16</vt:lpstr>
      <vt:lpstr>Romans 2:17-20</vt:lpstr>
      <vt:lpstr>Professor’s of Christ</vt:lpstr>
      <vt:lpstr>Paul’s Challenge</vt:lpstr>
      <vt:lpstr>Resting in the Law or in the Lord?</vt:lpstr>
      <vt:lpstr>What Worth Without Christ?</vt:lpstr>
      <vt:lpstr>Christ Alone Possesses Righteousness!</vt:lpstr>
      <vt:lpstr>Romans 2:21-24</vt:lpstr>
      <vt:lpstr>How Far do we go? </vt:lpstr>
      <vt:lpstr>Well?</vt:lpstr>
      <vt:lpstr>How is it with Us?</vt:lpstr>
      <vt:lpstr>Not a One</vt:lpstr>
      <vt:lpstr>Romans 2:25-29</vt:lpstr>
      <vt:lpstr>Outward Sign</vt:lpstr>
      <vt:lpstr>Can’t Produce Righteousness</vt:lpstr>
      <vt:lpstr>What  Signs Do</vt:lpstr>
      <vt:lpstr>Anything that is Really Real</vt:lpstr>
      <vt:lpstr>A Real Jew</vt:lpstr>
      <vt:lpstr> A Sign</vt:lpstr>
      <vt:lpstr>The Sign Today</vt:lpstr>
      <vt:lpstr>Christ Within</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Romans pt. 4</dc:title>
  <dc:creator>Dad</dc:creator>
  <cp:lastModifiedBy>Dad</cp:lastModifiedBy>
  <cp:revision>17</cp:revision>
  <dcterms:created xsi:type="dcterms:W3CDTF">2009-07-24T14:09:36Z</dcterms:created>
  <dcterms:modified xsi:type="dcterms:W3CDTF">2010-01-02T01:08:45Z</dcterms:modified>
</cp:coreProperties>
</file>