
<file path=[Content_Types].xml><?xml version="1.0" encoding="utf-8"?>
<Types xmlns="http://schemas.openxmlformats.org/package/2006/content-types">
  <Default Extension="xml" ContentType="application/xml"/>
  <Default Extension="jpeg" ContentType="image/jpeg"/>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71" r:id="rId15"/>
    <p:sldId id="269" r:id="rId16"/>
    <p:sldId id="272" r:id="rId17"/>
    <p:sldId id="270"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2" d="100"/>
          <a:sy n="72" d="100"/>
        </p:scale>
        <p:origin x="-1488"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theme" Target="theme/theme1.xml"/><Relationship Id="rId25"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14" Type="http://schemas.openxmlformats.org/officeDocument/2006/relationships/slide" Target="slides/slide13.xml"/><Relationship Id="rId23" Type="http://schemas.openxmlformats.org/officeDocument/2006/relationships/viewProps" Target="viewProps.xml"/><Relationship Id="rId4" Type="http://schemas.openxmlformats.org/officeDocument/2006/relationships/slide" Target="slides/slide3.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notesMaster" Target="notesMasters/notesMaster1.xml"/><Relationship Id="rId22" Type="http://schemas.openxmlformats.org/officeDocument/2006/relationships/presProps" Target="presProps.xml"/><Relationship Id="rId21" Type="http://schemas.openxmlformats.org/officeDocument/2006/relationships/printerSettings" Target="printerSettings/printerSettings1.bin"/><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0B8238-B2A7-6949-BD9D-57C007EA478A}" type="datetimeFigureOut">
              <a:rPr lang="en-US" smtClean="0"/>
              <a:t>8/16/14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22EB51-7F09-8D43-A29F-352780CCA562}" type="slidenum">
              <a:rPr lang="en-US" smtClean="0"/>
              <a:t>‹#›</a:t>
            </a:fld>
            <a:endParaRPr lang="en-US"/>
          </a:p>
        </p:txBody>
      </p:sp>
    </p:spTree>
    <p:extLst>
      <p:ext uri="{BB962C8B-B14F-4D97-AF65-F5344CB8AC3E}">
        <p14:creationId xmlns:p14="http://schemas.microsoft.com/office/powerpoint/2010/main" val="21739526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2EB51-7F09-8D43-A29F-352780CCA562}" type="slidenum">
              <a:rPr lang="en-US" smtClean="0"/>
              <a:t>4</a:t>
            </a:fld>
            <a:endParaRPr lang="en-US"/>
          </a:p>
        </p:txBody>
      </p:sp>
    </p:spTree>
    <p:extLst>
      <p:ext uri="{BB962C8B-B14F-4D97-AF65-F5344CB8AC3E}">
        <p14:creationId xmlns:p14="http://schemas.microsoft.com/office/powerpoint/2010/main" val="1977428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28F3DA-7E0B-3D43-8123-B666F2B2CE96}" type="datetimeFigureOut">
              <a:rPr lang="en-US" smtClean="0"/>
              <a:t>8/16/14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87E53-25D8-194B-96F4-2658E065B0FE}" type="slidenum">
              <a:rPr lang="en-US" smtClean="0"/>
              <a:t>‹#›</a:t>
            </a:fld>
            <a:endParaRPr lang="en-US"/>
          </a:p>
        </p:txBody>
      </p:sp>
    </p:spTree>
    <p:extLst>
      <p:ext uri="{BB962C8B-B14F-4D97-AF65-F5344CB8AC3E}">
        <p14:creationId xmlns:p14="http://schemas.microsoft.com/office/powerpoint/2010/main" val="3298287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28F3DA-7E0B-3D43-8123-B666F2B2CE96}" type="datetimeFigureOut">
              <a:rPr lang="en-US" smtClean="0"/>
              <a:t>8/16/14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87E53-25D8-194B-96F4-2658E065B0FE}" type="slidenum">
              <a:rPr lang="en-US" smtClean="0"/>
              <a:t>‹#›</a:t>
            </a:fld>
            <a:endParaRPr lang="en-US"/>
          </a:p>
        </p:txBody>
      </p:sp>
    </p:spTree>
    <p:extLst>
      <p:ext uri="{BB962C8B-B14F-4D97-AF65-F5344CB8AC3E}">
        <p14:creationId xmlns:p14="http://schemas.microsoft.com/office/powerpoint/2010/main" val="507081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28F3DA-7E0B-3D43-8123-B666F2B2CE96}" type="datetimeFigureOut">
              <a:rPr lang="en-US" smtClean="0"/>
              <a:t>8/16/14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87E53-25D8-194B-96F4-2658E065B0FE}" type="slidenum">
              <a:rPr lang="en-US" smtClean="0"/>
              <a:t>‹#›</a:t>
            </a:fld>
            <a:endParaRPr lang="en-US"/>
          </a:p>
        </p:txBody>
      </p:sp>
    </p:spTree>
    <p:extLst>
      <p:ext uri="{BB962C8B-B14F-4D97-AF65-F5344CB8AC3E}">
        <p14:creationId xmlns:p14="http://schemas.microsoft.com/office/powerpoint/2010/main" val="142259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28F3DA-7E0B-3D43-8123-B666F2B2CE96}" type="datetimeFigureOut">
              <a:rPr lang="en-US" smtClean="0"/>
              <a:t>8/16/14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87E53-25D8-194B-96F4-2658E065B0FE}" type="slidenum">
              <a:rPr lang="en-US" smtClean="0"/>
              <a:t>‹#›</a:t>
            </a:fld>
            <a:endParaRPr lang="en-US"/>
          </a:p>
        </p:txBody>
      </p:sp>
    </p:spTree>
    <p:extLst>
      <p:ext uri="{BB962C8B-B14F-4D97-AF65-F5344CB8AC3E}">
        <p14:creationId xmlns:p14="http://schemas.microsoft.com/office/powerpoint/2010/main" val="1683898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28F3DA-7E0B-3D43-8123-B666F2B2CE96}" type="datetimeFigureOut">
              <a:rPr lang="en-US" smtClean="0"/>
              <a:t>8/16/14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87E53-25D8-194B-96F4-2658E065B0FE}" type="slidenum">
              <a:rPr lang="en-US" smtClean="0"/>
              <a:t>‹#›</a:t>
            </a:fld>
            <a:endParaRPr lang="en-US"/>
          </a:p>
        </p:txBody>
      </p:sp>
    </p:spTree>
    <p:extLst>
      <p:ext uri="{BB962C8B-B14F-4D97-AF65-F5344CB8AC3E}">
        <p14:creationId xmlns:p14="http://schemas.microsoft.com/office/powerpoint/2010/main" val="3741291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28F3DA-7E0B-3D43-8123-B666F2B2CE96}" type="datetimeFigureOut">
              <a:rPr lang="en-US" smtClean="0"/>
              <a:t>8/16/14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87E53-25D8-194B-96F4-2658E065B0FE}" type="slidenum">
              <a:rPr lang="en-US" smtClean="0"/>
              <a:t>‹#›</a:t>
            </a:fld>
            <a:endParaRPr lang="en-US"/>
          </a:p>
        </p:txBody>
      </p:sp>
    </p:spTree>
    <p:extLst>
      <p:ext uri="{BB962C8B-B14F-4D97-AF65-F5344CB8AC3E}">
        <p14:creationId xmlns:p14="http://schemas.microsoft.com/office/powerpoint/2010/main" val="3990722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28F3DA-7E0B-3D43-8123-B666F2B2CE96}" type="datetimeFigureOut">
              <a:rPr lang="en-US" smtClean="0"/>
              <a:t>8/16/14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487E53-25D8-194B-96F4-2658E065B0FE}" type="slidenum">
              <a:rPr lang="en-US" smtClean="0"/>
              <a:t>‹#›</a:t>
            </a:fld>
            <a:endParaRPr lang="en-US"/>
          </a:p>
        </p:txBody>
      </p:sp>
    </p:spTree>
    <p:extLst>
      <p:ext uri="{BB962C8B-B14F-4D97-AF65-F5344CB8AC3E}">
        <p14:creationId xmlns:p14="http://schemas.microsoft.com/office/powerpoint/2010/main" val="3426531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28F3DA-7E0B-3D43-8123-B666F2B2CE96}" type="datetimeFigureOut">
              <a:rPr lang="en-US" smtClean="0"/>
              <a:t>8/16/14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487E53-25D8-194B-96F4-2658E065B0FE}" type="slidenum">
              <a:rPr lang="en-US" smtClean="0"/>
              <a:t>‹#›</a:t>
            </a:fld>
            <a:endParaRPr lang="en-US"/>
          </a:p>
        </p:txBody>
      </p:sp>
    </p:spTree>
    <p:extLst>
      <p:ext uri="{BB962C8B-B14F-4D97-AF65-F5344CB8AC3E}">
        <p14:creationId xmlns:p14="http://schemas.microsoft.com/office/powerpoint/2010/main" val="1676145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28F3DA-7E0B-3D43-8123-B666F2B2CE96}" type="datetimeFigureOut">
              <a:rPr lang="en-US" smtClean="0"/>
              <a:t>8/16/14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487E53-25D8-194B-96F4-2658E065B0FE}" type="slidenum">
              <a:rPr lang="en-US" smtClean="0"/>
              <a:t>‹#›</a:t>
            </a:fld>
            <a:endParaRPr lang="en-US"/>
          </a:p>
        </p:txBody>
      </p:sp>
    </p:spTree>
    <p:extLst>
      <p:ext uri="{BB962C8B-B14F-4D97-AF65-F5344CB8AC3E}">
        <p14:creationId xmlns:p14="http://schemas.microsoft.com/office/powerpoint/2010/main" val="109059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28F3DA-7E0B-3D43-8123-B666F2B2CE96}" type="datetimeFigureOut">
              <a:rPr lang="en-US" smtClean="0"/>
              <a:t>8/16/14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87E53-25D8-194B-96F4-2658E065B0FE}" type="slidenum">
              <a:rPr lang="en-US" smtClean="0"/>
              <a:t>‹#›</a:t>
            </a:fld>
            <a:endParaRPr lang="en-US"/>
          </a:p>
        </p:txBody>
      </p:sp>
    </p:spTree>
    <p:extLst>
      <p:ext uri="{BB962C8B-B14F-4D97-AF65-F5344CB8AC3E}">
        <p14:creationId xmlns:p14="http://schemas.microsoft.com/office/powerpoint/2010/main" val="384544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28F3DA-7E0B-3D43-8123-B666F2B2CE96}" type="datetimeFigureOut">
              <a:rPr lang="en-US" smtClean="0"/>
              <a:t>8/16/14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87E53-25D8-194B-96F4-2658E065B0FE}" type="slidenum">
              <a:rPr lang="en-US" smtClean="0"/>
              <a:t>‹#›</a:t>
            </a:fld>
            <a:endParaRPr lang="en-US"/>
          </a:p>
        </p:txBody>
      </p:sp>
    </p:spTree>
    <p:extLst>
      <p:ext uri="{BB962C8B-B14F-4D97-AF65-F5344CB8AC3E}">
        <p14:creationId xmlns:p14="http://schemas.microsoft.com/office/powerpoint/2010/main" val="3423033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28F3DA-7E0B-3D43-8123-B666F2B2CE96}" type="datetimeFigureOut">
              <a:rPr lang="en-US" smtClean="0"/>
              <a:t>8/16/14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487E53-25D8-194B-96F4-2658E065B0FE}" type="slidenum">
              <a:rPr lang="en-US" smtClean="0"/>
              <a:t>‹#›</a:t>
            </a:fld>
            <a:endParaRPr lang="en-US"/>
          </a:p>
        </p:txBody>
      </p:sp>
    </p:spTree>
    <p:extLst>
      <p:ext uri="{BB962C8B-B14F-4D97-AF65-F5344CB8AC3E}">
        <p14:creationId xmlns:p14="http://schemas.microsoft.com/office/powerpoint/2010/main" val="2901392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i="1" u="sng" dirty="0" smtClean="0">
                <a:solidFill>
                  <a:srgbClr val="0000FF"/>
                </a:solidFill>
              </a:rPr>
              <a:t>Elijah, pt. 5</a:t>
            </a:r>
            <a:endParaRPr lang="en-US" sz="5400" b="1" i="1" u="sng" dirty="0">
              <a:solidFill>
                <a:srgbClr val="0000FF"/>
              </a:solidFill>
            </a:endParaRPr>
          </a:p>
        </p:txBody>
      </p:sp>
      <p:sp>
        <p:nvSpPr>
          <p:cNvPr id="3" name="Subtitle 2"/>
          <p:cNvSpPr>
            <a:spLocks noGrp="1"/>
          </p:cNvSpPr>
          <p:nvPr>
            <p:ph type="subTitle" idx="1"/>
          </p:nvPr>
        </p:nvSpPr>
        <p:spPr/>
        <p:txBody>
          <a:bodyPr>
            <a:normAutofit/>
          </a:bodyPr>
          <a:lstStyle/>
          <a:p>
            <a:r>
              <a:rPr lang="en-US" sz="4800" b="1" i="1" u="sng" dirty="0" smtClean="0">
                <a:solidFill>
                  <a:srgbClr val="FF0000"/>
                </a:solidFill>
              </a:rPr>
              <a:t>“The Elijah Messages”</a:t>
            </a:r>
            <a:endParaRPr lang="en-US" sz="4800" b="1" i="1" u="sng" dirty="0">
              <a:solidFill>
                <a:srgbClr val="FF0000"/>
              </a:solidFill>
            </a:endParaRPr>
          </a:p>
        </p:txBody>
      </p:sp>
    </p:spTree>
    <p:extLst>
      <p:ext uri="{BB962C8B-B14F-4D97-AF65-F5344CB8AC3E}">
        <p14:creationId xmlns:p14="http://schemas.microsoft.com/office/powerpoint/2010/main" val="3331300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7320"/>
          </a:xfrm>
        </p:spPr>
        <p:txBody>
          <a:bodyPr/>
          <a:lstStyle/>
          <a:p>
            <a:r>
              <a:rPr lang="en-US" b="1" i="1" u="sng" dirty="0" smtClean="0">
                <a:solidFill>
                  <a:srgbClr val="0000FF"/>
                </a:solidFill>
              </a:rPr>
              <a:t>Part 2 of Elijah’s Message!</a:t>
            </a:r>
            <a:endParaRPr lang="en-US" b="1" i="1" u="sng" dirty="0">
              <a:solidFill>
                <a:srgbClr val="0000FF"/>
              </a:solidFill>
            </a:endParaRPr>
          </a:p>
        </p:txBody>
      </p:sp>
      <p:sp>
        <p:nvSpPr>
          <p:cNvPr id="3" name="Content Placeholder 2"/>
          <p:cNvSpPr>
            <a:spLocks noGrp="1"/>
          </p:cNvSpPr>
          <p:nvPr>
            <p:ph sz="half" idx="1"/>
          </p:nvPr>
        </p:nvSpPr>
        <p:spPr>
          <a:xfrm>
            <a:off x="0" y="1181958"/>
            <a:ext cx="4648200" cy="5676042"/>
          </a:xfrm>
        </p:spPr>
        <p:txBody>
          <a:bodyPr>
            <a:noAutofit/>
          </a:bodyPr>
          <a:lstStyle/>
          <a:p>
            <a:r>
              <a:rPr lang="en-US" sz="3200" dirty="0" smtClean="0"/>
              <a:t>“</a:t>
            </a:r>
            <a:r>
              <a:rPr lang="en-US" sz="3200" dirty="0"/>
              <a:t>And Elijah came unto all the people, and said, How long halt ye between two opinions? if the LORD </a:t>
            </a:r>
            <a:r>
              <a:rPr lang="en-US" sz="3200" i="1" dirty="0"/>
              <a:t>be</a:t>
            </a:r>
            <a:r>
              <a:rPr lang="en-US" sz="3200" dirty="0"/>
              <a:t> God, follow him: but if Baal, </a:t>
            </a:r>
            <a:r>
              <a:rPr lang="en-US" sz="3200" i="1" dirty="0"/>
              <a:t>then</a:t>
            </a:r>
            <a:r>
              <a:rPr lang="en-US" sz="3200" dirty="0"/>
              <a:t> follow him. And the people answered him not a word</a:t>
            </a:r>
            <a:r>
              <a:rPr lang="en-US" sz="3200" dirty="0" smtClean="0"/>
              <a:t>.”  1 Kings 18:21</a:t>
            </a:r>
            <a:endParaRPr lang="en-US" sz="3200" dirty="0"/>
          </a:p>
          <a:p>
            <a:endParaRPr lang="en-US" sz="3200" dirty="0"/>
          </a:p>
        </p:txBody>
      </p:sp>
      <p:pic>
        <p:nvPicPr>
          <p:cNvPr id="5" name="Content Placeholder 4"/>
          <p:cNvPicPr>
            <a:picLocks noGrp="1" noChangeAspect="1"/>
          </p:cNvPicPr>
          <p:nvPr>
            <p:ph sz="half" idx="2"/>
          </p:nvPr>
        </p:nvPicPr>
        <p:blipFill>
          <a:blip r:embed="rId2"/>
          <a:srcRect l="566" r="566"/>
          <a:stretch>
            <a:fillRect/>
          </a:stretch>
        </p:blipFill>
        <p:spPr>
          <a:xfrm>
            <a:off x="4648200" y="1058469"/>
            <a:ext cx="4495800" cy="5609889"/>
          </a:xfrm>
        </p:spPr>
      </p:pic>
    </p:spTree>
    <p:extLst>
      <p:ext uri="{BB962C8B-B14F-4D97-AF65-F5344CB8AC3E}">
        <p14:creationId xmlns:p14="http://schemas.microsoft.com/office/powerpoint/2010/main" val="3566018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66190"/>
          </a:xfrm>
        </p:spPr>
        <p:txBody>
          <a:bodyPr/>
          <a:lstStyle/>
          <a:p>
            <a:r>
              <a:rPr lang="en-US" b="1" i="1" u="sng" dirty="0" smtClean="0"/>
              <a:t>Fencing Sitting!</a:t>
            </a:r>
            <a:endParaRPr lang="en-US" b="1" i="1" u="sng" dirty="0"/>
          </a:p>
        </p:txBody>
      </p:sp>
      <p:sp>
        <p:nvSpPr>
          <p:cNvPr id="3" name="Content Placeholder 2"/>
          <p:cNvSpPr>
            <a:spLocks noGrp="1"/>
          </p:cNvSpPr>
          <p:nvPr>
            <p:ph idx="1"/>
          </p:nvPr>
        </p:nvSpPr>
        <p:spPr>
          <a:xfrm>
            <a:off x="0" y="1040829"/>
            <a:ext cx="9144000" cy="5817171"/>
          </a:xfrm>
        </p:spPr>
        <p:txBody>
          <a:bodyPr>
            <a:normAutofit fontScale="85000" lnSpcReduction="20000"/>
          </a:bodyPr>
          <a:lstStyle/>
          <a:p>
            <a:r>
              <a:rPr lang="en-US" dirty="0" smtClean="0"/>
              <a:t>“The Lord abhors indifference and disloyalty in a time of crisis in His work. The whole universe is watching with inexpressible interest the closing scenes of the great controversy between good and evil. The people of God are nearing the borders of the eternal world; what can be of more importance to them than that they be loyal to the God of heaven? All through the ages, God has had moral heroes, and He has them now--those who, like Joseph and Elijah and Daniel, are not ashamed to acknowledge themselves His peculiar people. His special blessing accompanies the labors of men of action, men who will not be swerved from the straight line of duty, but who with divine energy will inquire, "Who is on the Lord's side?" (Exodus 32:26), men who will not stop merely with the inquiry, but who will demand that those who choose to identify themselves with the people of God shall step forward and reveal unmistakably their allegiance to the King of kings and Lord of lords.”  PK, pg. 148</a:t>
            </a:r>
            <a:endParaRPr lang="en-US" dirty="0"/>
          </a:p>
        </p:txBody>
      </p:sp>
    </p:spTree>
    <p:extLst>
      <p:ext uri="{BB962C8B-B14F-4D97-AF65-F5344CB8AC3E}">
        <p14:creationId xmlns:p14="http://schemas.microsoft.com/office/powerpoint/2010/main" val="2769973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John and Elijah #3 said the Same!</a:t>
            </a:r>
            <a:endParaRPr lang="en-US" b="1" i="1" u="sng" dirty="0"/>
          </a:p>
        </p:txBody>
      </p:sp>
      <p:pic>
        <p:nvPicPr>
          <p:cNvPr id="5" name="Content Placeholder 4"/>
          <p:cNvPicPr>
            <a:picLocks noGrp="1" noChangeAspect="1"/>
          </p:cNvPicPr>
          <p:nvPr>
            <p:ph sz="half" idx="1"/>
          </p:nvPr>
        </p:nvPicPr>
        <p:blipFill>
          <a:blip r:embed="rId2"/>
          <a:srcRect l="5384" r="5384"/>
          <a:stretch>
            <a:fillRect/>
          </a:stretch>
        </p:blipFill>
        <p:spPr>
          <a:xfrm>
            <a:off x="1" y="1217240"/>
            <a:ext cx="4956766" cy="5640760"/>
          </a:xfrm>
        </p:spPr>
      </p:pic>
      <p:sp>
        <p:nvSpPr>
          <p:cNvPr id="4" name="Content Placeholder 3"/>
          <p:cNvSpPr>
            <a:spLocks noGrp="1"/>
          </p:cNvSpPr>
          <p:nvPr>
            <p:ph sz="half" idx="2"/>
          </p:nvPr>
        </p:nvSpPr>
        <p:spPr>
          <a:xfrm>
            <a:off x="4648200" y="1217240"/>
            <a:ext cx="4495800" cy="5640760"/>
          </a:xfrm>
        </p:spPr>
        <p:txBody>
          <a:bodyPr>
            <a:normAutofit lnSpcReduction="10000"/>
          </a:bodyPr>
          <a:lstStyle/>
          <a:p>
            <a:r>
              <a:rPr lang="en-US" dirty="0" smtClean="0"/>
              <a:t>“Bring forth therefore fruits meet for repentance:</a:t>
            </a:r>
            <a:r>
              <a:rPr lang="en-US" dirty="0"/>
              <a:t> </a:t>
            </a:r>
            <a:r>
              <a:rPr lang="en-US" dirty="0" smtClean="0"/>
              <a:t>And think not to say within yourselves, We have Abraham to </a:t>
            </a:r>
            <a:r>
              <a:rPr lang="en-US" i="1" dirty="0" smtClean="0"/>
              <a:t>our</a:t>
            </a:r>
            <a:r>
              <a:rPr lang="en-US" dirty="0" smtClean="0"/>
              <a:t> father: for I say unto you, that God is able of these stones to raise up children unto Abraham.”  Matthew 3:8,9</a:t>
            </a:r>
          </a:p>
          <a:p>
            <a:r>
              <a:rPr lang="en-US" dirty="0" smtClean="0"/>
              <a:t>“</a:t>
            </a:r>
            <a:r>
              <a:rPr lang="en-US" dirty="0"/>
              <a:t>So then because thou art lukewarm, and neither cold nor hot, I will </a:t>
            </a:r>
            <a:r>
              <a:rPr lang="en-US" dirty="0" err="1"/>
              <a:t>spue</a:t>
            </a:r>
            <a:r>
              <a:rPr lang="en-US" dirty="0"/>
              <a:t> thee out of my mouth</a:t>
            </a:r>
            <a:r>
              <a:rPr lang="en-US" dirty="0" smtClean="0"/>
              <a:t>.”  Rev. 3:16</a:t>
            </a:r>
            <a:endParaRPr lang="en-US" dirty="0"/>
          </a:p>
          <a:p>
            <a:endParaRPr lang="en-US" dirty="0"/>
          </a:p>
        </p:txBody>
      </p:sp>
    </p:spTree>
    <p:extLst>
      <p:ext uri="{BB962C8B-B14F-4D97-AF65-F5344CB8AC3E}">
        <p14:creationId xmlns:p14="http://schemas.microsoft.com/office/powerpoint/2010/main" val="3140520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0" y="1111394"/>
            <a:ext cx="4495800" cy="5746606"/>
          </a:xfrm>
        </p:spPr>
        <p:txBody>
          <a:bodyPr>
            <a:normAutofit/>
          </a:bodyPr>
          <a:lstStyle/>
          <a:p>
            <a:r>
              <a:rPr lang="en-US" sz="3200" dirty="0" smtClean="0"/>
              <a:t>Elijah #1, Elijah #2-John the Baptist, and Elijah #3, Ellen White, all preached the same message.  They all exalted the commandments of God and demanded more than lip service Christianity.  </a:t>
            </a:r>
            <a:endParaRPr lang="en-US" sz="3200" dirty="0"/>
          </a:p>
        </p:txBody>
      </p:sp>
      <p:pic>
        <p:nvPicPr>
          <p:cNvPr id="5" name="Content Placeholder 4"/>
          <p:cNvPicPr>
            <a:picLocks noGrp="1" noChangeAspect="1"/>
          </p:cNvPicPr>
          <p:nvPr>
            <p:ph sz="half" idx="2"/>
          </p:nvPr>
        </p:nvPicPr>
        <p:blipFill>
          <a:blip r:embed="rId2"/>
          <a:srcRect l="16538" r="16538"/>
          <a:stretch>
            <a:fillRect/>
          </a:stretch>
        </p:blipFill>
        <p:spPr>
          <a:xfrm>
            <a:off x="4495800" y="-123488"/>
            <a:ext cx="4648200" cy="6981488"/>
          </a:xfrm>
        </p:spPr>
      </p:pic>
    </p:spTree>
    <p:extLst>
      <p:ext uri="{BB962C8B-B14F-4D97-AF65-F5344CB8AC3E}">
        <p14:creationId xmlns:p14="http://schemas.microsoft.com/office/powerpoint/2010/main" val="1272725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7985"/>
          </a:xfrm>
        </p:spPr>
        <p:txBody>
          <a:bodyPr>
            <a:normAutofit fontScale="90000"/>
          </a:bodyPr>
          <a:lstStyle/>
          <a:p>
            <a:r>
              <a:rPr lang="en-US" b="1" i="1" u="sng" dirty="0" smtClean="0">
                <a:solidFill>
                  <a:srgbClr val="FF0000"/>
                </a:solidFill>
              </a:rPr>
              <a:t>The Battle Begins!</a:t>
            </a:r>
            <a:endParaRPr lang="en-US" b="1" i="1" u="sng" dirty="0">
              <a:solidFill>
                <a:srgbClr val="FF0000"/>
              </a:solidFill>
            </a:endParaRPr>
          </a:p>
        </p:txBody>
      </p:sp>
      <p:sp>
        <p:nvSpPr>
          <p:cNvPr id="3" name="Content Placeholder 2"/>
          <p:cNvSpPr>
            <a:spLocks noGrp="1"/>
          </p:cNvSpPr>
          <p:nvPr>
            <p:ph idx="1"/>
          </p:nvPr>
        </p:nvSpPr>
        <p:spPr>
          <a:xfrm>
            <a:off x="0" y="811493"/>
            <a:ext cx="9144000" cy="6046507"/>
          </a:xfrm>
        </p:spPr>
        <p:txBody>
          <a:bodyPr>
            <a:normAutofit fontScale="70000" lnSpcReduction="20000"/>
          </a:bodyPr>
          <a:lstStyle/>
          <a:p>
            <a:r>
              <a:rPr lang="en-US" dirty="0" smtClean="0"/>
              <a:t>“</a:t>
            </a:r>
            <a:r>
              <a:rPr lang="en-US" dirty="0"/>
              <a:t>Then said Elijah </a:t>
            </a:r>
            <a:r>
              <a:rPr lang="en-US" dirty="0" smtClean="0"/>
              <a:t>. </a:t>
            </a:r>
            <a:r>
              <a:rPr lang="en-US" dirty="0"/>
              <a:t>Let them therefore give us two bullocks; and let them choose one bullock for themselves, and cut it in pieces, and lay </a:t>
            </a:r>
            <a:r>
              <a:rPr lang="en-US" i="1" dirty="0"/>
              <a:t>it</a:t>
            </a:r>
            <a:r>
              <a:rPr lang="en-US" dirty="0"/>
              <a:t> on wood, and put no fire </a:t>
            </a:r>
            <a:r>
              <a:rPr lang="en-US" i="1" dirty="0"/>
              <a:t>under</a:t>
            </a:r>
            <a:r>
              <a:rPr lang="en-US" dirty="0"/>
              <a:t>: and I will dress the other bullock, and lay </a:t>
            </a:r>
            <a:r>
              <a:rPr lang="en-US" i="1" dirty="0"/>
              <a:t>it</a:t>
            </a:r>
            <a:r>
              <a:rPr lang="en-US" dirty="0"/>
              <a:t> on wood, and put no fire </a:t>
            </a:r>
            <a:r>
              <a:rPr lang="en-US" i="1" dirty="0" smtClean="0"/>
              <a:t>under</a:t>
            </a:r>
            <a:r>
              <a:rPr lang="en-US" dirty="0" smtClean="0"/>
              <a:t>: And </a:t>
            </a:r>
            <a:r>
              <a:rPr lang="en-US" dirty="0"/>
              <a:t>call ye on the name of your gods, and I will call on the name of the LORD: and the God that answereth by fire, let him be God. And all the people answered and said, It is well spoken</a:t>
            </a:r>
            <a:r>
              <a:rPr lang="en-US" dirty="0" smtClean="0"/>
              <a:t>.  </a:t>
            </a:r>
            <a:r>
              <a:rPr lang="en-US" dirty="0"/>
              <a:t>And Elijah said unto the prophets of Baal, Choose you one bullock for yourselves, and dress </a:t>
            </a:r>
            <a:r>
              <a:rPr lang="en-US" i="1" dirty="0"/>
              <a:t>it</a:t>
            </a:r>
            <a:r>
              <a:rPr lang="en-US" dirty="0"/>
              <a:t> first; for ye </a:t>
            </a:r>
            <a:r>
              <a:rPr lang="en-US" i="1" dirty="0"/>
              <a:t>are</a:t>
            </a:r>
            <a:r>
              <a:rPr lang="en-US" dirty="0"/>
              <a:t> many; and call on the name of your gods, but put no fire </a:t>
            </a:r>
            <a:r>
              <a:rPr lang="en-US" i="1" dirty="0"/>
              <a:t>under</a:t>
            </a:r>
            <a:r>
              <a:rPr lang="en-US" dirty="0" smtClean="0"/>
              <a:t>. And </a:t>
            </a:r>
            <a:r>
              <a:rPr lang="en-US" dirty="0"/>
              <a:t>they took the bullock which was given them, and they dressed </a:t>
            </a:r>
            <a:r>
              <a:rPr lang="en-US" i="1" dirty="0"/>
              <a:t>it</a:t>
            </a:r>
            <a:r>
              <a:rPr lang="en-US" dirty="0"/>
              <a:t>, and called on the name of Baal from morning even until noon, saying, O Baal, hear us. But </a:t>
            </a:r>
            <a:r>
              <a:rPr lang="en-US" i="1" dirty="0"/>
              <a:t>there was</a:t>
            </a:r>
            <a:r>
              <a:rPr lang="en-US" dirty="0"/>
              <a:t> no voice, nor any that answered. And they leaped upon the altar which was made</a:t>
            </a:r>
            <a:r>
              <a:rPr lang="en-US" dirty="0" smtClean="0"/>
              <a:t>.  </a:t>
            </a:r>
            <a:r>
              <a:rPr lang="en-US" dirty="0"/>
              <a:t>And it came to pass at noon, that Elijah mocked them, and said, Cry aloud: for he </a:t>
            </a:r>
            <a:r>
              <a:rPr lang="en-US" i="1" dirty="0"/>
              <a:t>is</a:t>
            </a:r>
            <a:r>
              <a:rPr lang="en-US" dirty="0"/>
              <a:t> a god; either he is talking, or he is pursuing, or he is in a journey, </a:t>
            </a:r>
            <a:r>
              <a:rPr lang="en-US" i="1" dirty="0"/>
              <a:t>or</a:t>
            </a:r>
            <a:r>
              <a:rPr lang="en-US" dirty="0"/>
              <a:t> peradventure he sleepeth, and must be awaked</a:t>
            </a:r>
            <a:r>
              <a:rPr lang="en-US" dirty="0" smtClean="0"/>
              <a:t>.  </a:t>
            </a:r>
            <a:r>
              <a:rPr lang="en-US" dirty="0"/>
              <a:t>And they cried aloud, and cut themselves after their manner with knives and lancets, till the blood gushed out upon them</a:t>
            </a:r>
            <a:r>
              <a:rPr lang="en-US" dirty="0" smtClean="0"/>
              <a:t>.  </a:t>
            </a:r>
            <a:r>
              <a:rPr lang="en-US" dirty="0"/>
              <a:t>And it came to pass, when midday was past, and they prophesied until the </a:t>
            </a:r>
            <a:r>
              <a:rPr lang="en-US" i="1" dirty="0"/>
              <a:t>time</a:t>
            </a:r>
            <a:r>
              <a:rPr lang="en-US" dirty="0"/>
              <a:t> of the offering of the </a:t>
            </a:r>
            <a:r>
              <a:rPr lang="en-US" i="1" dirty="0"/>
              <a:t>evening</a:t>
            </a:r>
            <a:r>
              <a:rPr lang="en-US" dirty="0"/>
              <a:t> sacrifice, that </a:t>
            </a:r>
            <a:r>
              <a:rPr lang="en-US" i="1" dirty="0"/>
              <a:t>there was</a:t>
            </a:r>
            <a:r>
              <a:rPr lang="en-US" dirty="0"/>
              <a:t> neither voice, nor any to answer, nor any that regarded</a:t>
            </a:r>
            <a:r>
              <a:rPr lang="en-US" dirty="0" smtClean="0"/>
              <a:t>.”  1 Kings 18:22-29</a:t>
            </a:r>
            <a:endParaRPr lang="en-US" dirty="0"/>
          </a:p>
          <a:p>
            <a:endParaRPr lang="en-US" dirty="0"/>
          </a:p>
        </p:txBody>
      </p:sp>
    </p:spTree>
    <p:extLst>
      <p:ext uri="{BB962C8B-B14F-4D97-AF65-F5344CB8AC3E}">
        <p14:creationId xmlns:p14="http://schemas.microsoft.com/office/powerpoint/2010/main" val="141552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u="sng" dirty="0" smtClean="0">
                <a:solidFill>
                  <a:srgbClr val="FF0000"/>
                </a:solidFill>
                <a:latin typeface="Arial Black"/>
                <a:cs typeface="Arial Black"/>
              </a:rPr>
              <a:t>Restores the altar</a:t>
            </a:r>
            <a:endParaRPr lang="en-US" sz="4800" b="1" i="1" u="sng" dirty="0">
              <a:solidFill>
                <a:srgbClr val="FF0000"/>
              </a:solidFill>
              <a:latin typeface="Arial Black"/>
              <a:cs typeface="Arial Black"/>
            </a:endParaRPr>
          </a:p>
        </p:txBody>
      </p:sp>
      <p:pic>
        <p:nvPicPr>
          <p:cNvPr id="5" name="Content Placeholder 4"/>
          <p:cNvPicPr>
            <a:picLocks noGrp="1" noChangeAspect="1"/>
          </p:cNvPicPr>
          <p:nvPr>
            <p:ph sz="half" idx="1"/>
          </p:nvPr>
        </p:nvPicPr>
        <p:blipFill>
          <a:blip r:embed="rId2"/>
          <a:srcRect l="17429" r="17429"/>
          <a:stretch>
            <a:fillRect/>
          </a:stretch>
        </p:blipFill>
        <p:spPr>
          <a:xfrm>
            <a:off x="0" y="1417638"/>
            <a:ext cx="4648200" cy="5440362"/>
          </a:xfrm>
        </p:spPr>
      </p:pic>
      <p:sp>
        <p:nvSpPr>
          <p:cNvPr id="4" name="Content Placeholder 3"/>
          <p:cNvSpPr>
            <a:spLocks noGrp="1"/>
          </p:cNvSpPr>
          <p:nvPr>
            <p:ph sz="half" idx="2"/>
          </p:nvPr>
        </p:nvSpPr>
        <p:spPr>
          <a:xfrm>
            <a:off x="4648200" y="1199599"/>
            <a:ext cx="4495800" cy="5658401"/>
          </a:xfrm>
        </p:spPr>
        <p:txBody>
          <a:bodyPr>
            <a:normAutofit/>
          </a:bodyPr>
          <a:lstStyle/>
          <a:p>
            <a:r>
              <a:rPr lang="en-US" sz="3200" dirty="0" smtClean="0"/>
              <a:t>“And </a:t>
            </a:r>
            <a:r>
              <a:rPr lang="en-US" sz="3200" dirty="0"/>
              <a:t>Elijah said unto all the people, Come near unto me. And all the people came near unto him. And he repaired the altar of the LORD </a:t>
            </a:r>
            <a:r>
              <a:rPr lang="en-US" sz="3200" i="1" dirty="0"/>
              <a:t>that was</a:t>
            </a:r>
            <a:r>
              <a:rPr lang="en-US" sz="3200" dirty="0"/>
              <a:t> broken down</a:t>
            </a:r>
            <a:r>
              <a:rPr lang="en-US" sz="3200" dirty="0" smtClean="0"/>
              <a:t>.”</a:t>
            </a:r>
            <a:endParaRPr lang="en-US" sz="3200" dirty="0"/>
          </a:p>
          <a:p>
            <a:r>
              <a:rPr lang="en-US" sz="3200" dirty="0" smtClean="0"/>
              <a:t>1 Kings 18:30</a:t>
            </a:r>
            <a:endParaRPr lang="en-US" sz="3200" dirty="0"/>
          </a:p>
          <a:p>
            <a:endParaRPr lang="en-US" sz="3200" dirty="0"/>
          </a:p>
        </p:txBody>
      </p:sp>
    </p:spTree>
    <p:extLst>
      <p:ext uri="{BB962C8B-B14F-4D97-AF65-F5344CB8AC3E}">
        <p14:creationId xmlns:p14="http://schemas.microsoft.com/office/powerpoint/2010/main" val="1182961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11493"/>
          </a:xfrm>
        </p:spPr>
        <p:txBody>
          <a:bodyPr/>
          <a:lstStyle/>
          <a:p>
            <a:r>
              <a:rPr lang="en-US" b="1" i="1" u="sng" dirty="0" smtClean="0">
                <a:solidFill>
                  <a:srgbClr val="FF0000"/>
                </a:solidFill>
              </a:rPr>
              <a:t>Restores the altar/Temple</a:t>
            </a:r>
            <a:endParaRPr lang="en-US" b="1" i="1" u="sng" dirty="0">
              <a:solidFill>
                <a:srgbClr val="FF0000"/>
              </a:solidFill>
            </a:endParaRPr>
          </a:p>
        </p:txBody>
      </p:sp>
      <p:sp>
        <p:nvSpPr>
          <p:cNvPr id="3" name="Content Placeholder 2"/>
          <p:cNvSpPr>
            <a:spLocks noGrp="1"/>
          </p:cNvSpPr>
          <p:nvPr>
            <p:ph sz="half" idx="1"/>
          </p:nvPr>
        </p:nvSpPr>
        <p:spPr>
          <a:xfrm>
            <a:off x="0" y="811493"/>
            <a:ext cx="4648200" cy="6046507"/>
          </a:xfrm>
        </p:spPr>
        <p:txBody>
          <a:bodyPr>
            <a:normAutofit lnSpcReduction="10000"/>
          </a:bodyPr>
          <a:lstStyle/>
          <a:p>
            <a:r>
              <a:rPr lang="en-US" dirty="0" smtClean="0"/>
              <a:t>Elijah #1 focuses on the altar/sanctuary and its restoration.</a:t>
            </a:r>
          </a:p>
          <a:p>
            <a:r>
              <a:rPr lang="en-US" dirty="0" smtClean="0"/>
              <a:t>Elijah #2 focuses on turning people to the sanctuary.  (Jn. 1:29)</a:t>
            </a:r>
          </a:p>
          <a:p>
            <a:r>
              <a:rPr lang="en-US" dirty="0" smtClean="0"/>
              <a:t>Elijah #3 does the same.  “</a:t>
            </a:r>
            <a:r>
              <a:rPr lang="en-US" dirty="0"/>
              <a:t>Saying with a loud voice, Fear God, and give glory to him; for the hour of his judgment is come: and worship him that made heaven, and earth, and the sea, and the fountains of waters</a:t>
            </a:r>
            <a:r>
              <a:rPr lang="en-US" dirty="0" smtClean="0"/>
              <a:t>.”  Rev. 14:7</a:t>
            </a:r>
            <a:endParaRPr lang="en-US" dirty="0"/>
          </a:p>
          <a:p>
            <a:endParaRPr lang="en-US" dirty="0"/>
          </a:p>
        </p:txBody>
      </p:sp>
      <p:pic>
        <p:nvPicPr>
          <p:cNvPr id="5" name="Content Placeholder 4"/>
          <p:cNvPicPr>
            <a:picLocks noGrp="1" noChangeAspect="1"/>
          </p:cNvPicPr>
          <p:nvPr>
            <p:ph sz="half" idx="2"/>
          </p:nvPr>
        </p:nvPicPr>
        <p:blipFill>
          <a:blip r:embed="rId2"/>
          <a:srcRect l="16409" r="16409"/>
          <a:stretch>
            <a:fillRect/>
          </a:stretch>
        </p:blipFill>
        <p:spPr>
          <a:xfrm>
            <a:off x="4445214" y="811494"/>
            <a:ext cx="4698786" cy="6046506"/>
          </a:xfrm>
        </p:spPr>
      </p:pic>
    </p:spTree>
    <p:extLst>
      <p:ext uri="{BB962C8B-B14F-4D97-AF65-F5344CB8AC3E}">
        <p14:creationId xmlns:p14="http://schemas.microsoft.com/office/powerpoint/2010/main" val="3710188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2037"/>
          </a:xfrm>
        </p:spPr>
        <p:txBody>
          <a:bodyPr/>
          <a:lstStyle/>
          <a:p>
            <a:r>
              <a:rPr lang="en-US" b="1" i="1" u="sng" dirty="0" smtClean="0">
                <a:solidFill>
                  <a:srgbClr val="FF0000"/>
                </a:solidFill>
              </a:rPr>
              <a:t>Prayer of Faith!</a:t>
            </a:r>
            <a:endParaRPr lang="en-US" b="1" i="1" u="sng" dirty="0">
              <a:solidFill>
                <a:srgbClr val="FF0000"/>
              </a:solidFill>
            </a:endParaRPr>
          </a:p>
        </p:txBody>
      </p:sp>
      <p:sp>
        <p:nvSpPr>
          <p:cNvPr id="3" name="Content Placeholder 2"/>
          <p:cNvSpPr>
            <a:spLocks noGrp="1"/>
          </p:cNvSpPr>
          <p:nvPr>
            <p:ph sz="half" idx="1"/>
          </p:nvPr>
        </p:nvSpPr>
        <p:spPr>
          <a:xfrm>
            <a:off x="0" y="970264"/>
            <a:ext cx="4495800" cy="5887736"/>
          </a:xfrm>
        </p:spPr>
        <p:txBody>
          <a:bodyPr>
            <a:normAutofit/>
          </a:bodyPr>
          <a:lstStyle/>
          <a:p>
            <a:r>
              <a:rPr lang="en-US" dirty="0" smtClean="0"/>
              <a:t>“</a:t>
            </a:r>
            <a:r>
              <a:rPr lang="en-US" dirty="0"/>
              <a:t>And it came to pass at </a:t>
            </a:r>
            <a:r>
              <a:rPr lang="en-US" i="1" dirty="0"/>
              <a:t>the time of</a:t>
            </a:r>
            <a:r>
              <a:rPr lang="en-US" dirty="0"/>
              <a:t> the offering of the </a:t>
            </a:r>
            <a:r>
              <a:rPr lang="en-US" i="1" dirty="0"/>
              <a:t>evening</a:t>
            </a:r>
            <a:r>
              <a:rPr lang="en-US" dirty="0"/>
              <a:t> sacrifice, that Elijah the prophet came near, and said, LORD God of Abraham, Isaac, and of Israel, let it be known this day that thou </a:t>
            </a:r>
            <a:r>
              <a:rPr lang="en-US" i="1" dirty="0"/>
              <a:t>art</a:t>
            </a:r>
            <a:r>
              <a:rPr lang="en-US" dirty="0"/>
              <a:t> God in Israel, and </a:t>
            </a:r>
            <a:r>
              <a:rPr lang="en-US" i="1" dirty="0"/>
              <a:t>that</a:t>
            </a:r>
            <a:r>
              <a:rPr lang="en-US" dirty="0"/>
              <a:t> I </a:t>
            </a:r>
            <a:r>
              <a:rPr lang="en-US" i="1" dirty="0"/>
              <a:t>am</a:t>
            </a:r>
            <a:r>
              <a:rPr lang="en-US" dirty="0"/>
              <a:t> thy servant, and </a:t>
            </a:r>
            <a:r>
              <a:rPr lang="en-US" i="1" dirty="0"/>
              <a:t>that</a:t>
            </a:r>
            <a:r>
              <a:rPr lang="en-US" dirty="0"/>
              <a:t> I have done all these things at thy word</a:t>
            </a:r>
            <a:r>
              <a:rPr lang="en-US" dirty="0" smtClean="0"/>
              <a:t>.”  1 Kings 18:36</a:t>
            </a:r>
            <a:endParaRPr lang="en-US" dirty="0"/>
          </a:p>
          <a:p>
            <a:endParaRPr lang="en-US" dirty="0"/>
          </a:p>
        </p:txBody>
      </p:sp>
      <p:pic>
        <p:nvPicPr>
          <p:cNvPr id="5" name="Content Placeholder 4"/>
          <p:cNvPicPr>
            <a:picLocks noGrp="1" noChangeAspect="1"/>
          </p:cNvPicPr>
          <p:nvPr>
            <p:ph sz="half" idx="2"/>
          </p:nvPr>
        </p:nvPicPr>
        <p:blipFill>
          <a:blip r:embed="rId2"/>
          <a:srcRect l="16581" r="16581"/>
          <a:stretch>
            <a:fillRect/>
          </a:stretch>
        </p:blipFill>
        <p:spPr>
          <a:xfrm>
            <a:off x="4495800" y="970264"/>
            <a:ext cx="4648200" cy="5887736"/>
          </a:xfrm>
        </p:spPr>
      </p:pic>
    </p:spTree>
    <p:extLst>
      <p:ext uri="{BB962C8B-B14F-4D97-AF65-F5344CB8AC3E}">
        <p14:creationId xmlns:p14="http://schemas.microsoft.com/office/powerpoint/2010/main" val="3208063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rgbClr val="FF0000"/>
                </a:solidFill>
                <a:latin typeface="Arial Black"/>
                <a:cs typeface="Arial Black"/>
              </a:rPr>
              <a:t>Rain Comes After……</a:t>
            </a:r>
            <a:endParaRPr lang="en-US" b="1" i="1" u="sng" dirty="0">
              <a:solidFill>
                <a:srgbClr val="FF0000"/>
              </a:solidFill>
              <a:latin typeface="Arial Black"/>
              <a:cs typeface="Arial Black"/>
            </a:endParaRPr>
          </a:p>
        </p:txBody>
      </p:sp>
      <p:sp>
        <p:nvSpPr>
          <p:cNvPr id="3" name="Content Placeholder 2"/>
          <p:cNvSpPr>
            <a:spLocks noGrp="1"/>
          </p:cNvSpPr>
          <p:nvPr>
            <p:ph idx="1"/>
          </p:nvPr>
        </p:nvSpPr>
        <p:spPr>
          <a:xfrm>
            <a:off x="0" y="1164316"/>
            <a:ext cx="9144000" cy="5693684"/>
          </a:xfrm>
        </p:spPr>
        <p:txBody>
          <a:bodyPr>
            <a:normAutofit fontScale="77500" lnSpcReduction="20000"/>
          </a:bodyPr>
          <a:lstStyle/>
          <a:p>
            <a:r>
              <a:rPr lang="en-US" smtClean="0"/>
              <a:t>“And </a:t>
            </a:r>
            <a:r>
              <a:rPr lang="en-US" dirty="0"/>
              <a:t>Elijah said unto them, Take the prophets of Baal; let not one of them escape. And they took them: and Elijah brought them down to the brook Kishon, and slew them there</a:t>
            </a:r>
            <a:r>
              <a:rPr lang="en-US" dirty="0" smtClean="0"/>
              <a:t>.  </a:t>
            </a:r>
            <a:r>
              <a:rPr lang="en-US" dirty="0"/>
              <a:t>And Elijah said unto Ahab, Get thee up, eat and drink; for </a:t>
            </a:r>
            <a:r>
              <a:rPr lang="en-US" i="1" dirty="0"/>
              <a:t>there is</a:t>
            </a:r>
            <a:r>
              <a:rPr lang="en-US" dirty="0"/>
              <a:t> a sound of abundance of rain</a:t>
            </a:r>
            <a:r>
              <a:rPr lang="en-US" dirty="0" smtClean="0"/>
              <a:t>.  </a:t>
            </a:r>
            <a:r>
              <a:rPr lang="en-US" dirty="0"/>
              <a:t>So Ahab went up to eat and to drink. And Elijah went up to the top of Carmel; and he cast himself down upon the earth, and put his face between his knees</a:t>
            </a:r>
            <a:r>
              <a:rPr lang="en-US" dirty="0" smtClean="0"/>
              <a:t>,  </a:t>
            </a:r>
            <a:r>
              <a:rPr lang="en-US" dirty="0"/>
              <a:t>And said to his servant, Go up now, look toward the sea. And he went up, and looked, and said, </a:t>
            </a:r>
            <a:r>
              <a:rPr lang="en-US" i="1" dirty="0"/>
              <a:t>There is</a:t>
            </a:r>
            <a:r>
              <a:rPr lang="en-US" dirty="0"/>
              <a:t> nothing. And he said, Go again seven times</a:t>
            </a:r>
            <a:r>
              <a:rPr lang="en-US" dirty="0" smtClean="0"/>
              <a:t>.  </a:t>
            </a:r>
            <a:r>
              <a:rPr lang="en-US" dirty="0"/>
              <a:t>And it came to pass at the seventh time, that he said, Behold, there ariseth a little cloud out of the sea, like a man's hand. And he said, Go up, say unto Ahab, Prepare </a:t>
            </a:r>
            <a:r>
              <a:rPr lang="en-US" i="1" dirty="0"/>
              <a:t>thy chariot</a:t>
            </a:r>
            <a:r>
              <a:rPr lang="en-US" dirty="0"/>
              <a:t>, and get thee down, that the rain stop thee not</a:t>
            </a:r>
            <a:r>
              <a:rPr lang="en-US" dirty="0" smtClean="0"/>
              <a:t>.  </a:t>
            </a:r>
            <a:r>
              <a:rPr lang="en-US" dirty="0"/>
              <a:t>And it came to pass in the mean while, that the heaven was black with clouds and wind, and there was a great rain. And Ahab rode, and went to </a:t>
            </a:r>
            <a:r>
              <a:rPr lang="en-US" dirty="0" err="1"/>
              <a:t>Jezreel</a:t>
            </a:r>
            <a:r>
              <a:rPr lang="en-US" dirty="0" smtClean="0"/>
              <a:t>.  </a:t>
            </a:r>
            <a:r>
              <a:rPr lang="en-US" dirty="0"/>
              <a:t>And the hand of the LORD was on Elijah; and he girded up his loins, and ran before Ahab to the entrance of </a:t>
            </a:r>
            <a:r>
              <a:rPr lang="en-US" dirty="0" err="1"/>
              <a:t>Jezreel</a:t>
            </a:r>
            <a:r>
              <a:rPr lang="en-US" dirty="0" smtClean="0"/>
              <a:t>.”  1 Kings 18:40-46</a:t>
            </a:r>
            <a:endParaRPr lang="en-US" dirty="0"/>
          </a:p>
          <a:p>
            <a:endParaRPr lang="en-US" dirty="0"/>
          </a:p>
        </p:txBody>
      </p:sp>
    </p:spTree>
    <p:extLst>
      <p:ext uri="{BB962C8B-B14F-4D97-AF65-F5344CB8AC3E}">
        <p14:creationId xmlns:p14="http://schemas.microsoft.com/office/powerpoint/2010/main" val="3295535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0154"/>
          </a:xfrm>
        </p:spPr>
        <p:txBody>
          <a:bodyPr/>
          <a:lstStyle/>
          <a:p>
            <a:r>
              <a:rPr lang="en-US" b="1" i="1" u="sng" dirty="0" smtClean="0">
                <a:solidFill>
                  <a:srgbClr val="0000FF"/>
                </a:solidFill>
              </a:rPr>
              <a:t>Wow!  History Repeating Itself!</a:t>
            </a:r>
            <a:endParaRPr lang="en-US" b="1" i="1" u="sng" dirty="0">
              <a:solidFill>
                <a:srgbClr val="0000FF"/>
              </a:solidFill>
            </a:endParaRPr>
          </a:p>
        </p:txBody>
      </p:sp>
      <p:sp>
        <p:nvSpPr>
          <p:cNvPr id="3" name="Content Placeholder 2"/>
          <p:cNvSpPr>
            <a:spLocks noGrp="1"/>
          </p:cNvSpPr>
          <p:nvPr>
            <p:ph idx="1"/>
          </p:nvPr>
        </p:nvSpPr>
        <p:spPr>
          <a:xfrm>
            <a:off x="0" y="840154"/>
            <a:ext cx="9144000" cy="6017846"/>
          </a:xfrm>
        </p:spPr>
        <p:txBody>
          <a:bodyPr>
            <a:normAutofit lnSpcReduction="10000"/>
          </a:bodyPr>
          <a:lstStyle/>
          <a:p>
            <a:r>
              <a:rPr lang="en-US" sz="3600" dirty="0" smtClean="0"/>
              <a:t>Ahab, the representative of God’s professed people. </a:t>
            </a:r>
            <a:r>
              <a:rPr lang="en-US" sz="3600" dirty="0" err="1" smtClean="0"/>
              <a:t>SDAdventists</a:t>
            </a:r>
            <a:r>
              <a:rPr lang="en-US" sz="3600" dirty="0" smtClean="0"/>
              <a:t>, unites with Jezebel, the representative of the papal power.  (Rev. 2:20).</a:t>
            </a:r>
          </a:p>
          <a:p>
            <a:r>
              <a:rPr lang="en-US" sz="3600" dirty="0" smtClean="0"/>
              <a:t>Together, they create an entirely new style of worship with celebration style rock music, spiritual formation, women’s ordination, and salvation in sin, and they expect God to bless them with the rain, or Latter Rain of the Holy Spirit!  It just won’t happen until there is genuine repentance and confession!</a:t>
            </a:r>
            <a:endParaRPr lang="en-US" sz="3600" dirty="0"/>
          </a:p>
        </p:txBody>
      </p:sp>
    </p:spTree>
    <p:extLst>
      <p:ext uri="{BB962C8B-B14F-4D97-AF65-F5344CB8AC3E}">
        <p14:creationId xmlns:p14="http://schemas.microsoft.com/office/powerpoint/2010/main" val="371681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6462"/>
          </a:xfrm>
        </p:spPr>
        <p:txBody>
          <a:bodyPr/>
          <a:lstStyle/>
          <a:p>
            <a:r>
              <a:rPr lang="en-US" b="1" i="1" u="sng" dirty="0" smtClean="0">
                <a:solidFill>
                  <a:srgbClr val="0000FF"/>
                </a:solidFill>
              </a:rPr>
              <a:t>God Sends a Man!</a:t>
            </a:r>
            <a:endParaRPr lang="en-US" b="1" i="1" u="sng" dirty="0">
              <a:solidFill>
                <a:srgbClr val="0000FF"/>
              </a:solidFill>
            </a:endParaRPr>
          </a:p>
        </p:txBody>
      </p:sp>
      <p:sp>
        <p:nvSpPr>
          <p:cNvPr id="3" name="Content Placeholder 2"/>
          <p:cNvSpPr>
            <a:spLocks noGrp="1"/>
          </p:cNvSpPr>
          <p:nvPr>
            <p:ph sz="half" idx="1"/>
          </p:nvPr>
        </p:nvSpPr>
        <p:spPr>
          <a:xfrm>
            <a:off x="0" y="840154"/>
            <a:ext cx="4572000" cy="6017846"/>
          </a:xfrm>
        </p:spPr>
        <p:txBody>
          <a:bodyPr>
            <a:noAutofit/>
          </a:bodyPr>
          <a:lstStyle/>
          <a:p>
            <a:r>
              <a:rPr lang="en-US" sz="3200" dirty="0" smtClean="0"/>
              <a:t>He becomes Adventism’s thorn in the flesh because he is preaching and teaching what Adventists were suppose to say, but were not! He is a trouble maker!   A confrontation is brewing, soon to </a:t>
            </a:r>
            <a:r>
              <a:rPr lang="en-US" sz="3600" dirty="0" smtClean="0"/>
              <a:t>break loose!</a:t>
            </a:r>
            <a:endParaRPr lang="en-US" sz="3600" dirty="0"/>
          </a:p>
        </p:txBody>
      </p:sp>
      <p:sp>
        <p:nvSpPr>
          <p:cNvPr id="4" name="Content Placeholder 3"/>
          <p:cNvSpPr>
            <a:spLocks noGrp="1"/>
          </p:cNvSpPr>
          <p:nvPr>
            <p:ph sz="half" idx="2"/>
          </p:nvPr>
        </p:nvSpPr>
        <p:spPr>
          <a:xfrm>
            <a:off x="4648200" y="840154"/>
            <a:ext cx="4495800" cy="6017846"/>
          </a:xfrm>
        </p:spPr>
        <p:txBody>
          <a:bodyPr>
            <a:normAutofit/>
          </a:bodyPr>
          <a:lstStyle/>
          <a:p>
            <a:r>
              <a:rPr lang="en-US" dirty="0" smtClean="0"/>
              <a:t/>
            </a:r>
            <a:br>
              <a:rPr lang="en-US" dirty="0" smtClean="0"/>
            </a:br>
            <a:endParaRPr lang="en-US" dirty="0" smtClean="0"/>
          </a:p>
          <a:p>
            <a:endParaRPr lang="en-US" dirty="0"/>
          </a:p>
        </p:txBody>
      </p:sp>
      <p:pic>
        <p:nvPicPr>
          <p:cNvPr id="5" name="Picture 4"/>
          <p:cNvPicPr>
            <a:picLocks noChangeAspect="1"/>
          </p:cNvPicPr>
          <p:nvPr/>
        </p:nvPicPr>
        <p:blipFill>
          <a:blip r:embed="rId2"/>
          <a:stretch>
            <a:fillRect/>
          </a:stretch>
        </p:blipFill>
        <p:spPr>
          <a:xfrm>
            <a:off x="4648200" y="840154"/>
            <a:ext cx="4495800" cy="6017846"/>
          </a:xfrm>
          <a:prstGeom prst="rect">
            <a:avLst/>
          </a:prstGeom>
        </p:spPr>
      </p:pic>
    </p:spTree>
    <p:extLst>
      <p:ext uri="{BB962C8B-B14F-4D97-AF65-F5344CB8AC3E}">
        <p14:creationId xmlns:p14="http://schemas.microsoft.com/office/powerpoint/2010/main" val="2464571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5115"/>
          </a:xfrm>
        </p:spPr>
        <p:txBody>
          <a:bodyPr/>
          <a:lstStyle/>
          <a:p>
            <a:r>
              <a:rPr lang="en-US" b="1" i="1" u="sng" dirty="0" smtClean="0">
                <a:solidFill>
                  <a:srgbClr val="0000FF"/>
                </a:solidFill>
              </a:rPr>
              <a:t>Elijah Hits It!</a:t>
            </a:r>
            <a:endParaRPr lang="en-US" b="1" i="1" u="sng" dirty="0">
              <a:solidFill>
                <a:srgbClr val="0000FF"/>
              </a:solidFill>
            </a:endParaRPr>
          </a:p>
        </p:txBody>
      </p:sp>
      <p:sp>
        <p:nvSpPr>
          <p:cNvPr id="3" name="Content Placeholder 2"/>
          <p:cNvSpPr>
            <a:spLocks noGrp="1"/>
          </p:cNvSpPr>
          <p:nvPr>
            <p:ph idx="1"/>
          </p:nvPr>
        </p:nvSpPr>
        <p:spPr>
          <a:xfrm>
            <a:off x="0" y="783995"/>
            <a:ext cx="9144000" cy="6272467"/>
          </a:xfrm>
        </p:spPr>
        <p:txBody>
          <a:bodyPr>
            <a:normAutofit fontScale="77500" lnSpcReduction="20000"/>
          </a:bodyPr>
          <a:lstStyle/>
          <a:p>
            <a:r>
              <a:rPr lang="en-US" dirty="0" smtClean="0"/>
              <a:t>“Words as unmistakably plain as these spoken by Nathan to David are seldom heard in the pulpits of today, seldom seen in the public press. If they were not so rare, we should see more of the power of God revealed among men. The Lord's messengers should not complain that their efforts are without fruit until they repent of their own love of approbation and their desire to please men, which leads them to suppress truth. </a:t>
            </a:r>
          </a:p>
          <a:p>
            <a:r>
              <a:rPr lang="en-US" dirty="0" smtClean="0"/>
              <a:t>Those ministers who are men pleasers, who cry, Peace, peace, when God has not spoken peace, might well humble their hearts before God, asking pardon for their insincerity and their lack of moral courage. It is not from love for their neighbor that they smooth down the message entrusted to them, but because they are self-indulgent and ease-loving. True love seeks first the honor of God and the salvation of souls. Those who have this love will not evade the truth to save themselves from the unpleasant results of plain speaking. When souls are in peril, God's ministers will not consider self, but will speak the word given them to speak, refusing to excuse or palliate evil.”  PK, pgs. 141,142 </a:t>
            </a:r>
            <a:endParaRPr lang="en-US" dirty="0"/>
          </a:p>
        </p:txBody>
      </p:sp>
    </p:spTree>
    <p:extLst>
      <p:ext uri="{BB962C8B-B14F-4D97-AF65-F5344CB8AC3E}">
        <p14:creationId xmlns:p14="http://schemas.microsoft.com/office/powerpoint/2010/main" val="2270461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rgbClr val="0000FF"/>
                </a:solidFill>
              </a:rPr>
              <a:t>First Part of His Message</a:t>
            </a:r>
            <a:endParaRPr lang="en-US" b="1" i="1" u="sng" dirty="0">
              <a:solidFill>
                <a:srgbClr val="0000FF"/>
              </a:solidFill>
            </a:endParaRPr>
          </a:p>
        </p:txBody>
      </p:sp>
      <p:sp>
        <p:nvSpPr>
          <p:cNvPr id="3" name="Content Placeholder 2"/>
          <p:cNvSpPr>
            <a:spLocks noGrp="1"/>
          </p:cNvSpPr>
          <p:nvPr>
            <p:ph idx="1"/>
          </p:nvPr>
        </p:nvSpPr>
        <p:spPr>
          <a:xfrm>
            <a:off x="0" y="1164316"/>
            <a:ext cx="9144000" cy="5693684"/>
          </a:xfrm>
        </p:spPr>
        <p:txBody>
          <a:bodyPr>
            <a:normAutofit/>
          </a:bodyPr>
          <a:lstStyle/>
          <a:p>
            <a:r>
              <a:rPr lang="en-US" dirty="0" smtClean="0"/>
              <a:t>“And he answered, I have not troubled Israel; but thou, and thy father's house, in that ye have forsaken the commandments of the LORD, and thou hast followed </a:t>
            </a:r>
            <a:r>
              <a:rPr lang="en-US" dirty="0" err="1" smtClean="0"/>
              <a:t>Baalim</a:t>
            </a:r>
            <a:r>
              <a:rPr lang="en-US" dirty="0" smtClean="0"/>
              <a:t>.  Now therefore send, and gather to me all Israel unto mount Carmel, and the prophets of Baal four hundred and fifty, and the prophets of the groves four hundred, which eat at Jezebel's table. So Ahab sent unto all the children of Israel, and gathered the prophets together unto mount Carmel.”  1 Kings 18:18-20</a:t>
            </a:r>
            <a:endParaRPr lang="en-US" dirty="0"/>
          </a:p>
        </p:txBody>
      </p:sp>
    </p:spTree>
    <p:extLst>
      <p:ext uri="{BB962C8B-B14F-4D97-AF65-F5344CB8AC3E}">
        <p14:creationId xmlns:p14="http://schemas.microsoft.com/office/powerpoint/2010/main" val="3264913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rgbClr val="0000FF"/>
                </a:solidFill>
              </a:rPr>
              <a:t>Exalted God’s Commandments</a:t>
            </a:r>
            <a:endParaRPr lang="en-US" b="1" i="1" u="sng" dirty="0">
              <a:solidFill>
                <a:srgbClr val="0000FF"/>
              </a:solidFill>
            </a:endParaRPr>
          </a:p>
        </p:txBody>
      </p:sp>
      <p:pic>
        <p:nvPicPr>
          <p:cNvPr id="5" name="Content Placeholder 4"/>
          <p:cNvPicPr>
            <a:picLocks noGrp="1" noChangeAspect="1"/>
          </p:cNvPicPr>
          <p:nvPr>
            <p:ph sz="half" idx="1"/>
          </p:nvPr>
        </p:nvPicPr>
        <p:blipFill>
          <a:blip r:embed="rId2"/>
          <a:srcRect l="15532" r="15532"/>
          <a:stretch>
            <a:fillRect/>
          </a:stretch>
        </p:blipFill>
        <p:spPr>
          <a:xfrm>
            <a:off x="0" y="1217240"/>
            <a:ext cx="4648200" cy="5468759"/>
          </a:xfrm>
        </p:spPr>
      </p:pic>
      <p:sp>
        <p:nvSpPr>
          <p:cNvPr id="4" name="Content Placeholder 3"/>
          <p:cNvSpPr>
            <a:spLocks noGrp="1"/>
          </p:cNvSpPr>
          <p:nvPr>
            <p:ph sz="half" idx="2"/>
          </p:nvPr>
        </p:nvSpPr>
        <p:spPr>
          <a:xfrm>
            <a:off x="4648200" y="1217240"/>
            <a:ext cx="4495800" cy="5640760"/>
          </a:xfrm>
        </p:spPr>
        <p:txBody>
          <a:bodyPr/>
          <a:lstStyle/>
          <a:p>
            <a:r>
              <a:rPr lang="en-US" dirty="0" smtClean="0"/>
              <a:t>God’s professed people were trampling on God’s commands.  They had set up their laws and were forsaking the commands of God.  Elijah exalted all 10 of the commandments.  In the exaltation of Baal, the command most set aside was the 7</a:t>
            </a:r>
            <a:r>
              <a:rPr lang="en-US" baseline="30000" dirty="0" smtClean="0"/>
              <a:t>th</a:t>
            </a:r>
            <a:r>
              <a:rPr lang="en-US" dirty="0" smtClean="0"/>
              <a:t> day Sabbath.  Baal was their creator.</a:t>
            </a:r>
            <a:endParaRPr lang="en-US" dirty="0"/>
          </a:p>
        </p:txBody>
      </p:sp>
    </p:spTree>
    <p:extLst>
      <p:ext uri="{BB962C8B-B14F-4D97-AF65-F5344CB8AC3E}">
        <p14:creationId xmlns:p14="http://schemas.microsoft.com/office/powerpoint/2010/main" val="2492787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u="sng" dirty="0" smtClean="0">
                <a:latin typeface="Andale Mono"/>
                <a:cs typeface="Andale Mono"/>
              </a:rPr>
              <a:t>Baal the creator!</a:t>
            </a:r>
            <a:endParaRPr lang="en-US" sz="4800" b="1" i="1" u="sng" dirty="0">
              <a:latin typeface="Andale Mono"/>
              <a:cs typeface="Andale Mono"/>
            </a:endParaRPr>
          </a:p>
        </p:txBody>
      </p:sp>
      <p:sp>
        <p:nvSpPr>
          <p:cNvPr id="3" name="Content Placeholder 2"/>
          <p:cNvSpPr>
            <a:spLocks noGrp="1"/>
          </p:cNvSpPr>
          <p:nvPr>
            <p:ph sz="half" idx="1"/>
          </p:nvPr>
        </p:nvSpPr>
        <p:spPr>
          <a:xfrm>
            <a:off x="0" y="1199600"/>
            <a:ext cx="4495800" cy="5658400"/>
          </a:xfrm>
        </p:spPr>
        <p:txBody>
          <a:bodyPr>
            <a:normAutofit fontScale="92500" lnSpcReduction="10000"/>
          </a:bodyPr>
          <a:lstStyle/>
          <a:p>
            <a:r>
              <a:rPr lang="en-US" dirty="0" smtClean="0"/>
              <a:t>The mighty power of God in creation was laid aside and Baal was exalted as the creator.  This was a direct assault on the 4</a:t>
            </a:r>
            <a:r>
              <a:rPr lang="en-US" baseline="30000" dirty="0" smtClean="0"/>
              <a:t>th</a:t>
            </a:r>
            <a:r>
              <a:rPr lang="en-US" dirty="0" smtClean="0"/>
              <a:t> commandment.  Elijah exalted the 10 commandments and especially the fourth.  Someone would come… “Behold</a:t>
            </a:r>
            <a:r>
              <a:rPr lang="en-US" dirty="0"/>
              <a:t>, I will send you Elijah the prophet before the coming of the great and dreadful day of the LORD</a:t>
            </a:r>
            <a:r>
              <a:rPr lang="en-US" dirty="0" smtClean="0"/>
              <a:t>:”  Mal 4:5</a:t>
            </a:r>
            <a:endParaRPr lang="en-US" dirty="0"/>
          </a:p>
          <a:p>
            <a:endParaRPr lang="en-US" dirty="0"/>
          </a:p>
        </p:txBody>
      </p:sp>
      <p:pic>
        <p:nvPicPr>
          <p:cNvPr id="5" name="Content Placeholder 4"/>
          <p:cNvPicPr>
            <a:picLocks noGrp="1" noChangeAspect="1"/>
          </p:cNvPicPr>
          <p:nvPr>
            <p:ph sz="half" idx="2"/>
          </p:nvPr>
        </p:nvPicPr>
        <p:blipFill>
          <a:blip r:embed="rId2"/>
          <a:srcRect l="16581" r="16581"/>
          <a:stretch>
            <a:fillRect/>
          </a:stretch>
        </p:blipFill>
        <p:spPr>
          <a:xfrm>
            <a:off x="4495800" y="1199600"/>
            <a:ext cx="4648200" cy="5658400"/>
          </a:xfrm>
        </p:spPr>
      </p:pic>
    </p:spTree>
    <p:extLst>
      <p:ext uri="{BB962C8B-B14F-4D97-AF65-F5344CB8AC3E}">
        <p14:creationId xmlns:p14="http://schemas.microsoft.com/office/powerpoint/2010/main" val="2338085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latin typeface="Abadi MT Condensed Extra Bold"/>
                <a:cs typeface="Abadi MT Condensed Extra Bold"/>
              </a:rPr>
              <a:t>One versus the many!</a:t>
            </a:r>
            <a:endParaRPr lang="en-US" b="1" i="1" u="sng" dirty="0">
              <a:latin typeface="Abadi MT Condensed Extra Bold"/>
              <a:cs typeface="Abadi MT Condensed Extra Bold"/>
            </a:endParaRPr>
          </a:p>
        </p:txBody>
      </p:sp>
      <p:pic>
        <p:nvPicPr>
          <p:cNvPr id="5" name="Content Placeholder 4"/>
          <p:cNvPicPr>
            <a:picLocks noGrp="1" noChangeAspect="1"/>
          </p:cNvPicPr>
          <p:nvPr>
            <p:ph sz="half" idx="1"/>
          </p:nvPr>
        </p:nvPicPr>
        <p:blipFill>
          <a:blip r:embed="rId2"/>
          <a:srcRect l="20310" r="20310"/>
          <a:stretch>
            <a:fillRect/>
          </a:stretch>
        </p:blipFill>
        <p:spPr>
          <a:xfrm>
            <a:off x="0" y="1217240"/>
            <a:ext cx="4648200" cy="5640760"/>
          </a:xfrm>
        </p:spPr>
      </p:pic>
      <p:sp>
        <p:nvSpPr>
          <p:cNvPr id="4" name="Content Placeholder 3"/>
          <p:cNvSpPr>
            <a:spLocks noGrp="1"/>
          </p:cNvSpPr>
          <p:nvPr>
            <p:ph sz="half" idx="2"/>
          </p:nvPr>
        </p:nvSpPr>
        <p:spPr>
          <a:xfrm>
            <a:off x="4648200" y="1217240"/>
            <a:ext cx="4495800" cy="5640760"/>
          </a:xfrm>
        </p:spPr>
        <p:txBody>
          <a:bodyPr>
            <a:normAutofit/>
          </a:bodyPr>
          <a:lstStyle/>
          <a:p>
            <a:r>
              <a:rPr lang="en-US" dirty="0" smtClean="0"/>
              <a:t>What odds were against the man of God!  850 Baal priests versus one man!  Elijah gave the command; Ahab obeyed and everyone was summoned to Mt. Carmel.</a:t>
            </a:r>
          </a:p>
          <a:p>
            <a:r>
              <a:rPr lang="en-US" dirty="0" smtClean="0"/>
              <a:t>God’s people have always been in the minority; be careful when you are in the majority!</a:t>
            </a:r>
            <a:endParaRPr lang="en-US" dirty="0"/>
          </a:p>
        </p:txBody>
      </p:sp>
    </p:spTree>
    <p:extLst>
      <p:ext uri="{BB962C8B-B14F-4D97-AF65-F5344CB8AC3E}">
        <p14:creationId xmlns:p14="http://schemas.microsoft.com/office/powerpoint/2010/main" val="2752038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5920" b="15920"/>
          <a:stretch>
            <a:fillRect/>
          </a:stretch>
        </p:blipFill>
        <p:spPr>
          <a:xfrm>
            <a:off x="0" y="0"/>
            <a:ext cx="9144000" cy="6985898"/>
          </a:xfrm>
        </p:spPr>
      </p:pic>
    </p:spTree>
    <p:extLst>
      <p:ext uri="{BB962C8B-B14F-4D97-AF65-F5344CB8AC3E}">
        <p14:creationId xmlns:p14="http://schemas.microsoft.com/office/powerpoint/2010/main" val="2816174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TotalTime>
  <Words>1891</Words>
  <Application>Microsoft Macintosh PowerPoint</Application>
  <PresentationFormat>On-screen Show (4:3)</PresentationFormat>
  <Paragraphs>42</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Elijah, pt. 5</vt:lpstr>
      <vt:lpstr>Wow!  History Repeating Itself!</vt:lpstr>
      <vt:lpstr>God Sends a Man!</vt:lpstr>
      <vt:lpstr>Elijah Hits It!</vt:lpstr>
      <vt:lpstr>First Part of His Message</vt:lpstr>
      <vt:lpstr>Exalted God’s Commandments</vt:lpstr>
      <vt:lpstr>Baal the creator!</vt:lpstr>
      <vt:lpstr>One versus the many!</vt:lpstr>
      <vt:lpstr>PowerPoint Presentation</vt:lpstr>
      <vt:lpstr>Part 2 of Elijah’s Message!</vt:lpstr>
      <vt:lpstr>Fencing Sitting!</vt:lpstr>
      <vt:lpstr>John and Elijah #3 said the Same!</vt:lpstr>
      <vt:lpstr>PowerPoint Presentation</vt:lpstr>
      <vt:lpstr>The Battle Begins!</vt:lpstr>
      <vt:lpstr>Restores the altar</vt:lpstr>
      <vt:lpstr>Restores the altar/Temple</vt:lpstr>
      <vt:lpstr>Prayer of Faith!</vt:lpstr>
      <vt:lpstr>Rain Comes After……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Elijah, pt. 5</dc:title>
  <dc:creator>Erica Hughes</dc:creator>
  <cp:lastModifiedBy>Erica Hughes</cp:lastModifiedBy>
  <cp:revision>9</cp:revision>
  <dcterms:created xsi:type="dcterms:W3CDTF">2014-08-15T22:13:36Z</dcterms:created>
  <dcterms:modified xsi:type="dcterms:W3CDTF">2014-08-16T11:15:41Z</dcterms:modified>
</cp:coreProperties>
</file>