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18" autoAdjust="0"/>
  </p:normalViewPr>
  <p:slideViewPr>
    <p:cSldViewPr showGuides="1">
      <p:cViewPr varScale="1">
        <p:scale>
          <a:sx n="68" d="100"/>
          <a:sy n="68" d="100"/>
        </p:scale>
        <p:origin x="-1158" y="-102"/>
      </p:cViewPr>
      <p:guideLst>
        <p:guide orient="horz" pos="720"/>
        <p:guide pos="2880"/>
      </p:guideLst>
    </p:cSldViewPr>
  </p:slideViewPr>
  <p:outlineViewPr>
    <p:cViewPr>
      <p:scale>
        <a:sx n="33" d="100"/>
        <a:sy n="33" d="100"/>
      </p:scale>
      <p:origin x="0" y="713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45C5A-37C0-42EC-90EA-5E59616667B4}" type="datetimeFigureOut">
              <a:rPr lang="en-US" smtClean="0"/>
              <a:pPr/>
              <a:t>6/19/2010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7D53C-F892-40C4-98D8-EF6543BE0D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7D53C-F892-40C4-98D8-EF6543BE0D3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59C96-7B94-44BE-8065-35AF60BDC207}" type="datetimeFigureOut">
              <a:rPr lang="en-US" smtClean="0"/>
              <a:pPr/>
              <a:t>6/19/2010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59C96-7B94-44BE-8065-35AF60BDC207}" type="datetimeFigureOut">
              <a:rPr lang="en-US" smtClean="0"/>
              <a:pPr/>
              <a:t>6/19/2010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59C96-7B94-44BE-8065-35AF60BDC207}" type="datetimeFigureOut">
              <a:rPr lang="en-US" smtClean="0"/>
              <a:pPr/>
              <a:t>6/19/2010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59C96-7B94-44BE-8065-35AF60BDC207}" type="datetimeFigureOut">
              <a:rPr lang="en-US" smtClean="0"/>
              <a:pPr/>
              <a:t>6/19/2010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59C96-7B94-44BE-8065-35AF60BDC207}" type="datetimeFigureOut">
              <a:rPr lang="en-US" smtClean="0"/>
              <a:pPr/>
              <a:t>6/19/2010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59C96-7B94-44BE-8065-35AF60BDC207}" type="datetimeFigureOut">
              <a:rPr lang="en-US" smtClean="0"/>
              <a:pPr/>
              <a:t>6/19/2010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59C96-7B94-44BE-8065-35AF60BDC207}" type="datetimeFigureOut">
              <a:rPr lang="en-US" smtClean="0"/>
              <a:pPr/>
              <a:t>6/19/2010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59C96-7B94-44BE-8065-35AF60BDC207}" type="datetimeFigureOut">
              <a:rPr lang="en-US" smtClean="0"/>
              <a:pPr/>
              <a:t>6/19/2010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59C96-7B94-44BE-8065-35AF60BDC207}" type="datetimeFigureOut">
              <a:rPr lang="en-US" smtClean="0"/>
              <a:pPr/>
              <a:t>6/19/2010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59C96-7B94-44BE-8065-35AF60BDC207}" type="datetimeFigureOut">
              <a:rPr lang="en-US" smtClean="0"/>
              <a:pPr/>
              <a:t>6/19/2010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59C96-7B94-44BE-8065-35AF60BDC207}" type="datetimeFigureOut">
              <a:rPr lang="en-US" smtClean="0"/>
              <a:pPr/>
              <a:t>6/19/2010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FBFB0-5114-41EB-89D1-AEEA3DC537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59C96-7B94-44BE-8065-35AF60BDC207}" type="datetimeFigureOut">
              <a:rPr lang="en-US" smtClean="0"/>
              <a:pPr/>
              <a:t>6/19/2010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FBFB0-5114-41EB-89D1-AEEA3DC537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Speaking in Tongues</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C00000"/>
                </a:solidFill>
              </a:rPr>
              <a:t>A Biblical Basis</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u="sng" dirty="0" smtClean="0">
                <a:solidFill>
                  <a:srgbClr val="FF0000"/>
                </a:solidFill>
              </a:rPr>
              <a:t>Be Careful</a:t>
            </a:r>
            <a:endParaRPr lang="en-US" u="sng" dirty="0">
              <a:solidFill>
                <a:srgbClr val="FF0000"/>
              </a:solidFill>
            </a:endParaRPr>
          </a:p>
        </p:txBody>
      </p:sp>
      <p:sp>
        <p:nvSpPr>
          <p:cNvPr id="3" name="Content Placeholder 2"/>
          <p:cNvSpPr>
            <a:spLocks noGrp="1"/>
          </p:cNvSpPr>
          <p:nvPr>
            <p:ph sz="half" idx="1"/>
          </p:nvPr>
        </p:nvSpPr>
        <p:spPr>
          <a:xfrm>
            <a:off x="0" y="685800"/>
            <a:ext cx="4495800" cy="6172200"/>
          </a:xfrm>
        </p:spPr>
        <p:txBody>
          <a:bodyPr>
            <a:noAutofit/>
          </a:bodyPr>
          <a:lstStyle/>
          <a:p>
            <a:r>
              <a:rPr lang="en-US" dirty="0" smtClean="0"/>
              <a:t>If I pray in a language that neither I, nor someone else understands, how then will someone listening say ‘Amen’ when they don’t understand.  No one is blessed by what was said or uplifted because they didn’t understand you.  Paul’s whole argument centers around uplifting others; if this isn’t happening then be quiet!</a:t>
            </a:r>
            <a:endParaRPr lang="en-US" dirty="0"/>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“For if I pray in an [unknown] tongue, my spirit prayeth, but my understanding is unfruitful. What is it then? I will pray with the spirit, and I will pray with the understanding also: I will sing with the spirit, and I will sing with the understanding also. Else when thou shalt bless with the spirit, how shall he that occupieth the room of the unlearned say Amen at thy giving of thanks, seeing he understandeth not what thou sayest? For thou verily givest thanks well, but the other is not edified.”  1 Corinthians 14:14-17</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Praying in the Spirit</a:t>
            </a:r>
            <a:endParaRPr lang="en-US" u="sng" dirty="0">
              <a:solidFill>
                <a:srgbClr val="002060"/>
              </a:solidFill>
            </a:endParaRPr>
          </a:p>
        </p:txBody>
      </p:sp>
      <p:sp>
        <p:nvSpPr>
          <p:cNvPr id="4" name="Content Placeholder 3"/>
          <p:cNvSpPr>
            <a:spLocks noGrp="1"/>
          </p:cNvSpPr>
          <p:nvPr>
            <p:ph sz="half" idx="2"/>
          </p:nvPr>
        </p:nvSpPr>
        <p:spPr>
          <a:xfrm>
            <a:off x="4267200" y="838200"/>
            <a:ext cx="4876800" cy="6019800"/>
          </a:xfrm>
        </p:spPr>
        <p:txBody>
          <a:bodyPr>
            <a:normAutofit/>
          </a:bodyPr>
          <a:lstStyle/>
          <a:p>
            <a:r>
              <a:rPr lang="en-US" dirty="0" smtClean="0"/>
              <a:t>The word for spirit throughout 1 Corinthians 14 simply means air or breath.  When Paul says he is praying in the spirit, he is simply saying, “I’m praying with my voice.”  If Paul prayed in a tongue he didn’t understand,  he declared it wouldn’t be very fruitful because he didn’t understand it. </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Get Real!</a:t>
            </a:r>
            <a:endParaRPr lang="en-US" u="sng" dirty="0">
              <a:solidFill>
                <a:srgbClr val="002060"/>
              </a:solidFill>
            </a:endParaRPr>
          </a:p>
        </p:txBody>
      </p:sp>
      <p:sp>
        <p:nvSpPr>
          <p:cNvPr id="3" name="Content Placeholder 2"/>
          <p:cNvSpPr>
            <a:spLocks noGrp="1"/>
          </p:cNvSpPr>
          <p:nvPr>
            <p:ph sz="half" idx="1"/>
          </p:nvPr>
        </p:nvSpPr>
        <p:spPr>
          <a:xfrm>
            <a:off x="0" y="1371600"/>
            <a:ext cx="4572000" cy="5486400"/>
          </a:xfrm>
        </p:spPr>
        <p:txBody>
          <a:bodyPr>
            <a:normAutofit fontScale="85000" lnSpcReduction="20000"/>
          </a:bodyPr>
          <a:lstStyle/>
          <a:p>
            <a:r>
              <a:rPr lang="en-US" dirty="0" smtClean="0"/>
              <a:t>“I thank my God, I speak with tongues more than ye all: Yet in the church I had rather speak five words with my understanding, that [by my voice] I might teach others also, than ten thousand words in an [unknown] tongue. Brethren, be not children in understanding: howbeit in malice be ye children, but in understanding be men. In the law it is written, With [men of] other tongues and other lips will I speak unto this people; and yet for all that will they not hear me, saith the Lord.”  1 Corinthians 14:18-21</a:t>
            </a:r>
          </a:p>
          <a:p>
            <a:endParaRPr lang="en-US" dirty="0"/>
          </a:p>
        </p:txBody>
      </p:sp>
      <p:sp>
        <p:nvSpPr>
          <p:cNvPr id="4" name="Content Placeholder 3"/>
          <p:cNvSpPr>
            <a:spLocks noGrp="1"/>
          </p:cNvSpPr>
          <p:nvPr>
            <p:ph sz="half" idx="2"/>
          </p:nvPr>
        </p:nvSpPr>
        <p:spPr>
          <a:xfrm>
            <a:off x="4648200" y="1371600"/>
            <a:ext cx="4495800" cy="5486400"/>
          </a:xfrm>
        </p:spPr>
        <p:txBody>
          <a:bodyPr>
            <a:normAutofit fontScale="85000" lnSpcReduction="20000"/>
          </a:bodyPr>
          <a:lstStyle/>
          <a:p>
            <a:r>
              <a:rPr lang="en-US" dirty="0" smtClean="0"/>
              <a:t>Paul would rather speak 5 words in a language that people could understand and be enriched with rather than speaking 10,000 words in a language that people don’t understand.  The only point to the gift of foreign languages is the communicating of the gospel message to enrich others.  If there isn’t someone there to interpret a foreign language, everyone might as well go home.  Who would stick around for that?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Tongues Convince</a:t>
            </a:r>
            <a:endParaRPr lang="en-US" u="sng" dirty="0">
              <a:solidFill>
                <a:srgbClr val="002060"/>
              </a:solidFill>
            </a:endParaRPr>
          </a:p>
        </p:txBody>
      </p:sp>
      <p:sp>
        <p:nvSpPr>
          <p:cNvPr id="3" name="Content Placeholder 2"/>
          <p:cNvSpPr>
            <a:spLocks noGrp="1"/>
          </p:cNvSpPr>
          <p:nvPr>
            <p:ph sz="half" idx="1"/>
          </p:nvPr>
        </p:nvSpPr>
        <p:spPr>
          <a:xfrm>
            <a:off x="0" y="1447800"/>
            <a:ext cx="4572000" cy="5410200"/>
          </a:xfrm>
        </p:spPr>
        <p:txBody>
          <a:bodyPr>
            <a:normAutofit/>
          </a:bodyPr>
          <a:lstStyle/>
          <a:p>
            <a:r>
              <a:rPr lang="en-US" sz="3200" dirty="0" smtClean="0"/>
              <a:t>“Wherefore tongues are for a sign, not to them that believe, but to them that believe not: but prophesying serveth not for them that believe not, but for them which believe.”  1 Corinthians 14:22</a:t>
            </a:r>
            <a:endParaRPr lang="en-US" sz="3200"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572000" y="1371600"/>
            <a:ext cx="4572000" cy="5486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Prophecy Edifies</a:t>
            </a:r>
            <a:endParaRPr lang="en-US" u="sng"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gift of foreign language is a sign to unbelievers that this is a miracle from God as He breaks down the language so that unbelievers can hear the gospel.  On the contrary, the teaching of prophecy is that to be used to edify the believers.  Prophecy helps and strengthens the believer to see the power of God’s hand.  “We have also a more sure word of prophecy; whereunto ye do well that ye take heed, as unto a light that shineth in a dark place, until the day dawn, and the day star arise in your hearts:”  2 Peter 1:19</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Mass Confusion</a:t>
            </a:r>
            <a:endParaRPr lang="en-US" u="sng" dirty="0">
              <a:solidFill>
                <a:srgbClr val="002060"/>
              </a:solidFill>
            </a:endParaRPr>
          </a:p>
        </p:txBody>
      </p:sp>
      <p:sp>
        <p:nvSpPr>
          <p:cNvPr id="4" name="Content Placeholder 3"/>
          <p:cNvSpPr>
            <a:spLocks noGrp="1"/>
          </p:cNvSpPr>
          <p:nvPr>
            <p:ph sz="half" idx="2"/>
          </p:nvPr>
        </p:nvSpPr>
        <p:spPr>
          <a:xfrm>
            <a:off x="4572000" y="762000"/>
            <a:ext cx="4572000" cy="6096000"/>
          </a:xfrm>
        </p:spPr>
        <p:txBody>
          <a:bodyPr>
            <a:normAutofit fontScale="92500" lnSpcReduction="20000"/>
          </a:bodyPr>
          <a:lstStyle/>
          <a:p>
            <a:r>
              <a:rPr lang="en-US" dirty="0" smtClean="0"/>
              <a:t>“If therefore the whole church be come together into one place, and all speak with tongues, and there come in [those that are] unlearned, or unbelievers, will they not say that ye are mad? But if all prophesy, and there come in one that believeth not, or [one] unlearned, he is convinced of all, he is judged of all: And thus are the secrets of his heart made manifest; and so falling down on [his] face he will worship God, and report that God is in you of a truth.”  1 Corinthians 14:23-25</a:t>
            </a:r>
          </a:p>
          <a:p>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800600" cy="609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Presence of God!</a:t>
            </a:r>
            <a:endParaRPr lang="en-US" u="sng" dirty="0">
              <a:solidFill>
                <a:srgbClr val="00206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If a visitor comes into our church and everyone is glorifying in their ability to speak a foreign language, and everyone is speaking a different language and there is no one there to interpret anything that is being said; the visitor is going to think you are mad.  All he will see is total confusion.  </a:t>
            </a:r>
          </a:p>
          <a:p>
            <a:r>
              <a:rPr lang="en-US" dirty="0" smtClean="0"/>
              <a:t>If a visitor comes in and there is order, and there is someone there to interpret, and someone is prophesying, this will edify and encourage the visitor and he will believe that you are from God!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FF0000"/>
                </a:solidFill>
              </a:rPr>
              <a:t>Keep your Mouth Closed</a:t>
            </a:r>
            <a:endParaRPr lang="en-US" u="sng" dirty="0">
              <a:solidFill>
                <a:srgbClr val="FF0000"/>
              </a:solidFill>
            </a:endParaRPr>
          </a:p>
        </p:txBody>
      </p:sp>
      <p:sp>
        <p:nvSpPr>
          <p:cNvPr id="3" name="Content Placeholder 2"/>
          <p:cNvSpPr>
            <a:spLocks noGrp="1"/>
          </p:cNvSpPr>
          <p:nvPr>
            <p:ph sz="half" idx="1"/>
          </p:nvPr>
        </p:nvSpPr>
        <p:spPr>
          <a:xfrm>
            <a:off x="0" y="838200"/>
            <a:ext cx="4572000" cy="6019800"/>
          </a:xfrm>
        </p:spPr>
        <p:txBody>
          <a:bodyPr>
            <a:normAutofit fontScale="92500" lnSpcReduction="10000"/>
          </a:bodyPr>
          <a:lstStyle/>
          <a:p>
            <a:r>
              <a:rPr lang="en-US" dirty="0" smtClean="0"/>
              <a:t>“How is it then, brethren? when ye come together, every one of you hath a psalm, hath a doctrine, hath a tongue, hath a revelation, hath an interpretation. </a:t>
            </a:r>
            <a:r>
              <a:rPr lang="en-US" u="sng" dirty="0" smtClean="0"/>
              <a:t>Let all things be done unto edifying. </a:t>
            </a:r>
            <a:r>
              <a:rPr lang="en-US" dirty="0" smtClean="0"/>
              <a:t>If any man speak in an [unknown] tongue, [let it be] by two, or at the most [by] three, and [that] by course; and let one interpret. </a:t>
            </a:r>
            <a:r>
              <a:rPr lang="en-US" u="sng" dirty="0" smtClean="0"/>
              <a:t>But if there be no interpreter, let him keep silence in the church</a:t>
            </a:r>
            <a:r>
              <a:rPr lang="en-US" dirty="0" smtClean="0"/>
              <a:t>; and let him speak to himself, and to God.”  1 Corinthians 14:26-28</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990600"/>
            <a:ext cx="4572000" cy="5867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Has to be an Interpreter!</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dirty="0" smtClean="0"/>
              <a:t>Paul’s key principle here is edification.  Is the gift being manifest helping others?  Are others being helped?  Have no more than two, maybe three different languages being spoken and that only with an interpreter.  If there is no interpreter, then the foreign language must be silenced and the person sit down and keep their mouth closed.</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Prophesying must be judged by the Yardstick</a:t>
            </a:r>
            <a:endParaRPr lang="en-US" u="sng" dirty="0">
              <a:solidFill>
                <a:srgbClr val="FF0000"/>
              </a:solidFill>
            </a:endParaRPr>
          </a:p>
        </p:txBody>
      </p:sp>
      <p:sp>
        <p:nvSpPr>
          <p:cNvPr id="3" name="Content Placeholder 2"/>
          <p:cNvSpPr>
            <a:spLocks noGrp="1"/>
          </p:cNvSpPr>
          <p:nvPr>
            <p:ph sz="half" idx="1"/>
          </p:nvPr>
        </p:nvSpPr>
        <p:spPr>
          <a:xfrm>
            <a:off x="0" y="1447800"/>
            <a:ext cx="4800600" cy="5410200"/>
          </a:xfrm>
        </p:spPr>
        <p:txBody>
          <a:bodyPr>
            <a:noAutofit/>
          </a:bodyPr>
          <a:lstStyle/>
          <a:p>
            <a:r>
              <a:rPr lang="en-US" sz="3200" dirty="0" smtClean="0"/>
              <a:t>For those who desire to prophesy, this is well and good, but never does a new prophecy contradict or supersede already revealed prophecy built on the Bible and Spirit of Prophecy.  Every new idea must be matched up against already revealed truth.</a:t>
            </a:r>
            <a:endParaRPr lang="en-US" sz="3200" dirty="0"/>
          </a:p>
        </p:txBody>
      </p:sp>
      <p:sp>
        <p:nvSpPr>
          <p:cNvPr id="4" name="Content Placeholder 3"/>
          <p:cNvSpPr>
            <a:spLocks noGrp="1"/>
          </p:cNvSpPr>
          <p:nvPr>
            <p:ph sz="half" idx="2"/>
          </p:nvPr>
        </p:nvSpPr>
        <p:spPr>
          <a:xfrm>
            <a:off x="4572000" y="1600200"/>
            <a:ext cx="4572000" cy="5257800"/>
          </a:xfrm>
        </p:spPr>
        <p:txBody>
          <a:bodyPr>
            <a:normAutofit fontScale="92500" lnSpcReduction="20000"/>
          </a:bodyPr>
          <a:lstStyle/>
          <a:p>
            <a:r>
              <a:rPr lang="en-US" dirty="0" smtClean="0"/>
              <a:t>“Let the prophets speak two or three, and let the other judge. If [any thing] be revealed to another that sitteth by, let the first hold his peace. For ye may all prophesy one by one, that all may learn, and all may be comforted. And the spirits of the prophets are subject to the prophets. For God is not [the author] of confusion, but of peace, as in all churches of the saints.”  1 Corinthians 14:29-33</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The Law of 1</a:t>
            </a:r>
            <a:r>
              <a:rPr lang="en-US" u="sng" baseline="30000" dirty="0" smtClean="0">
                <a:solidFill>
                  <a:srgbClr val="0070C0"/>
                </a:solidFill>
              </a:rPr>
              <a:t>st</a:t>
            </a:r>
            <a:r>
              <a:rPr lang="en-US" u="sng" dirty="0" smtClean="0">
                <a:solidFill>
                  <a:srgbClr val="0070C0"/>
                </a:solidFill>
              </a:rPr>
              <a:t> Mention</a:t>
            </a:r>
            <a:endParaRPr lang="en-US" u="sng" dirty="0">
              <a:solidFill>
                <a:srgbClr val="0070C0"/>
              </a:solidFill>
            </a:endParaRPr>
          </a:p>
        </p:txBody>
      </p:sp>
      <p:sp>
        <p:nvSpPr>
          <p:cNvPr id="3" name="Content Placeholder 2"/>
          <p:cNvSpPr>
            <a:spLocks noGrp="1"/>
          </p:cNvSpPr>
          <p:nvPr>
            <p:ph sz="half" idx="1"/>
          </p:nvPr>
        </p:nvSpPr>
        <p:spPr>
          <a:xfrm>
            <a:off x="0" y="685800"/>
            <a:ext cx="4572000" cy="6172200"/>
          </a:xfrm>
        </p:spPr>
        <p:txBody>
          <a:bodyPr>
            <a:noAutofit/>
          </a:bodyPr>
          <a:lstStyle/>
          <a:p>
            <a:r>
              <a:rPr lang="en-US" dirty="0" smtClean="0"/>
              <a:t>In order to understand ANY Biblical passage, it is key to find the 1</a:t>
            </a:r>
            <a:r>
              <a:rPr lang="en-US" baseline="30000" dirty="0" smtClean="0"/>
              <a:t>st</a:t>
            </a:r>
            <a:r>
              <a:rPr lang="en-US" dirty="0" smtClean="0"/>
              <a:t> mention of the topic/word under discussion.  When finding the first reference to a topic/word, then EVERY mention of the topic/word after that must be understood in the light of its 1</a:t>
            </a:r>
            <a:r>
              <a:rPr lang="en-US" baseline="30000" dirty="0" smtClean="0"/>
              <a:t>st</a:t>
            </a:r>
            <a:r>
              <a:rPr lang="en-US" dirty="0" smtClean="0"/>
              <a:t> mentioning in Scripture.  This is key to understanding any topic/word in Scripture</a:t>
            </a:r>
            <a:r>
              <a:rPr lang="en-US" sz="3000" dirty="0" smtClean="0"/>
              <a:t>.</a:t>
            </a:r>
            <a:endParaRPr lang="en-US" sz="3000" dirty="0"/>
          </a:p>
        </p:txBody>
      </p:sp>
      <p:sp>
        <p:nvSpPr>
          <p:cNvPr id="4" name="Content Placeholder 3"/>
          <p:cNvSpPr>
            <a:spLocks noGrp="1"/>
          </p:cNvSpPr>
          <p:nvPr>
            <p:ph sz="half" idx="2"/>
          </p:nvPr>
        </p:nvSpPr>
        <p:spPr>
          <a:xfrm>
            <a:off x="4572000" y="762000"/>
            <a:ext cx="4572000" cy="6096000"/>
          </a:xfrm>
        </p:spPr>
        <p:txBody>
          <a:bodyPr>
            <a:normAutofit fontScale="85000" lnSpcReduction="10000"/>
          </a:bodyPr>
          <a:lstStyle/>
          <a:p>
            <a:r>
              <a:rPr lang="en-US" dirty="0" smtClean="0"/>
              <a:t>For example, if one is doing a study on the Sabbath, then the first reference to the Sabbath must be found and everything on the subject must be understood in the light of its meaning and context in its 1</a:t>
            </a:r>
            <a:r>
              <a:rPr lang="en-US" baseline="30000" dirty="0" smtClean="0"/>
              <a:t>st</a:t>
            </a:r>
            <a:r>
              <a:rPr lang="en-US" dirty="0" smtClean="0"/>
              <a:t> mention.  Genesis 2:1-3 “And on the seventh day God ended his work which he had made; and he rested on the seventh day from all his work which he had made. And God blessed the seventh day, and sanctified it: because that in it he had rested from all his work which God created and made.”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Women, Be Still!?!??????</a:t>
            </a:r>
            <a:endParaRPr lang="en-US" u="sng" dirty="0">
              <a:solidFill>
                <a:srgbClr val="002060"/>
              </a:solidFill>
            </a:endParaRPr>
          </a:p>
        </p:txBody>
      </p:sp>
      <p:sp>
        <p:nvSpPr>
          <p:cNvPr id="3" name="Content Placeholder 2"/>
          <p:cNvSpPr>
            <a:spLocks noGrp="1"/>
          </p:cNvSpPr>
          <p:nvPr>
            <p:ph sz="half" idx="1"/>
          </p:nvPr>
        </p:nvSpPr>
        <p:spPr>
          <a:xfrm>
            <a:off x="0" y="762000"/>
            <a:ext cx="4800600" cy="6096000"/>
          </a:xfrm>
        </p:spPr>
        <p:txBody>
          <a:bodyPr>
            <a:noAutofit/>
          </a:bodyPr>
          <a:lstStyle/>
          <a:p>
            <a:r>
              <a:rPr lang="en-US" sz="2000" dirty="0" smtClean="0"/>
              <a:t>“</a:t>
            </a:r>
            <a:r>
              <a:rPr lang="en-US" sz="2000" u="sng" dirty="0" smtClean="0"/>
              <a:t>Let your women keep silence in the churches: for it is not permitted unto them to speak; but [they are commanded] to be under obedience, as also saith the law.  And if they will learn any thing, let them ask their husbands at home: for it is a shame for women to speak in the church</a:t>
            </a:r>
            <a:r>
              <a:rPr lang="en-US" sz="2000" dirty="0" smtClean="0"/>
              <a:t>.  What? came the word of God out from you? or came it unto you only?  If any man think himself to be a prophet, or spiritual, let him acknowledge that the things that I write unto you are the commandments of the Lord. But if any man be ignorant, let him be ignorant.  Wherefore, brethren, covet to prophesy, and forbid not to speak with tongues. </a:t>
            </a:r>
            <a:r>
              <a:rPr lang="en-US" sz="2000" u="sng" dirty="0" smtClean="0"/>
              <a:t>Let all things be done decently and in order.”  </a:t>
            </a:r>
            <a:r>
              <a:rPr lang="en-US" sz="2000" dirty="0" smtClean="0"/>
              <a:t>1 Corinthians 14: 34-40</a:t>
            </a:r>
          </a:p>
          <a:p>
            <a:r>
              <a:rPr lang="en-US" sz="2000" dirty="0" smtClean="0"/>
              <a:t> </a:t>
            </a:r>
          </a:p>
          <a:p>
            <a:endParaRPr lang="en-US" sz="2200" dirty="0"/>
          </a:p>
        </p:txBody>
      </p:sp>
      <p:sp>
        <p:nvSpPr>
          <p:cNvPr id="4" name="Content Placeholder 3"/>
          <p:cNvSpPr>
            <a:spLocks noGrp="1"/>
          </p:cNvSpPr>
          <p:nvPr>
            <p:ph sz="half" idx="2"/>
          </p:nvPr>
        </p:nvSpPr>
        <p:spPr>
          <a:xfrm>
            <a:off x="4572000" y="762000"/>
            <a:ext cx="4572000" cy="6096000"/>
          </a:xfrm>
        </p:spPr>
        <p:txBody>
          <a:bodyPr>
            <a:normAutofit fontScale="92500" lnSpcReduction="20000"/>
          </a:bodyPr>
          <a:lstStyle/>
          <a:p>
            <a:r>
              <a:rPr lang="en-US" dirty="0" smtClean="0"/>
              <a:t>Corinth was a port city; much international trade and culture passed through her borders.  In the first century, women were considered to be less than 1</a:t>
            </a:r>
            <a:r>
              <a:rPr lang="en-US" baseline="30000" dirty="0" smtClean="0"/>
              <a:t>st</a:t>
            </a:r>
            <a:r>
              <a:rPr lang="en-US" dirty="0" smtClean="0"/>
              <a:t> class citizens.  Due to the many visitors the church had in Corinth, Paul told the women not to create confusion for the visitors by talking out, but rather to wait until they got home to discuss things with their husbands.  </a:t>
            </a:r>
            <a:r>
              <a:rPr lang="en-US" u="sng" dirty="0" smtClean="0"/>
              <a:t>This was counsel to deal with a local problem, and not a principle to be applied through all time or in all places!</a:t>
            </a:r>
            <a:endParaRPr lang="en-US"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Speaking in Tongues in Scripture</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fontScale="85000" lnSpcReduction="20000"/>
          </a:bodyPr>
          <a:lstStyle/>
          <a:p>
            <a:r>
              <a:rPr lang="en-US" dirty="0" smtClean="0"/>
              <a:t>“And there appeared unto them cloven tongues like as of fire, and it sat upon each of them. And they were all filled with the Holy Ghost, and began to </a:t>
            </a:r>
            <a:r>
              <a:rPr lang="en-US" u="sng" dirty="0" smtClean="0"/>
              <a:t>speak with other tongues</a:t>
            </a:r>
            <a:r>
              <a:rPr lang="en-US" dirty="0" smtClean="0"/>
              <a:t>, as the Spirit gave them utterance. And there were dwelling at Jerusalem Jews, devout men, out of every nation under heaven. Now when this was noised abroad, the multitude came together, and were confounded</a:t>
            </a:r>
            <a:r>
              <a:rPr lang="en-US" u="sng" dirty="0" smtClean="0"/>
              <a:t>, because that every man heard them speak in his own language</a:t>
            </a:r>
            <a:r>
              <a:rPr lang="en-US" dirty="0" smtClean="0"/>
              <a:t>. And they were all amazed and marvelled, saying one to another, Behold, are not all these which speak Galilaeans? And </a:t>
            </a:r>
            <a:r>
              <a:rPr lang="en-US" u="sng" dirty="0" smtClean="0"/>
              <a:t>how hear we every man in our own tongue, wherein we were born</a:t>
            </a:r>
            <a:r>
              <a:rPr lang="en-US" dirty="0" smtClean="0"/>
              <a:t>? Parthians, and Medes, and Elamites, and the dwellers in Mesopotamia, and in Judaea, and Cappadocia, in Pontus, and Asia, Phrygia, and Pamphylia, in Egypt, and in the parts of Libya about Cyrene, and strangers of Rome, Jews and proselytes, Cretes and Arabians, </a:t>
            </a:r>
            <a:r>
              <a:rPr lang="en-US" u="sng" dirty="0" smtClean="0"/>
              <a:t>we do hear them speak in our tongues the wonderful works of God</a:t>
            </a:r>
            <a:r>
              <a:rPr lang="en-US" dirty="0" smtClean="0"/>
              <a:t>.”  Acts 2:3-11</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Specific Reasons</a:t>
            </a:r>
            <a:endParaRPr lang="en-US" u="sng" dirty="0">
              <a:solidFill>
                <a:srgbClr val="C00000"/>
              </a:solidFill>
            </a:endParaRPr>
          </a:p>
        </p:txBody>
      </p:sp>
      <p:sp>
        <p:nvSpPr>
          <p:cNvPr id="3" name="Content Placeholder 2"/>
          <p:cNvSpPr>
            <a:spLocks noGrp="1"/>
          </p:cNvSpPr>
          <p:nvPr>
            <p:ph sz="half" idx="1"/>
          </p:nvPr>
        </p:nvSpPr>
        <p:spPr>
          <a:xfrm>
            <a:off x="0" y="762000"/>
            <a:ext cx="4572000" cy="6096000"/>
          </a:xfrm>
        </p:spPr>
        <p:txBody>
          <a:bodyPr>
            <a:normAutofit/>
          </a:bodyPr>
          <a:lstStyle/>
          <a:p>
            <a:r>
              <a:rPr lang="en-US" sz="3000" dirty="0" smtClean="0"/>
              <a:t>This is very clear.  The first use of the gift of tongues in Scripture involved:</a:t>
            </a:r>
          </a:p>
          <a:p>
            <a:r>
              <a:rPr lang="en-US" sz="3000" dirty="0" smtClean="0"/>
              <a:t>1.  it was the gift of foreign languages.</a:t>
            </a:r>
          </a:p>
          <a:p>
            <a:r>
              <a:rPr lang="en-US" sz="3000" dirty="0" smtClean="0"/>
              <a:t>2. it was given to overcome a language barrier in spreading the gospel.</a:t>
            </a:r>
          </a:p>
          <a:p>
            <a:r>
              <a:rPr lang="en-US" sz="3000" dirty="0" smtClean="0"/>
              <a:t>3. it was given for the uplifting of God’s kingdom.</a:t>
            </a:r>
            <a:endParaRPr lang="en-US" sz="30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rPr>
              <a:t>Law of 1</a:t>
            </a:r>
            <a:r>
              <a:rPr lang="en-US" u="sng" baseline="30000" dirty="0" smtClean="0">
                <a:solidFill>
                  <a:srgbClr val="0070C0"/>
                </a:solidFill>
              </a:rPr>
              <a:t>st</a:t>
            </a:r>
            <a:r>
              <a:rPr lang="en-US" u="sng" dirty="0" smtClean="0">
                <a:solidFill>
                  <a:srgbClr val="0070C0"/>
                </a:solidFill>
              </a:rPr>
              <a:t> Mention</a:t>
            </a:r>
            <a:endParaRPr lang="en-US" u="sng" dirty="0">
              <a:solidFill>
                <a:srgbClr val="0070C0"/>
              </a:solidFill>
            </a:endParaRPr>
          </a:p>
        </p:txBody>
      </p:sp>
      <p:sp>
        <p:nvSpPr>
          <p:cNvPr id="3" name="Content Placeholder 2"/>
          <p:cNvSpPr>
            <a:spLocks noGrp="1"/>
          </p:cNvSpPr>
          <p:nvPr>
            <p:ph sz="half" idx="1"/>
          </p:nvPr>
        </p:nvSpPr>
        <p:spPr>
          <a:xfrm>
            <a:off x="0" y="762000"/>
            <a:ext cx="4495800" cy="6096000"/>
          </a:xfrm>
        </p:spPr>
        <p:txBody>
          <a:bodyPr>
            <a:normAutofit fontScale="85000" lnSpcReduction="20000"/>
          </a:bodyPr>
          <a:lstStyle/>
          <a:p>
            <a:r>
              <a:rPr lang="en-US" dirty="0" smtClean="0"/>
              <a:t>The biggest statement after Acts 2, where we find reference to this gift, is found in 1 Corinthians 14.  </a:t>
            </a:r>
          </a:p>
          <a:p>
            <a:r>
              <a:rPr lang="en-US" dirty="0" smtClean="0"/>
              <a:t>“Follow after charity, and desire spiritual [gifts], but rather that ye may prophesy, For he that speaketh in an [unknown] tongue speaketh not unto men, but unto God</a:t>
            </a:r>
            <a:r>
              <a:rPr lang="en-US" u="sng" dirty="0" smtClean="0"/>
              <a:t>: for no man understandeth [him]; </a:t>
            </a:r>
            <a:r>
              <a:rPr lang="en-US" dirty="0" smtClean="0"/>
              <a:t>howbeit in the spirit he speaketh mysteries. But he that prophesieth speaketh unto men [to] edification, and exhortation, and comfort</a:t>
            </a:r>
            <a:r>
              <a:rPr lang="en-US" u="sng" dirty="0" smtClean="0"/>
              <a:t>. He that speaketh in an [unknown] tongue edifieth himself</a:t>
            </a:r>
            <a:r>
              <a:rPr lang="en-US" dirty="0" smtClean="0"/>
              <a:t>; but he that prophesieth edifieth the church.”  1 Corinthians 14:1-4</a:t>
            </a:r>
          </a:p>
          <a:p>
            <a:endParaRPr lang="en-US" dirty="0"/>
          </a:p>
        </p:txBody>
      </p:sp>
      <p:sp>
        <p:nvSpPr>
          <p:cNvPr id="4" name="Content Placeholder 3"/>
          <p:cNvSpPr>
            <a:spLocks noGrp="1"/>
          </p:cNvSpPr>
          <p:nvPr>
            <p:ph sz="half" idx="2"/>
          </p:nvPr>
        </p:nvSpPr>
        <p:spPr>
          <a:xfrm>
            <a:off x="4572000" y="685800"/>
            <a:ext cx="4572000" cy="6172200"/>
          </a:xfrm>
        </p:spPr>
        <p:txBody>
          <a:bodyPr>
            <a:noAutofit/>
          </a:bodyPr>
          <a:lstStyle/>
          <a:p>
            <a:r>
              <a:rPr lang="en-US" sz="3400" dirty="0" smtClean="0"/>
              <a:t>In understanding the remaining verses that deal with speaking in tongues, this passage in Acts 2 becomes very important.  Again, the gift of tongues was foreign languages and it was given to over come a language barrier in presenting the gospel message.</a:t>
            </a:r>
            <a:endParaRPr lang="en-US" sz="3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Interpretation</a:t>
            </a:r>
            <a:endParaRPr lang="en-US" u="sng" dirty="0">
              <a:solidFill>
                <a:srgbClr val="C00000"/>
              </a:solidFill>
            </a:endParaRPr>
          </a:p>
        </p:txBody>
      </p:sp>
      <p:sp>
        <p:nvSpPr>
          <p:cNvPr id="4" name="Content Placeholder 3"/>
          <p:cNvSpPr>
            <a:spLocks noGrp="1"/>
          </p:cNvSpPr>
          <p:nvPr>
            <p:ph sz="half" idx="2"/>
          </p:nvPr>
        </p:nvSpPr>
        <p:spPr>
          <a:xfrm>
            <a:off x="4648200" y="762000"/>
            <a:ext cx="4495800" cy="6096000"/>
          </a:xfrm>
        </p:spPr>
        <p:txBody>
          <a:bodyPr>
            <a:normAutofit lnSpcReduction="10000"/>
          </a:bodyPr>
          <a:lstStyle/>
          <a:p>
            <a:r>
              <a:rPr lang="en-US" dirty="0" smtClean="0"/>
              <a:t>1.  Paul states that the gift of prophecy is better because it builds up the church.</a:t>
            </a:r>
          </a:p>
          <a:p>
            <a:r>
              <a:rPr lang="en-US" dirty="0" smtClean="0"/>
              <a:t>2. The gift of tongues can only serve the one speaking the foreign language.</a:t>
            </a:r>
          </a:p>
          <a:p>
            <a:r>
              <a:rPr lang="en-US" dirty="0" smtClean="0"/>
              <a:t>3.  Paul contrasts the two on the basis of how many people are benefitted; prophesying helps everyone, tongues only helps the person who understands the language</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5029200" cy="6096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0" y="-152400"/>
            <a:ext cx="4114800" cy="152400"/>
          </a:xfrm>
        </p:spPr>
        <p:txBody>
          <a:bodyPr>
            <a:normAutofit fontScale="90000"/>
          </a:bodyPr>
          <a:lstStyle/>
          <a:p>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fontScale="77500" lnSpcReduction="20000"/>
          </a:bodyPr>
          <a:lstStyle/>
          <a:p>
            <a:r>
              <a:rPr lang="en-US" dirty="0" smtClean="0"/>
              <a:t>“I would that ye all spake with tongues, but rather that ye prophesied: for greater [is] he that prophesieth than he that speaketh with tongues, </a:t>
            </a:r>
            <a:r>
              <a:rPr lang="en-US" u="sng" dirty="0" smtClean="0"/>
              <a:t>except he interpret, that the church may receive edifying.</a:t>
            </a:r>
            <a:r>
              <a:rPr lang="en-US" dirty="0" smtClean="0"/>
              <a:t> Now, brethren, if I come unto you speaking with tongues, what shall I profit you, except I shall speak to you either by revelation, or by knowledge, or by prophesying, or by doctrine? And even things without life giving sound, whether pipe or harp, </a:t>
            </a:r>
            <a:r>
              <a:rPr lang="en-US" u="sng" dirty="0" smtClean="0"/>
              <a:t>except they give a distinction in the sounds, how shall it be known what is piped or harped? </a:t>
            </a:r>
            <a:r>
              <a:rPr lang="en-US" dirty="0" smtClean="0"/>
              <a:t>For if the trumpet give an uncertain sound, who shall prepare himself to the battle? So likewise ye, </a:t>
            </a:r>
            <a:r>
              <a:rPr lang="en-US" u="sng" dirty="0" smtClean="0"/>
              <a:t>except ye utter by the tongue words easy to be understood, how shall it be known what is spoken? for ye shall speak into the air.</a:t>
            </a:r>
            <a:r>
              <a:rPr lang="en-US" dirty="0" smtClean="0"/>
              <a:t>”  ! Corinthians 14:5-9</a:t>
            </a:r>
          </a:p>
          <a:p>
            <a:endParaRPr lang="en-US" dirty="0"/>
          </a:p>
        </p:txBody>
      </p:sp>
      <p:sp>
        <p:nvSpPr>
          <p:cNvPr id="4" name="Content Placeholder 3"/>
          <p:cNvSpPr>
            <a:spLocks noGrp="1"/>
          </p:cNvSpPr>
          <p:nvPr>
            <p:ph sz="half" idx="2"/>
          </p:nvPr>
        </p:nvSpPr>
        <p:spPr>
          <a:xfrm>
            <a:off x="4648200" y="0"/>
            <a:ext cx="4495800" cy="6858000"/>
          </a:xfrm>
        </p:spPr>
        <p:txBody>
          <a:bodyPr>
            <a:noAutofit/>
          </a:bodyPr>
          <a:lstStyle/>
          <a:p>
            <a:r>
              <a:rPr lang="en-US" sz="2600" dirty="0" smtClean="0"/>
              <a:t>1. His concern is the uplifting of the body of believers.</a:t>
            </a:r>
          </a:p>
          <a:p>
            <a:r>
              <a:rPr lang="en-US" sz="2600" dirty="0" smtClean="0"/>
              <a:t>2.  If someone is going to speak a foreign language, make sure there is someone there who can interpret.</a:t>
            </a:r>
          </a:p>
          <a:p>
            <a:r>
              <a:rPr lang="en-US" sz="2600" dirty="0" smtClean="0"/>
              <a:t>3.  What benefit is an instrument of sound unless it is clear what the instrument is saying?</a:t>
            </a:r>
          </a:p>
          <a:p>
            <a:r>
              <a:rPr lang="en-US" sz="2600" dirty="0" smtClean="0"/>
              <a:t>4.  If there isn’t an interpreter of a foreign language, it is as though the speaker is simply speaking into the air; no one is helped by this!</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latin typeface="Algerian" pitchFamily="82" charset="0"/>
              </a:rPr>
              <a:t>Does someone understand?</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572000" y="762000"/>
            <a:ext cx="4572000" cy="6096000"/>
          </a:xfrm>
        </p:spPr>
        <p:txBody>
          <a:bodyPr>
            <a:normAutofit fontScale="85000" lnSpcReduction="10000"/>
          </a:bodyPr>
          <a:lstStyle/>
          <a:p>
            <a:r>
              <a:rPr lang="en-US" dirty="0" smtClean="0"/>
              <a:t>“There are, it may be, so many kinds of voices in the world, and none of them [is] without signification. Therefore </a:t>
            </a:r>
            <a:r>
              <a:rPr lang="en-US" u="sng" dirty="0" smtClean="0"/>
              <a:t>if I know not the meaning of the voice, I shall be unto him that speaketh a barbarian</a:t>
            </a:r>
            <a:r>
              <a:rPr lang="en-US" dirty="0" smtClean="0"/>
              <a:t>, and he that speaketh [shall be] a barbarian unto me. Even so ye, forasmuch as ye are zealous of spiritual [gifts</a:t>
            </a:r>
            <a:r>
              <a:rPr lang="en-US" u="sng" dirty="0" smtClean="0"/>
              <a:t>], seek that ye may excel to the edifying of the church</a:t>
            </a:r>
            <a:r>
              <a:rPr lang="en-US" dirty="0" smtClean="0"/>
              <a:t>. </a:t>
            </a:r>
            <a:r>
              <a:rPr lang="en-US" u="sng" dirty="0" smtClean="0"/>
              <a:t>Wherefore let him that speaketh in an [unknown] tongue pray that he may interpret.”  </a:t>
            </a:r>
            <a:r>
              <a:rPr lang="en-US" dirty="0" smtClean="0"/>
              <a:t>1 Corinthians 14: 10-13</a:t>
            </a:r>
          </a:p>
          <a:p>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95300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Be Still!</a:t>
            </a:r>
            <a:endParaRPr lang="en-US" u="sng" dirty="0">
              <a:solidFill>
                <a:srgbClr val="FF0000"/>
              </a:solidFill>
            </a:endParaRPr>
          </a:p>
        </p:txBody>
      </p:sp>
      <p:sp>
        <p:nvSpPr>
          <p:cNvPr id="3" name="Content Placeholder 2"/>
          <p:cNvSpPr>
            <a:spLocks noGrp="1"/>
          </p:cNvSpPr>
          <p:nvPr>
            <p:ph sz="half" idx="1"/>
          </p:nvPr>
        </p:nvSpPr>
        <p:spPr>
          <a:xfrm>
            <a:off x="0" y="1143000"/>
            <a:ext cx="4495800" cy="5715000"/>
          </a:xfrm>
        </p:spPr>
        <p:txBody>
          <a:bodyPr>
            <a:normAutofit fontScale="92500" lnSpcReduction="10000"/>
          </a:bodyPr>
          <a:lstStyle/>
          <a:p>
            <a:r>
              <a:rPr lang="en-US" dirty="0" smtClean="0"/>
              <a:t>1. If we don’t understand what someone is saying, then their speech is worthless.</a:t>
            </a:r>
          </a:p>
          <a:p>
            <a:r>
              <a:rPr lang="en-US" dirty="0" smtClean="0"/>
              <a:t>2. In the context of helping others, do what will help the most.  This is what it is all about.</a:t>
            </a:r>
          </a:p>
          <a:p>
            <a:r>
              <a:rPr lang="en-US" dirty="0" smtClean="0"/>
              <a:t>3. If someone is going to speak a foreign language, make sure that someone can interpret.  Otherwise, be quiet.  No one else will be blessed but the one who understand that language.</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3926</TotalTime>
  <Words>2521</Words>
  <Application>Microsoft Office PowerPoint</Application>
  <PresentationFormat>On-screen Show (4:3)</PresentationFormat>
  <Paragraphs>60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Speaking in Tongues</vt:lpstr>
      <vt:lpstr>The Law of 1st Mention</vt:lpstr>
      <vt:lpstr>Speaking in Tongues in Scripture</vt:lpstr>
      <vt:lpstr>Specific Reasons</vt:lpstr>
      <vt:lpstr>Law of 1st Mention</vt:lpstr>
      <vt:lpstr>Interpretation</vt:lpstr>
      <vt:lpstr>Slide 7</vt:lpstr>
      <vt:lpstr>Does someone understand?</vt:lpstr>
      <vt:lpstr>Be Still!</vt:lpstr>
      <vt:lpstr>Be Careful</vt:lpstr>
      <vt:lpstr>Praying in the Spirit</vt:lpstr>
      <vt:lpstr>Get Real!</vt:lpstr>
      <vt:lpstr>Tongues Convince</vt:lpstr>
      <vt:lpstr>Prophecy Edifies</vt:lpstr>
      <vt:lpstr>Mass Confusion</vt:lpstr>
      <vt:lpstr>The Presence of God!</vt:lpstr>
      <vt:lpstr>Keep your Mouth Closed</vt:lpstr>
      <vt:lpstr>Has to be an Interpreter!</vt:lpstr>
      <vt:lpstr>Prophesying must be judged by the Yardstick</vt:lpstr>
      <vt:lpstr>Women, Be Still!?!??????</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in Tongues</dc:title>
  <dc:creator>Dad</dc:creator>
  <cp:lastModifiedBy>Dad</cp:lastModifiedBy>
  <cp:revision>12</cp:revision>
  <dcterms:created xsi:type="dcterms:W3CDTF">2010-06-06T14:21:02Z</dcterms:created>
  <dcterms:modified xsi:type="dcterms:W3CDTF">2010-06-19T12:44:50Z</dcterms:modified>
</cp:coreProperties>
</file>