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6" r:id="rId6"/>
    <p:sldId id="274" r:id="rId7"/>
    <p:sldId id="275"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140"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863572-3EC5-4596-9C61-7F8110E7E93E}" type="datetimeFigureOut">
              <a:rPr lang="en-US" smtClean="0"/>
              <a:pPr/>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9A21E-CDEC-48A5-BD73-BC267AE8237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863572-3EC5-4596-9C61-7F8110E7E93E}" type="datetimeFigureOut">
              <a:rPr lang="en-US" smtClean="0"/>
              <a:pPr/>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9A21E-CDEC-48A5-BD73-BC267AE8237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863572-3EC5-4596-9C61-7F8110E7E93E}" type="datetimeFigureOut">
              <a:rPr lang="en-US" smtClean="0"/>
              <a:pPr/>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9A21E-CDEC-48A5-BD73-BC267AE8237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863572-3EC5-4596-9C61-7F8110E7E93E}" type="datetimeFigureOut">
              <a:rPr lang="en-US" smtClean="0"/>
              <a:pPr/>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9A21E-CDEC-48A5-BD73-BC267AE8237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863572-3EC5-4596-9C61-7F8110E7E93E}" type="datetimeFigureOut">
              <a:rPr lang="en-US" smtClean="0"/>
              <a:pPr/>
              <a:t>11/19/2016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89A21E-CDEC-48A5-BD73-BC267AE8237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863572-3EC5-4596-9C61-7F8110E7E93E}" type="datetimeFigureOut">
              <a:rPr lang="en-US" smtClean="0"/>
              <a:pPr/>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9A21E-CDEC-48A5-BD73-BC267AE823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863572-3EC5-4596-9C61-7F8110E7E93E}" type="datetimeFigureOut">
              <a:rPr lang="en-US" smtClean="0"/>
              <a:pPr/>
              <a:t>11/19/2016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89A21E-CDEC-48A5-BD73-BC267AE8237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863572-3EC5-4596-9C61-7F8110E7E93E}" type="datetimeFigureOut">
              <a:rPr lang="en-US" smtClean="0"/>
              <a:pPr/>
              <a:t>11/19/2016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89A21E-CDEC-48A5-BD73-BC267AE8237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863572-3EC5-4596-9C61-7F8110E7E93E}" type="datetimeFigureOut">
              <a:rPr lang="en-US" smtClean="0"/>
              <a:pPr/>
              <a:t>11/19/2016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89A21E-CDEC-48A5-BD73-BC267AE8237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863572-3EC5-4596-9C61-7F8110E7E93E}" type="datetimeFigureOut">
              <a:rPr lang="en-US" smtClean="0"/>
              <a:pPr/>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9A21E-CDEC-48A5-BD73-BC267AE8237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863572-3EC5-4596-9C61-7F8110E7E93E}" type="datetimeFigureOut">
              <a:rPr lang="en-US" smtClean="0"/>
              <a:pPr/>
              <a:t>11/19/2016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89A21E-CDEC-48A5-BD73-BC267AE8237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863572-3EC5-4596-9C61-7F8110E7E93E}" type="datetimeFigureOut">
              <a:rPr lang="en-US" smtClean="0"/>
              <a:pPr/>
              <a:t>11/19/2016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9A21E-CDEC-48A5-BD73-BC267AE8237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Romans</a:t>
            </a:r>
            <a:r>
              <a:rPr lang="en-US" smtClean="0"/>
              <a:t>, part 13</a:t>
            </a:r>
            <a:endParaRPr lang="en-US" dirty="0"/>
          </a:p>
        </p:txBody>
      </p:sp>
      <p:sp>
        <p:nvSpPr>
          <p:cNvPr id="3" name="Subtitle 2"/>
          <p:cNvSpPr>
            <a:spLocks noGrp="1"/>
          </p:cNvSpPr>
          <p:nvPr>
            <p:ph type="subTitle" idx="1"/>
          </p:nvPr>
        </p:nvSpPr>
        <p:spPr/>
        <p:txBody>
          <a:bodyPr/>
          <a:lstStyle/>
          <a:p>
            <a:r>
              <a:rPr lang="en-US" u="sng" dirty="0" smtClean="0">
                <a:solidFill>
                  <a:srgbClr val="002060"/>
                </a:solidFill>
              </a:rPr>
              <a:t>Someone Needs to Die</a:t>
            </a:r>
            <a:endParaRPr lang="en-US" u="sng" dirty="0">
              <a:solidFill>
                <a:srgbClr val="00206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u="sng" dirty="0" smtClean="0">
                <a:solidFill>
                  <a:srgbClr val="002060"/>
                </a:solidFill>
                <a:latin typeface="Algerian" pitchFamily="82" charset="0"/>
              </a:rPr>
              <a:t>Romans 7:5,6</a:t>
            </a:r>
            <a:endParaRPr lang="en-US" u="sng" dirty="0">
              <a:solidFill>
                <a:srgbClr val="002060"/>
              </a:solidFill>
              <a:latin typeface="Algerian" pitchFamily="82" charset="0"/>
            </a:endParaRPr>
          </a:p>
        </p:txBody>
      </p:sp>
      <p:sp>
        <p:nvSpPr>
          <p:cNvPr id="3" name="Content Placeholder 2"/>
          <p:cNvSpPr>
            <a:spLocks noGrp="1"/>
          </p:cNvSpPr>
          <p:nvPr>
            <p:ph idx="1"/>
          </p:nvPr>
        </p:nvSpPr>
        <p:spPr>
          <a:xfrm>
            <a:off x="0" y="685800"/>
            <a:ext cx="9144000" cy="6172200"/>
          </a:xfrm>
        </p:spPr>
        <p:txBody>
          <a:bodyPr>
            <a:normAutofit/>
          </a:bodyPr>
          <a:lstStyle/>
          <a:p>
            <a:r>
              <a:rPr lang="en-US" dirty="0" smtClean="0"/>
              <a:t>“For when we were in the flesh, the motions of sins, which were by the law, did work in our members to bring forth fruit unto death.  But now we are delivered from the law, that being dead wherein we were held; that we should serve in newness of spirit, and not in the oldness of the letter.”</a:t>
            </a:r>
          </a:p>
          <a:p>
            <a:r>
              <a:rPr lang="en-US" dirty="0" smtClean="0"/>
              <a:t>While we follow the impulses of the carnal nature, the law condemns us as a transgressor.  The result is eternal death, separation from God forever.  Through the life of Christ now dwelling in us by faith, we are set free from the power of sin and the law’s condemnation.</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2011362"/>
          </a:xfrm>
        </p:spPr>
        <p:txBody>
          <a:bodyPr>
            <a:normAutofit fontScale="90000"/>
          </a:bodyPr>
          <a:lstStyle/>
          <a:p>
            <a:r>
              <a:rPr lang="en-US" u="sng" dirty="0" smtClean="0">
                <a:solidFill>
                  <a:srgbClr val="002060"/>
                </a:solidFill>
                <a:latin typeface="Algerian" pitchFamily="82" charset="0"/>
              </a:rPr>
              <a:t>Newness of Spirit or oldness of the letter</a:t>
            </a:r>
            <a:endParaRPr lang="en-US" u="sng" dirty="0">
              <a:solidFill>
                <a:srgbClr val="002060"/>
              </a:solidFill>
              <a:latin typeface="Algerian" pitchFamily="82" charset="0"/>
            </a:endParaRPr>
          </a:p>
        </p:txBody>
      </p:sp>
      <p:sp>
        <p:nvSpPr>
          <p:cNvPr id="4" name="Content Placeholder 3"/>
          <p:cNvSpPr>
            <a:spLocks noGrp="1"/>
          </p:cNvSpPr>
          <p:nvPr>
            <p:ph sz="half" idx="2"/>
          </p:nvPr>
        </p:nvSpPr>
        <p:spPr>
          <a:xfrm>
            <a:off x="4648200" y="0"/>
            <a:ext cx="4495800" cy="6858000"/>
          </a:xfrm>
        </p:spPr>
        <p:txBody>
          <a:bodyPr>
            <a:normAutofit fontScale="92500" lnSpcReduction="10000"/>
          </a:bodyPr>
          <a:lstStyle/>
          <a:p>
            <a:r>
              <a:rPr lang="en-US" dirty="0" smtClean="0"/>
              <a:t>With the power of Christ in the life by faith, that life can produce victory, vitality, and glory.  That life saves us from the drudgery of trying to live the Christian life apart from Christ which is impossible!!</a:t>
            </a:r>
          </a:p>
          <a:p>
            <a:r>
              <a:rPr lang="en-US" dirty="0" smtClean="0"/>
              <a:t>“</a:t>
            </a:r>
            <a:r>
              <a:rPr lang="en-US" dirty="0"/>
              <a:t>Then said Jesus unto his disciples, If any man will come after me, let him deny himself, and take up his cross, and follow </a:t>
            </a:r>
            <a:r>
              <a:rPr lang="en-US" dirty="0" smtClean="0"/>
              <a:t>me. For </a:t>
            </a:r>
            <a:r>
              <a:rPr lang="en-US" dirty="0"/>
              <a:t>whosoever will save his life shall lose it: and whosoever will lose his life for my sake shall find it</a:t>
            </a:r>
            <a:r>
              <a:rPr lang="en-US" dirty="0" smtClean="0"/>
              <a:t>.”  Matthew 16:24, 25</a:t>
            </a:r>
            <a:endParaRPr lang="en-US" dirty="0"/>
          </a:p>
          <a:p>
            <a:endParaRPr lang="en-US" dirty="0"/>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0" y="2590800"/>
            <a:ext cx="4572000" cy="42672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114800" cy="990600"/>
          </a:xfrm>
        </p:spPr>
        <p:txBody>
          <a:bodyPr>
            <a:normAutofit/>
          </a:bodyPr>
          <a:lstStyle/>
          <a:p>
            <a:r>
              <a:rPr lang="en-US" u="sng" dirty="0" smtClean="0">
                <a:solidFill>
                  <a:srgbClr val="FF0000"/>
                </a:solidFill>
              </a:rPr>
              <a:t>Romans 7:7,8</a:t>
            </a:r>
            <a:endParaRPr lang="en-US" u="sng" dirty="0">
              <a:solidFill>
                <a:srgbClr val="FF0000"/>
              </a:solidFill>
            </a:endParaRPr>
          </a:p>
        </p:txBody>
      </p:sp>
      <p:sp>
        <p:nvSpPr>
          <p:cNvPr id="3" name="Content Placeholder 2"/>
          <p:cNvSpPr>
            <a:spLocks noGrp="1"/>
          </p:cNvSpPr>
          <p:nvPr>
            <p:ph sz="half" idx="1"/>
          </p:nvPr>
        </p:nvSpPr>
        <p:spPr>
          <a:xfrm>
            <a:off x="0" y="0"/>
            <a:ext cx="4495800" cy="6858000"/>
          </a:xfrm>
        </p:spPr>
        <p:txBody>
          <a:bodyPr>
            <a:normAutofit/>
          </a:bodyPr>
          <a:lstStyle/>
          <a:p>
            <a:r>
              <a:rPr lang="en-US" sz="3000" dirty="0" smtClean="0"/>
              <a:t>“What shall we say then? Is the law sin? God forbid. Nay, I had not known sin, but by the law: for I had not known lust, except the law had said, Thou shalt not covet. But sin, taking occasion by the commandment, wrought in me all manner of concupiscence. For without the law sin was dead.” </a:t>
            </a:r>
            <a:endParaRPr lang="en-US" sz="3000" dirty="0"/>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4419600" y="762000"/>
            <a:ext cx="4724400" cy="6096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762000"/>
          </a:xfrm>
        </p:spPr>
        <p:txBody>
          <a:bodyPr>
            <a:normAutofit/>
          </a:bodyPr>
          <a:lstStyle/>
          <a:p>
            <a:r>
              <a:rPr lang="en-US" u="sng" dirty="0" smtClean="0">
                <a:solidFill>
                  <a:srgbClr val="002060"/>
                </a:solidFill>
              </a:rPr>
              <a:t>The Laws Function</a:t>
            </a:r>
            <a:endParaRPr lang="en-US" u="sng" dirty="0">
              <a:solidFill>
                <a:srgbClr val="002060"/>
              </a:solidFill>
            </a:endParaRPr>
          </a:p>
        </p:txBody>
      </p:sp>
      <p:sp>
        <p:nvSpPr>
          <p:cNvPr id="3" name="Content Placeholder 2"/>
          <p:cNvSpPr>
            <a:spLocks noGrp="1"/>
          </p:cNvSpPr>
          <p:nvPr>
            <p:ph sz="half" idx="1"/>
          </p:nvPr>
        </p:nvSpPr>
        <p:spPr>
          <a:xfrm>
            <a:off x="0" y="914400"/>
            <a:ext cx="4495800" cy="5943600"/>
          </a:xfrm>
        </p:spPr>
        <p:txBody>
          <a:bodyPr>
            <a:normAutofit lnSpcReduction="10000"/>
          </a:bodyPr>
          <a:lstStyle/>
          <a:p>
            <a:r>
              <a:rPr lang="en-US" dirty="0" smtClean="0"/>
              <a:t>The law of God reveals sin; it functions to condemn the guilty sinner.  The law of God has no power to give life or to redeem.  It points out defects; it reveals the places where sinful man falls short.  It can’t produce life.  </a:t>
            </a:r>
          </a:p>
          <a:p>
            <a:r>
              <a:rPr lang="en-US" dirty="0" smtClean="0"/>
              <a:t>“Whosoever committeth sin transgresseth also the law: for sin is the transgression of the law.”  1 John 3:4</a:t>
            </a:r>
          </a:p>
          <a:p>
            <a:pPr>
              <a:buNone/>
            </a:pPr>
            <a:endParaRPr lang="en-US" dirty="0"/>
          </a:p>
        </p:txBody>
      </p:sp>
      <p:pic>
        <p:nvPicPr>
          <p:cNvPr id="5122" name="Picture 2"/>
          <p:cNvPicPr>
            <a:picLocks noGrp="1" noChangeAspect="1" noChangeArrowheads="1"/>
          </p:cNvPicPr>
          <p:nvPr>
            <p:ph sz="half" idx="2"/>
          </p:nvPr>
        </p:nvPicPr>
        <p:blipFill>
          <a:blip r:embed="rId2" cstate="print"/>
          <a:srcRect/>
          <a:stretch>
            <a:fillRect/>
          </a:stretch>
        </p:blipFill>
        <p:spPr bwMode="auto">
          <a:xfrm>
            <a:off x="4419600" y="0"/>
            <a:ext cx="47244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990600"/>
          </a:xfrm>
        </p:spPr>
        <p:txBody>
          <a:bodyPr>
            <a:normAutofit fontScale="90000"/>
          </a:bodyPr>
          <a:lstStyle/>
          <a:p>
            <a:r>
              <a:rPr lang="en-US" u="sng" dirty="0" smtClean="0">
                <a:solidFill>
                  <a:srgbClr val="002060"/>
                </a:solidFill>
              </a:rPr>
              <a:t>The Lifeless Wonder</a:t>
            </a:r>
            <a:endParaRPr lang="en-US" u="sng" dirty="0">
              <a:solidFill>
                <a:srgbClr val="002060"/>
              </a:solidFill>
            </a:endParaRPr>
          </a:p>
        </p:txBody>
      </p:sp>
      <p:sp>
        <p:nvSpPr>
          <p:cNvPr id="3" name="Content Placeholder 2"/>
          <p:cNvSpPr>
            <a:spLocks noGrp="1"/>
          </p:cNvSpPr>
          <p:nvPr>
            <p:ph sz="half" idx="1"/>
          </p:nvPr>
        </p:nvSpPr>
        <p:spPr>
          <a:xfrm>
            <a:off x="0" y="762000"/>
            <a:ext cx="4495800" cy="6096000"/>
          </a:xfrm>
        </p:spPr>
        <p:txBody>
          <a:bodyPr>
            <a:normAutofit/>
          </a:bodyPr>
          <a:lstStyle/>
          <a:p>
            <a:r>
              <a:rPr lang="en-US" dirty="0" smtClean="0"/>
              <a:t>“Because </a:t>
            </a:r>
            <a:r>
              <a:rPr lang="en-US" dirty="0"/>
              <a:t>the law worketh wrath: for where no law is, there is no transgression</a:t>
            </a:r>
            <a:r>
              <a:rPr lang="en-US" dirty="0" smtClean="0"/>
              <a:t>.”  Romans 4:15</a:t>
            </a:r>
          </a:p>
          <a:p>
            <a:r>
              <a:rPr lang="en-US" dirty="0" smtClean="0"/>
              <a:t>“For </a:t>
            </a:r>
            <a:r>
              <a:rPr lang="en-US" dirty="0"/>
              <a:t>until the law sin was in the world: but sin is not imputed when there is no law</a:t>
            </a:r>
            <a:r>
              <a:rPr lang="en-US" dirty="0" smtClean="0"/>
              <a:t>.”  Romans 5:13</a:t>
            </a:r>
          </a:p>
          <a:p>
            <a:r>
              <a:rPr lang="en-US" dirty="0" smtClean="0"/>
              <a:t>“Do </a:t>
            </a:r>
            <a:r>
              <a:rPr lang="en-US" dirty="0"/>
              <a:t>we then make void the law through faith? God forbid: yea, we establish the law</a:t>
            </a:r>
            <a:r>
              <a:rPr lang="en-US" dirty="0" smtClean="0"/>
              <a:t>.”  Romans  :31</a:t>
            </a:r>
            <a:endParaRPr lang="en-US" dirty="0"/>
          </a:p>
          <a:p>
            <a:endParaRPr lang="en-US" dirty="0"/>
          </a:p>
        </p:txBody>
      </p:sp>
      <p:pic>
        <p:nvPicPr>
          <p:cNvPr id="6146" name="Picture 2"/>
          <p:cNvPicPr>
            <a:picLocks noGrp="1" noChangeAspect="1" noChangeArrowheads="1"/>
          </p:cNvPicPr>
          <p:nvPr>
            <p:ph sz="half" idx="2"/>
          </p:nvPr>
        </p:nvPicPr>
        <p:blipFill>
          <a:blip r:embed="rId2" cstate="print"/>
          <a:srcRect/>
          <a:stretch>
            <a:fillRect/>
          </a:stretch>
        </p:blipFill>
        <p:spPr bwMode="auto">
          <a:xfrm>
            <a:off x="4419600" y="0"/>
            <a:ext cx="4724400"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half" idx="1"/>
          </p:nvPr>
        </p:nvPicPr>
        <p:blipFill>
          <a:blip r:embed="rId2" cstate="print"/>
          <a:srcRect/>
          <a:stretch>
            <a:fillRect/>
          </a:stretch>
        </p:blipFill>
        <p:spPr bwMode="auto">
          <a:xfrm>
            <a:off x="0" y="0"/>
            <a:ext cx="5029200" cy="6858000"/>
          </a:xfrm>
          <a:prstGeom prst="rect">
            <a:avLst/>
          </a:prstGeom>
          <a:noFill/>
          <a:ln w="9525">
            <a:noFill/>
            <a:miter lim="800000"/>
            <a:headEnd/>
            <a:tailEnd/>
          </a:ln>
        </p:spPr>
      </p:pic>
      <p:sp>
        <p:nvSpPr>
          <p:cNvPr id="2" name="Title 1"/>
          <p:cNvSpPr>
            <a:spLocks noGrp="1"/>
          </p:cNvSpPr>
          <p:nvPr>
            <p:ph type="title"/>
          </p:nvPr>
        </p:nvSpPr>
        <p:spPr>
          <a:xfrm>
            <a:off x="457200" y="0"/>
            <a:ext cx="4114800" cy="762000"/>
          </a:xfrm>
        </p:spPr>
        <p:txBody>
          <a:bodyPr>
            <a:normAutofit fontScale="90000"/>
          </a:bodyPr>
          <a:lstStyle/>
          <a:p>
            <a:r>
              <a:rPr lang="en-US" u="sng" dirty="0" smtClean="0">
                <a:solidFill>
                  <a:srgbClr val="002060"/>
                </a:solidFill>
              </a:rPr>
              <a:t>The Hunter/Stalker</a:t>
            </a:r>
            <a:endParaRPr lang="en-US" u="sng" dirty="0">
              <a:solidFill>
                <a:srgbClr val="002060"/>
              </a:solidFill>
            </a:endParaRPr>
          </a:p>
        </p:txBody>
      </p:sp>
      <p:sp>
        <p:nvSpPr>
          <p:cNvPr id="4" name="Content Placeholder 3"/>
          <p:cNvSpPr>
            <a:spLocks noGrp="1"/>
          </p:cNvSpPr>
          <p:nvPr>
            <p:ph sz="half" idx="2"/>
          </p:nvPr>
        </p:nvSpPr>
        <p:spPr>
          <a:xfrm>
            <a:off x="4648200" y="0"/>
            <a:ext cx="4495800" cy="6858000"/>
          </a:xfrm>
        </p:spPr>
        <p:txBody>
          <a:bodyPr>
            <a:normAutofit fontScale="85000" lnSpcReduction="20000"/>
          </a:bodyPr>
          <a:lstStyle/>
          <a:p>
            <a:r>
              <a:rPr lang="en-US" dirty="0" smtClean="0"/>
              <a:t>“Is the law then against the promises of God? God forbid: for if there had been a law given which could have given life, verily righteousness should have been by the law.  But the scripture hath concluded all under sin, that the promise by faith of Jesus Christ might be given to them that believe. But before faith came, we were kept under the law, shut up unto the faith which should afterwards be revealed. Wherefore the law was our schoolmaster to bring us unto Christ, that we might be justified by faith.  But after that faith is come, we are no longer under a schoolmaster.”  Gal. 3:21-25</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half" idx="2"/>
          </p:nvPr>
        </p:nvPicPr>
        <p:blipFill>
          <a:blip r:embed="rId2" cstate="print"/>
          <a:srcRect/>
          <a:stretch>
            <a:fillRect/>
          </a:stretch>
        </p:blipFill>
        <p:spPr bwMode="auto">
          <a:xfrm>
            <a:off x="4648200" y="0"/>
            <a:ext cx="4495800" cy="6858000"/>
          </a:xfrm>
          <a:prstGeom prst="rect">
            <a:avLst/>
          </a:prstGeom>
          <a:noFill/>
          <a:ln w="9525">
            <a:noFill/>
            <a:miter lim="800000"/>
            <a:headEnd/>
            <a:tailEnd/>
          </a:ln>
        </p:spPr>
      </p:pic>
      <p:sp>
        <p:nvSpPr>
          <p:cNvPr id="2" name="Title 1"/>
          <p:cNvSpPr>
            <a:spLocks noGrp="1"/>
          </p:cNvSpPr>
          <p:nvPr>
            <p:ph type="title"/>
          </p:nvPr>
        </p:nvSpPr>
        <p:spPr>
          <a:xfrm>
            <a:off x="4572000" y="274638"/>
            <a:ext cx="4572000" cy="1143000"/>
          </a:xfrm>
        </p:spPr>
        <p:txBody>
          <a:bodyPr>
            <a:normAutofit fontScale="90000"/>
          </a:bodyPr>
          <a:lstStyle/>
          <a:p>
            <a:r>
              <a:rPr lang="en-US" u="sng" dirty="0" smtClean="0">
                <a:solidFill>
                  <a:srgbClr val="C00000"/>
                </a:solidFill>
                <a:latin typeface="Algerian" pitchFamily="82" charset="0"/>
              </a:rPr>
              <a:t>Christ and the Law seek our good</a:t>
            </a:r>
            <a:endParaRPr lang="en-US" u="sng" dirty="0">
              <a:solidFill>
                <a:srgbClr val="C00000"/>
              </a:solidFill>
              <a:latin typeface="Algerian" pitchFamily="82" charset="0"/>
            </a:endParaRPr>
          </a:p>
        </p:txBody>
      </p:sp>
      <p:sp>
        <p:nvSpPr>
          <p:cNvPr id="3" name="Content Placeholder 2"/>
          <p:cNvSpPr>
            <a:spLocks noGrp="1"/>
          </p:cNvSpPr>
          <p:nvPr>
            <p:ph sz="half" idx="1"/>
          </p:nvPr>
        </p:nvSpPr>
        <p:spPr>
          <a:xfrm>
            <a:off x="0" y="0"/>
            <a:ext cx="4572000" cy="6858000"/>
          </a:xfrm>
        </p:spPr>
        <p:txBody>
          <a:bodyPr>
            <a:normAutofit/>
          </a:bodyPr>
          <a:lstStyle/>
          <a:p>
            <a:r>
              <a:rPr lang="en-US" sz="3200" dirty="0" smtClean="0"/>
              <a:t>The law of God condemns that Christ might heal.  The law of God brings death that we might find life in Jesus Christ.  The law of God shreds that Christ  might make us whole.  The law of God and Christ Jesus work hand in hand to save lost humanity from sin and self!</a:t>
            </a:r>
            <a:endParaRPr 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0"/>
            <a:ext cx="3657600" cy="762000"/>
          </a:xfrm>
        </p:spPr>
        <p:txBody>
          <a:bodyPr/>
          <a:lstStyle/>
          <a:p>
            <a:r>
              <a:rPr lang="en-US" u="sng" dirty="0" smtClean="0"/>
              <a:t>Romans 7:9,10</a:t>
            </a:r>
            <a:endParaRPr lang="en-US" u="sng" dirty="0"/>
          </a:p>
        </p:txBody>
      </p:sp>
      <p:sp>
        <p:nvSpPr>
          <p:cNvPr id="4" name="Content Placeholder 3"/>
          <p:cNvSpPr>
            <a:spLocks noGrp="1"/>
          </p:cNvSpPr>
          <p:nvPr>
            <p:ph sz="half" idx="2"/>
          </p:nvPr>
        </p:nvSpPr>
        <p:spPr>
          <a:xfrm>
            <a:off x="4648200" y="685800"/>
            <a:ext cx="4495800" cy="6172200"/>
          </a:xfrm>
        </p:spPr>
        <p:txBody>
          <a:bodyPr>
            <a:normAutofit fontScale="77500" lnSpcReduction="20000"/>
          </a:bodyPr>
          <a:lstStyle/>
          <a:p>
            <a:r>
              <a:rPr lang="en-US" dirty="0" smtClean="0"/>
              <a:t>“For I was alive without the law once: but when the commandment came, sin revived, and I died. And the commandment, which was ordained to life, I found to be unto death.”  </a:t>
            </a:r>
          </a:p>
          <a:p>
            <a:r>
              <a:rPr lang="en-US" dirty="0" smtClean="0"/>
              <a:t>As long as Paul applied the law solely to his outer life, he thought he was good and everyone else did too.  But, when he applied it to his inner life, he saw what a sinner he truly was and his cry was: </a:t>
            </a:r>
          </a:p>
          <a:p>
            <a:r>
              <a:rPr lang="en-US" dirty="0" smtClean="0"/>
              <a:t>“Create in me a clean heart, O God; and renew a right spirit within me.  Cast me not away from thy presence; and take not thy holy spirit from me. Restore unto me the joy of thy salvation; and uphold me with thy free spirit.”  Psalm 51:10-12 </a:t>
            </a:r>
            <a:endParaRPr lang="en-US" dirty="0"/>
          </a:p>
        </p:txBody>
      </p:sp>
      <p:pic>
        <p:nvPicPr>
          <p:cNvPr id="9218" name="Picture 2"/>
          <p:cNvPicPr>
            <a:picLocks noGrp="1" noChangeAspect="1" noChangeArrowheads="1"/>
          </p:cNvPicPr>
          <p:nvPr>
            <p:ph sz="half" idx="1"/>
          </p:nvPr>
        </p:nvPicPr>
        <p:blipFill>
          <a:blip r:embed="rId2" cstate="print"/>
          <a:srcRect/>
          <a:stretch>
            <a:fillRect/>
          </a:stretch>
        </p:blipFill>
        <p:spPr bwMode="auto">
          <a:xfrm>
            <a:off x="0" y="0"/>
            <a:ext cx="5029200" cy="6857999"/>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sz="half" idx="2"/>
          </p:nvPr>
        </p:nvPicPr>
        <p:blipFill>
          <a:blip r:embed="rId2" cstate="print"/>
          <a:srcRect/>
          <a:stretch>
            <a:fillRect/>
          </a:stretch>
        </p:blipFill>
        <p:spPr bwMode="auto">
          <a:xfrm>
            <a:off x="4648200" y="0"/>
            <a:ext cx="4495800" cy="6858000"/>
          </a:xfrm>
          <a:prstGeom prst="rect">
            <a:avLst/>
          </a:prstGeom>
          <a:noFill/>
          <a:ln w="9525">
            <a:noFill/>
            <a:miter lim="800000"/>
            <a:headEnd/>
            <a:tailEnd/>
          </a:ln>
        </p:spPr>
      </p:pic>
      <p:sp>
        <p:nvSpPr>
          <p:cNvPr id="2" name="Title 1"/>
          <p:cNvSpPr>
            <a:spLocks noGrp="1"/>
          </p:cNvSpPr>
          <p:nvPr>
            <p:ph type="title"/>
          </p:nvPr>
        </p:nvSpPr>
        <p:spPr>
          <a:xfrm>
            <a:off x="4572000" y="274638"/>
            <a:ext cx="4114800" cy="1143000"/>
          </a:xfrm>
        </p:spPr>
        <p:txBody>
          <a:bodyPr>
            <a:normAutofit fontScale="90000"/>
          </a:bodyPr>
          <a:lstStyle/>
          <a:p>
            <a:r>
              <a:rPr lang="en-US" u="sng" dirty="0" smtClean="0">
                <a:solidFill>
                  <a:srgbClr val="FFFF00"/>
                </a:solidFill>
              </a:rPr>
              <a:t>Path to Freedom and Peace</a:t>
            </a:r>
            <a:endParaRPr lang="en-US" u="sng" dirty="0">
              <a:solidFill>
                <a:srgbClr val="FFFF00"/>
              </a:solidFill>
            </a:endParaRPr>
          </a:p>
        </p:txBody>
      </p:sp>
      <p:sp>
        <p:nvSpPr>
          <p:cNvPr id="3" name="Content Placeholder 2"/>
          <p:cNvSpPr>
            <a:spLocks noGrp="1"/>
          </p:cNvSpPr>
          <p:nvPr>
            <p:ph sz="half" idx="1"/>
          </p:nvPr>
        </p:nvSpPr>
        <p:spPr>
          <a:xfrm>
            <a:off x="0" y="0"/>
            <a:ext cx="4495800" cy="6858000"/>
          </a:xfrm>
        </p:spPr>
        <p:txBody>
          <a:bodyPr>
            <a:normAutofit fontScale="92500" lnSpcReduction="10000"/>
          </a:bodyPr>
          <a:lstStyle/>
          <a:p>
            <a:r>
              <a:rPr lang="en-US" dirty="0" smtClean="0"/>
              <a:t>The law of God was not meant to be the hammer of condemnation.  It was ordained to life and as long as man walks in harmony with its precepts thru faith in the righteousness of Jesus Christ, the law is glorious.  The law, as accepted thru faith in Christ, is glorious freedom, joy, and happiness.  When men step outside of the law, then it is sheer misery</a:t>
            </a:r>
            <a:r>
              <a:rPr lang="en-US" dirty="0" smtClean="0"/>
              <a:t>!</a:t>
            </a:r>
            <a:endParaRPr lang="en-US" dirty="0" smtClean="0"/>
          </a:p>
          <a:p>
            <a:r>
              <a:rPr lang="en-US" dirty="0" smtClean="0"/>
              <a:t>“And I will walk at liberty: for I seek thy precepts.”  Ps. 119:45</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u="sng" dirty="0" smtClean="0">
                <a:solidFill>
                  <a:srgbClr val="00B050"/>
                </a:solidFill>
              </a:rPr>
              <a:t>Applying the Law Within? Or Without?</a:t>
            </a:r>
            <a:endParaRPr lang="en-US" u="sng" dirty="0">
              <a:solidFill>
                <a:srgbClr val="00B050"/>
              </a:solidFill>
            </a:endParaRPr>
          </a:p>
        </p:txBody>
      </p:sp>
      <p:sp>
        <p:nvSpPr>
          <p:cNvPr id="4" name="Content Placeholder 3"/>
          <p:cNvSpPr>
            <a:spLocks noGrp="1"/>
          </p:cNvSpPr>
          <p:nvPr>
            <p:ph sz="half" idx="2"/>
          </p:nvPr>
        </p:nvSpPr>
        <p:spPr>
          <a:xfrm>
            <a:off x="4648200" y="685800"/>
            <a:ext cx="4495800" cy="6172200"/>
          </a:xfrm>
        </p:spPr>
        <p:txBody>
          <a:bodyPr>
            <a:normAutofit fontScale="92500"/>
          </a:bodyPr>
          <a:lstStyle/>
          <a:p>
            <a:r>
              <a:rPr lang="en-US" dirty="0" smtClean="0"/>
              <a:t>Applying the law only to our outward acts and then comparing ourselves with others, is Pharisaical righteousness.  We become puffed up, confident in our Adventism; this doesn’t cut it at all!</a:t>
            </a:r>
          </a:p>
          <a:p>
            <a:r>
              <a:rPr lang="en-US" dirty="0" smtClean="0"/>
              <a:t>“For I say unto you, That except your righteousness shall exceed the righteousness of the scribes and Pharisees, ye shall in no case enter into the kingdom of heaven.”  Matthew 5:20</a:t>
            </a:r>
            <a:endParaRPr lang="en-US" dirty="0"/>
          </a:p>
        </p:txBody>
      </p:sp>
      <p:pic>
        <p:nvPicPr>
          <p:cNvPr id="11266" name="Picture 2"/>
          <p:cNvPicPr>
            <a:picLocks noGrp="1" noChangeAspect="1" noChangeArrowheads="1"/>
          </p:cNvPicPr>
          <p:nvPr>
            <p:ph sz="half" idx="1"/>
          </p:nvPr>
        </p:nvPicPr>
        <p:blipFill>
          <a:blip r:embed="rId2" cstate="print"/>
          <a:srcRect/>
          <a:stretch>
            <a:fillRect/>
          </a:stretch>
        </p:blipFill>
        <p:spPr bwMode="auto">
          <a:xfrm>
            <a:off x="0" y="685800"/>
            <a:ext cx="4953000" cy="61722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u="sng" dirty="0" smtClean="0">
                <a:solidFill>
                  <a:srgbClr val="00B050"/>
                </a:solidFill>
                <a:latin typeface="Algerian" pitchFamily="82" charset="0"/>
              </a:rPr>
              <a:t>Summary of Romans 6</a:t>
            </a:r>
            <a:endParaRPr lang="en-US" u="sng" dirty="0">
              <a:solidFill>
                <a:srgbClr val="00B050"/>
              </a:solidFill>
              <a:latin typeface="Algerian" pitchFamily="82" charset="0"/>
            </a:endParaRPr>
          </a:p>
        </p:txBody>
      </p:sp>
      <p:sp>
        <p:nvSpPr>
          <p:cNvPr id="3" name="Content Placeholder 2"/>
          <p:cNvSpPr>
            <a:spLocks noGrp="1"/>
          </p:cNvSpPr>
          <p:nvPr>
            <p:ph idx="1"/>
          </p:nvPr>
        </p:nvSpPr>
        <p:spPr>
          <a:xfrm>
            <a:off x="0" y="838200"/>
            <a:ext cx="9144000" cy="6019800"/>
          </a:xfrm>
        </p:spPr>
        <p:txBody>
          <a:bodyPr>
            <a:normAutofit/>
          </a:bodyPr>
          <a:lstStyle/>
          <a:p>
            <a:r>
              <a:rPr lang="en-US" sz="4000" dirty="0" smtClean="0"/>
              <a:t>1. Baptism represents the death of the old man of sin and rising to new life in Jesus Christ.</a:t>
            </a:r>
          </a:p>
          <a:p>
            <a:r>
              <a:rPr lang="en-US" sz="4000" dirty="0" smtClean="0"/>
              <a:t>2.  When the old man dies, the New Man, Christ Jesus, takes over and victory is the result.</a:t>
            </a:r>
          </a:p>
          <a:p>
            <a:r>
              <a:rPr lang="en-US" sz="4000" dirty="0" smtClean="0"/>
              <a:t>3.  When Christ is at the helm, the law no longer condemns because we are under His grace.</a:t>
            </a:r>
            <a:endParaRPr lang="en-US" sz="4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u="sng" dirty="0" smtClean="0">
                <a:solidFill>
                  <a:srgbClr val="0070C0"/>
                </a:solidFill>
              </a:rPr>
              <a:t>Romans 7:11,12</a:t>
            </a:r>
            <a:endParaRPr lang="en-US" u="sng" dirty="0">
              <a:solidFill>
                <a:srgbClr val="0070C0"/>
              </a:solidFill>
            </a:endParaRPr>
          </a:p>
        </p:txBody>
      </p:sp>
      <p:sp>
        <p:nvSpPr>
          <p:cNvPr id="3" name="Content Placeholder 2"/>
          <p:cNvSpPr>
            <a:spLocks noGrp="1"/>
          </p:cNvSpPr>
          <p:nvPr>
            <p:ph idx="1"/>
          </p:nvPr>
        </p:nvSpPr>
        <p:spPr>
          <a:xfrm>
            <a:off x="0" y="685800"/>
            <a:ext cx="9144000" cy="6172200"/>
          </a:xfrm>
        </p:spPr>
        <p:txBody>
          <a:bodyPr>
            <a:normAutofit fontScale="70000" lnSpcReduction="20000"/>
          </a:bodyPr>
          <a:lstStyle/>
          <a:p>
            <a:pPr>
              <a:buNone/>
            </a:pPr>
            <a:r>
              <a:rPr lang="en-US" dirty="0" smtClean="0"/>
              <a:t>“For sin, taking occasion by the commandment, deceived me, and by it slew me.  Wherefore the law is holy, and the commandment holy, and just, and good.”</a:t>
            </a:r>
          </a:p>
          <a:p>
            <a:pPr>
              <a:buNone/>
            </a:pPr>
            <a:r>
              <a:rPr lang="en-US" dirty="0" smtClean="0"/>
              <a:t>Paul was tricked by the law.  This was not the law’s fault.  Paul thought that it only applied to outward acts of behavior; it had nothing to do with the anger, lust, jealousy, or other fruits of the carnal heart.  Paul felt he could harbor these thoughts and get away with it.  When Paul realized and admitted that the law applied to his inward thoughts and that harboring sin was actually carrying it out, he was shredded by the law.</a:t>
            </a:r>
          </a:p>
          <a:p>
            <a:pPr>
              <a:buNone/>
            </a:pPr>
            <a:r>
              <a:rPr lang="en-US" dirty="0" smtClean="0"/>
              <a:t>Paul realized the law was spiritual and applied within just as Christ had said. “Ye have heard that it was said by them of old time, Thou shalt not kill; and whosoever shall kill shall be in danger of the judgment:  But I say unto you, That whosoever is angry with his brother without a cause shall be in danger of the judgment: and whosoever shall say to his brother, Raca, shall be in danger of the council: but whosoever shall say, Thou fool, shall be in danger of hell fire. Therefore if thou bring thy gift to the altar, and there rememberest that thy brother hath ought against thee;  Leave there thy gift before the altar, and go thy way; first be reconciled to thy brother, and then come and offer thy gift.  Agree with thine adversary quickly, whiles thou art in the way with him.”  Matthew 5:21-25</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C00000"/>
                </a:solidFill>
                <a:latin typeface="Algerian" pitchFamily="82" charset="0"/>
              </a:rPr>
              <a:t>The Law Wasn’t at Fault</a:t>
            </a:r>
            <a:endParaRPr lang="en-US" u="sng" dirty="0">
              <a:solidFill>
                <a:srgbClr val="C00000"/>
              </a:solidFill>
              <a:latin typeface="Algerian" pitchFamily="82" charset="0"/>
            </a:endParaRPr>
          </a:p>
        </p:txBody>
      </p:sp>
      <p:sp>
        <p:nvSpPr>
          <p:cNvPr id="3" name="Content Placeholder 2"/>
          <p:cNvSpPr>
            <a:spLocks noGrp="1"/>
          </p:cNvSpPr>
          <p:nvPr>
            <p:ph sz="half" idx="1"/>
          </p:nvPr>
        </p:nvSpPr>
        <p:spPr>
          <a:xfrm>
            <a:off x="0" y="1600200"/>
            <a:ext cx="4495800" cy="5257800"/>
          </a:xfrm>
        </p:spPr>
        <p:txBody>
          <a:bodyPr>
            <a:normAutofit lnSpcReduction="10000"/>
          </a:bodyPr>
          <a:lstStyle/>
          <a:p>
            <a:r>
              <a:rPr lang="en-US" dirty="0" smtClean="0"/>
              <a:t>There is nothing faulty with the law of God.  It does what it does; it reveals sin.  </a:t>
            </a:r>
          </a:p>
          <a:p>
            <a:r>
              <a:rPr lang="en-US" dirty="0" smtClean="0"/>
              <a:t>“For until the law sin was in the world: but sin is not imputed when there is no law.”  Rom. 5:13</a:t>
            </a:r>
          </a:p>
          <a:p>
            <a:r>
              <a:rPr lang="en-US" dirty="0" smtClean="0"/>
              <a:t>It can do nothing more and nothing less.  The only faulty element is found in the sinful heart of man and there is but one remedy…….</a:t>
            </a:r>
            <a:endParaRPr lang="en-US" dirty="0"/>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4343400" y="1143000"/>
            <a:ext cx="4800600" cy="5715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295400"/>
            <a:ext cx="9144000" cy="5562600"/>
          </a:xfrm>
        </p:spPr>
        <p:txBody>
          <a:bodyPr/>
          <a:lstStyle/>
          <a:p>
            <a:endParaRPr lang="en-US" dirty="0" smtClean="0"/>
          </a:p>
          <a:p>
            <a:endParaRPr lang="en-US" dirty="0" smtClean="0"/>
          </a:p>
          <a:p>
            <a:endParaRPr lang="en-US" dirty="0" smtClean="0"/>
          </a:p>
          <a:p>
            <a:r>
              <a:rPr lang="en-US" sz="4000" dirty="0" smtClean="0"/>
              <a:t>Just Like the pregnant deer found out!</a:t>
            </a:r>
            <a:endParaRPr lang="en-US" sz="4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u="sng" dirty="0" smtClean="0">
                <a:solidFill>
                  <a:srgbClr val="C00000"/>
                </a:solidFill>
                <a:latin typeface="Algerian" pitchFamily="82" charset="0"/>
              </a:rPr>
              <a:t>Paul Illustrates his point</a:t>
            </a:r>
            <a:endParaRPr lang="en-US" u="sng" dirty="0">
              <a:solidFill>
                <a:srgbClr val="C00000"/>
              </a:solidFill>
              <a:latin typeface="Algerian" pitchFamily="82" charset="0"/>
            </a:endParaRPr>
          </a:p>
        </p:txBody>
      </p:sp>
      <p:sp>
        <p:nvSpPr>
          <p:cNvPr id="3" name="Content Placeholder 2"/>
          <p:cNvSpPr>
            <a:spLocks noGrp="1"/>
          </p:cNvSpPr>
          <p:nvPr>
            <p:ph idx="1"/>
          </p:nvPr>
        </p:nvSpPr>
        <p:spPr>
          <a:xfrm>
            <a:off x="0" y="685800"/>
            <a:ext cx="9144000" cy="6172200"/>
          </a:xfrm>
        </p:spPr>
        <p:txBody>
          <a:bodyPr>
            <a:normAutofit fontScale="92500" lnSpcReduction="10000"/>
          </a:bodyPr>
          <a:lstStyle/>
          <a:p>
            <a:r>
              <a:rPr lang="en-US" dirty="0" smtClean="0"/>
              <a:t>Romans 7:1-4 “Know ye not, brethren, (for I speak to them that know the law,) how that the law hath dominion over a man as long as he liveth? </a:t>
            </a:r>
            <a:r>
              <a:rPr lang="en-US" dirty="0"/>
              <a:t> </a:t>
            </a:r>
            <a:r>
              <a:rPr lang="en-US" dirty="0" smtClean="0"/>
              <a:t> For the woman which hath an husband is bound by the law to her husband so long as he liveth; but if the husband be dead, she is loosed from the law of her husband.  So then if, while her husband liveth, she be married to another man, she shall be called an adulteress: but if her husband be dead, she is free from that law; so that she is no adulteress, though she be married to another man.  Wherefore, my brethren, ye also are become dead to the law by the body of Christ; that ye should be married to another, even to him who is raised from the dead, that we should bring forth fruit unto God.“</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b="1" i="1" u="sng" dirty="0" smtClean="0">
                <a:solidFill>
                  <a:srgbClr val="FF0000"/>
                </a:solidFill>
                <a:latin typeface="Algerian" panose="04020705040A02060702" pitchFamily="82" charset="0"/>
              </a:rPr>
              <a:t>The Illustration Defined</a:t>
            </a:r>
            <a:endParaRPr lang="en-US" b="1" i="1" u="sng" dirty="0">
              <a:solidFill>
                <a:srgbClr val="FF0000"/>
              </a:solidFill>
              <a:latin typeface="Algerian" panose="04020705040A02060702" pitchFamily="82" charset="0"/>
            </a:endParaRPr>
          </a:p>
        </p:txBody>
      </p:sp>
      <p:sp>
        <p:nvSpPr>
          <p:cNvPr id="3" name="Content Placeholder 2"/>
          <p:cNvSpPr>
            <a:spLocks noGrp="1"/>
          </p:cNvSpPr>
          <p:nvPr>
            <p:ph idx="1"/>
          </p:nvPr>
        </p:nvSpPr>
        <p:spPr>
          <a:xfrm>
            <a:off x="0" y="609600"/>
            <a:ext cx="9144000" cy="6248400"/>
          </a:xfrm>
        </p:spPr>
        <p:txBody>
          <a:bodyPr>
            <a:normAutofit/>
          </a:bodyPr>
          <a:lstStyle/>
          <a:p>
            <a:r>
              <a:rPr lang="en-US" sz="3600" dirty="0" smtClean="0"/>
              <a:t>1. The woman represents the Christian; the husband represents the old man of sin.</a:t>
            </a:r>
          </a:p>
          <a:p>
            <a:r>
              <a:rPr lang="en-US" sz="3600" dirty="0" smtClean="0"/>
              <a:t>2. While the husband/old man of sin is alive, the woman/Christian is bound to him.</a:t>
            </a:r>
          </a:p>
          <a:p>
            <a:r>
              <a:rPr lang="en-US" sz="3600" dirty="0" smtClean="0"/>
              <a:t>3.  If the husband/old man dies, then the woman/Christian can be married to another man/Christ.</a:t>
            </a:r>
          </a:p>
          <a:p>
            <a:r>
              <a:rPr lang="en-US" sz="3600" dirty="0" smtClean="0"/>
              <a:t>4.  The woman/Christian cannot be married to both at the same time; that would be adultery.</a:t>
            </a:r>
            <a:endParaRPr lang="en-US" sz="3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b="1" i="1" u="sng" dirty="0" smtClean="0">
                <a:solidFill>
                  <a:srgbClr val="7030A0"/>
                </a:solidFill>
                <a:latin typeface="Algerian" panose="04020705040A02060702" pitchFamily="82" charset="0"/>
              </a:rPr>
              <a:t>The Cruel Old Man</a:t>
            </a:r>
            <a:endParaRPr lang="en-US" b="1" i="1" u="sng" dirty="0">
              <a:solidFill>
                <a:srgbClr val="7030A0"/>
              </a:solidFill>
              <a:latin typeface="Algerian" panose="04020705040A02060702" pitchFamily="82" charset="0"/>
            </a:endParaRPr>
          </a:p>
        </p:txBody>
      </p:sp>
      <p:pic>
        <p:nvPicPr>
          <p:cNvPr id="5" name="Content Placeholder 4"/>
          <p:cNvPicPr>
            <a:picLocks noGrp="1" noChangeAspect="1"/>
          </p:cNvPicPr>
          <p:nvPr>
            <p:ph sz="half" idx="1"/>
          </p:nvPr>
        </p:nvPicPr>
        <p:blipFill>
          <a:blip r:embed="rId2" cstate="print"/>
          <a:stretch>
            <a:fillRect/>
          </a:stretch>
        </p:blipFill>
        <p:spPr>
          <a:xfrm>
            <a:off x="0" y="609600"/>
            <a:ext cx="4648200" cy="6248399"/>
          </a:xfrm>
          <a:prstGeom prst="rect">
            <a:avLst/>
          </a:prstGeom>
        </p:spPr>
      </p:pic>
      <p:sp>
        <p:nvSpPr>
          <p:cNvPr id="4" name="Content Placeholder 3"/>
          <p:cNvSpPr>
            <a:spLocks noGrp="1"/>
          </p:cNvSpPr>
          <p:nvPr>
            <p:ph sz="half" idx="2"/>
          </p:nvPr>
        </p:nvSpPr>
        <p:spPr>
          <a:xfrm>
            <a:off x="4648200" y="533400"/>
            <a:ext cx="4495800" cy="6324599"/>
          </a:xfrm>
        </p:spPr>
        <p:txBody>
          <a:bodyPr>
            <a:normAutofit fontScale="92500" lnSpcReduction="10000"/>
          </a:bodyPr>
          <a:lstStyle/>
          <a:p>
            <a:r>
              <a:rPr lang="en-US" sz="3200" dirty="0" smtClean="0"/>
              <a:t>As long as the old man of sin is in the ascendancy, and we are responding to him, the law condemns us.  We under the </a:t>
            </a:r>
            <a:r>
              <a:rPr lang="en-US" sz="3200" dirty="0" smtClean="0"/>
              <a:t>law’s </a:t>
            </a:r>
            <a:r>
              <a:rPr lang="en-US" sz="3200" dirty="0" smtClean="0"/>
              <a:t>condemnation and we have no peace.  The law does not give life; it gives </a:t>
            </a:r>
            <a:r>
              <a:rPr lang="en-US" sz="3200" dirty="0" smtClean="0"/>
              <a:t>death</a:t>
            </a:r>
            <a:r>
              <a:rPr lang="en-US" sz="3200" dirty="0" smtClean="0"/>
              <a:t>!  “Therefore by the deeds of the law shall no flesh be justified in His sight: for by the law is the knowledge of sin.”  Romans 3:20</a:t>
            </a:r>
            <a:endParaRPr lang="en-US" sz="3200" dirty="0"/>
          </a:p>
        </p:txBody>
      </p:sp>
    </p:spTree>
    <p:extLst>
      <p:ext uri="{BB962C8B-B14F-4D97-AF65-F5344CB8AC3E}">
        <p14:creationId xmlns="" xmlns:p14="http://schemas.microsoft.com/office/powerpoint/2010/main" val="2578393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114800" cy="762000"/>
          </a:xfrm>
        </p:spPr>
        <p:txBody>
          <a:bodyPr/>
          <a:lstStyle/>
          <a:p>
            <a:r>
              <a:rPr lang="en-US" u="sng" dirty="0" smtClean="0">
                <a:solidFill>
                  <a:srgbClr val="FF0000"/>
                </a:solidFill>
              </a:rPr>
              <a:t>Our Identity</a:t>
            </a:r>
            <a:endParaRPr lang="en-US" u="sng" dirty="0">
              <a:solidFill>
                <a:srgbClr val="FF0000"/>
              </a:solidFill>
            </a:endParaRPr>
          </a:p>
        </p:txBody>
      </p:sp>
      <p:sp>
        <p:nvSpPr>
          <p:cNvPr id="3" name="Content Placeholder 2"/>
          <p:cNvSpPr>
            <a:spLocks noGrp="1"/>
          </p:cNvSpPr>
          <p:nvPr>
            <p:ph sz="half" idx="1"/>
          </p:nvPr>
        </p:nvSpPr>
        <p:spPr>
          <a:xfrm>
            <a:off x="0" y="0"/>
            <a:ext cx="4495800" cy="6858000"/>
          </a:xfrm>
        </p:spPr>
        <p:txBody>
          <a:bodyPr>
            <a:noAutofit/>
          </a:bodyPr>
          <a:lstStyle/>
          <a:p>
            <a:r>
              <a:rPr lang="en-US" dirty="0" smtClean="0"/>
              <a:t>We have become identified with the old man of sin. He is our life </a:t>
            </a:r>
            <a:r>
              <a:rPr lang="en-US" dirty="0" smtClean="0"/>
              <a:t>and </a:t>
            </a:r>
            <a:r>
              <a:rPr lang="en-US" dirty="0" smtClean="0"/>
              <a:t>we </a:t>
            </a:r>
            <a:r>
              <a:rPr lang="en-US" dirty="0" smtClean="0"/>
              <a:t> </a:t>
            </a:r>
            <a:r>
              <a:rPr lang="en-US" dirty="0" smtClean="0"/>
              <a:t>obey him. We follow his dictates and can do nothing but follow them.  We are slaves to do wrong.  </a:t>
            </a:r>
            <a:r>
              <a:rPr lang="en-US" dirty="0" smtClean="0"/>
              <a:t>  </a:t>
            </a:r>
            <a:endParaRPr lang="en-US" dirty="0" smtClean="0"/>
          </a:p>
          <a:p>
            <a:pPr>
              <a:buNone/>
            </a:pPr>
            <a:r>
              <a:rPr lang="en-US" dirty="0" smtClean="0"/>
              <a:t> </a:t>
            </a:r>
            <a:r>
              <a:rPr lang="en-US" dirty="0" smtClean="0"/>
              <a:t>      “Can the Ethiopian change his skin or the leopard his spots?  Can you do good that are accustomed to do evil?’  Jer. 13:23  </a:t>
            </a:r>
            <a:r>
              <a:rPr lang="en-US" dirty="0" smtClean="0"/>
              <a:t>“Who can bring a clean thing out of an unclean?  Not one.”  Job 14:4</a:t>
            </a:r>
          </a:p>
          <a:p>
            <a:pPr>
              <a:buNone/>
            </a:pPr>
            <a:r>
              <a:rPr lang="en-US" sz="2000" dirty="0" smtClean="0"/>
              <a:t> </a:t>
            </a:r>
            <a:r>
              <a:rPr lang="en-US" sz="2000" dirty="0" smtClean="0"/>
              <a:t>      </a:t>
            </a:r>
            <a:endParaRPr lang="en-US" sz="2000"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572000" y="685800"/>
            <a:ext cx="4572000" cy="61722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r>
              <a:rPr lang="en-US" u="sng" dirty="0" smtClean="0"/>
              <a:t>God Helps Those Who………………………..</a:t>
            </a:r>
            <a:endParaRPr lang="en-US" u="sng" dirty="0"/>
          </a:p>
        </p:txBody>
      </p:sp>
      <p:sp>
        <p:nvSpPr>
          <p:cNvPr id="3" name="Content Placeholder 2"/>
          <p:cNvSpPr>
            <a:spLocks noGrp="1"/>
          </p:cNvSpPr>
          <p:nvPr>
            <p:ph sz="half" idx="1"/>
          </p:nvPr>
        </p:nvSpPr>
        <p:spPr>
          <a:xfrm>
            <a:off x="0" y="609600"/>
            <a:ext cx="4495800" cy="6248400"/>
          </a:xfrm>
        </p:spPr>
        <p:txBody>
          <a:bodyPr>
            <a:normAutofit/>
          </a:bodyPr>
          <a:lstStyle/>
          <a:p>
            <a:r>
              <a:rPr lang="en-US" dirty="0" smtClean="0"/>
              <a:t>The proverb says, “God helps those who help themselves.”  This could not be further from the truth.  </a:t>
            </a:r>
            <a:r>
              <a:rPr lang="en-US" u="sng" dirty="0" smtClean="0"/>
              <a:t>God helps those who realize they can’t help themselves.</a:t>
            </a:r>
            <a:r>
              <a:rPr lang="en-US" dirty="0" smtClean="0"/>
              <a:t>  Married to the old man of sin, dwelling with him, we can do nothing but obey him as long as he lives.  Will we let him die?</a:t>
            </a:r>
            <a:endParaRPr lang="en-US" u="sng"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4419600" y="609600"/>
            <a:ext cx="4724400" cy="62484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114800" cy="1066800"/>
          </a:xfrm>
        </p:spPr>
        <p:txBody>
          <a:bodyPr>
            <a:normAutofit fontScale="90000"/>
          </a:bodyPr>
          <a:lstStyle/>
          <a:p>
            <a:r>
              <a:rPr lang="en-US" u="sng" dirty="0" smtClean="0">
                <a:solidFill>
                  <a:srgbClr val="002060"/>
                </a:solidFill>
              </a:rPr>
              <a:t>Obviously an illustration here!</a:t>
            </a:r>
            <a:endParaRPr lang="en-US" u="sng" dirty="0">
              <a:solidFill>
                <a:srgbClr val="002060"/>
              </a:solidFill>
            </a:endParaRPr>
          </a:p>
        </p:txBody>
      </p:sp>
      <p:sp>
        <p:nvSpPr>
          <p:cNvPr id="3" name="Content Placeholder 2"/>
          <p:cNvSpPr>
            <a:spLocks noGrp="1"/>
          </p:cNvSpPr>
          <p:nvPr>
            <p:ph sz="half" idx="1"/>
          </p:nvPr>
        </p:nvSpPr>
        <p:spPr>
          <a:xfrm>
            <a:off x="0" y="0"/>
            <a:ext cx="4495800" cy="6858000"/>
          </a:xfrm>
        </p:spPr>
        <p:txBody>
          <a:bodyPr>
            <a:normAutofit/>
          </a:bodyPr>
          <a:lstStyle/>
          <a:p>
            <a:r>
              <a:rPr lang="en-US" sz="3000" dirty="0" smtClean="0"/>
              <a:t>The context of this letter declares that Paul is illustrating what he said in chapter 6.  The SDA Reform group teaches that Paul’s point here is that a person cannot remarry unless the first partner is dead. </a:t>
            </a:r>
            <a:r>
              <a:rPr lang="en-US" sz="3000" dirty="0" smtClean="0"/>
              <a:t> </a:t>
            </a:r>
            <a:r>
              <a:rPr lang="en-US" sz="3000" dirty="0" smtClean="0"/>
              <a:t>Paul is illustrating the deep spiritual truths of death to sin and new life in Jesus Christ!</a:t>
            </a:r>
            <a:endParaRPr lang="en-US" sz="3000"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114800" y="1066800"/>
            <a:ext cx="5029200" cy="57912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114800" cy="1066800"/>
          </a:xfrm>
        </p:spPr>
        <p:txBody>
          <a:bodyPr>
            <a:normAutofit fontScale="90000"/>
          </a:bodyPr>
          <a:lstStyle/>
          <a:p>
            <a:r>
              <a:rPr lang="en-US" u="sng" dirty="0" smtClean="0">
                <a:solidFill>
                  <a:srgbClr val="002060"/>
                </a:solidFill>
              </a:rPr>
              <a:t>Hope on the Horizon</a:t>
            </a:r>
            <a:endParaRPr lang="en-US" u="sng" dirty="0">
              <a:solidFill>
                <a:srgbClr val="002060"/>
              </a:solidFill>
            </a:endParaRPr>
          </a:p>
        </p:txBody>
      </p:sp>
      <p:sp>
        <p:nvSpPr>
          <p:cNvPr id="3" name="Content Placeholder 2"/>
          <p:cNvSpPr>
            <a:spLocks noGrp="1"/>
          </p:cNvSpPr>
          <p:nvPr>
            <p:ph sz="half" idx="1"/>
          </p:nvPr>
        </p:nvSpPr>
        <p:spPr>
          <a:xfrm>
            <a:off x="0" y="0"/>
            <a:ext cx="4495800" cy="6858000"/>
          </a:xfrm>
        </p:spPr>
        <p:txBody>
          <a:bodyPr>
            <a:normAutofit/>
          </a:bodyPr>
          <a:lstStyle/>
          <a:p>
            <a:pPr>
              <a:buNone/>
            </a:pPr>
            <a:r>
              <a:rPr lang="en-US" dirty="0" smtClean="0"/>
              <a:t>Wherefore, my brethren, ye are become dead to the law by the body of Christ, that ye should be married to another, even to Him who is raised from the dead.”  verse 4</a:t>
            </a:r>
          </a:p>
          <a:p>
            <a:pPr>
              <a:buNone/>
            </a:pPr>
            <a:r>
              <a:rPr lang="en-US" dirty="0" smtClean="0"/>
              <a:t>We can be married  to One who lived in our flesh, ‘was tempted in all points as we are ,yet without sin.”  Hebrews 4:15  </a:t>
            </a:r>
          </a:p>
          <a:p>
            <a:pPr>
              <a:buNone/>
            </a:pPr>
            <a:r>
              <a:rPr lang="en-US" dirty="0" smtClean="0"/>
              <a:t>Notice Hebrews 2:14-18 and Romans 8:3,4</a:t>
            </a:r>
            <a:endParaRPr lang="en-US"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4343400" y="1066800"/>
            <a:ext cx="4800600" cy="5791200"/>
          </a:xfrm>
          <a:prstGeom prst="rect">
            <a:avLst/>
          </a:prstGeom>
          <a:noFill/>
          <a:ln w="9525">
            <a:noFill/>
            <a:miter lim="800000"/>
            <a:headEnd/>
            <a:tailEnd/>
          </a:ln>
        </p:spPr>
      </p:pic>
      <p:sp>
        <p:nvSpPr>
          <p:cNvPr id="5" name="Rectangle 4"/>
          <p:cNvSpPr/>
          <p:nvPr/>
        </p:nvSpPr>
        <p:spPr>
          <a:xfrm>
            <a:off x="0" y="0"/>
            <a:ext cx="4343400" cy="369332"/>
          </a:xfrm>
          <a:prstGeom prst="rect">
            <a:avLst/>
          </a:prstGeom>
        </p:spPr>
        <p:txBody>
          <a:bodyPr wrap="square">
            <a:spAutoFit/>
          </a:bodyPr>
          <a:lstStyle/>
          <a:p>
            <a:r>
              <a:rPr lang="en-US" dirty="0" smtClean="0"/>
              <a:t>“</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992</TotalTime>
  <Words>2046</Words>
  <Application>Microsoft Office PowerPoint</Application>
  <PresentationFormat>On-screen Show (4:3)</PresentationFormat>
  <Paragraphs>69</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Romans, part 13</vt:lpstr>
      <vt:lpstr>Summary of Romans 6</vt:lpstr>
      <vt:lpstr>Paul Illustrates his point</vt:lpstr>
      <vt:lpstr>The Illustration Defined</vt:lpstr>
      <vt:lpstr>The Cruel Old Man</vt:lpstr>
      <vt:lpstr>Our Identity</vt:lpstr>
      <vt:lpstr>God Helps Those Who………………………..</vt:lpstr>
      <vt:lpstr>Obviously an illustration here!</vt:lpstr>
      <vt:lpstr>Hope on the Horizon</vt:lpstr>
      <vt:lpstr>Romans 7:5,6</vt:lpstr>
      <vt:lpstr>Newness of Spirit or oldness of the letter</vt:lpstr>
      <vt:lpstr>Romans 7:7,8</vt:lpstr>
      <vt:lpstr>The Laws Function</vt:lpstr>
      <vt:lpstr>The Lifeless Wonder</vt:lpstr>
      <vt:lpstr>The Hunter/Stalker</vt:lpstr>
      <vt:lpstr>Christ and the Law seek our good</vt:lpstr>
      <vt:lpstr>Romans 7:9,10</vt:lpstr>
      <vt:lpstr>Path to Freedom and Peace</vt:lpstr>
      <vt:lpstr>Applying the Law Within? Or Without?</vt:lpstr>
      <vt:lpstr>Romans 7:11,12</vt:lpstr>
      <vt:lpstr>The Law Wasn’t at Fault</vt:lpstr>
      <vt:lpstr>Slide 22</vt:lpstr>
    </vt:vector>
  </TitlesOfParts>
  <Company>Southern Adventist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 13</dc:title>
  <dc:creator>Dad</dc:creator>
  <cp:lastModifiedBy>Dad</cp:lastModifiedBy>
  <cp:revision>10</cp:revision>
  <dcterms:created xsi:type="dcterms:W3CDTF">2010-01-08T11:57:07Z</dcterms:created>
  <dcterms:modified xsi:type="dcterms:W3CDTF">2016-11-19T14:57:07Z</dcterms:modified>
</cp:coreProperties>
</file>