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9" r:id="rId7"/>
    <p:sldId id="262" r:id="rId8"/>
    <p:sldId id="270" r:id="rId9"/>
    <p:sldId id="264" r:id="rId10"/>
    <p:sldId id="266" r:id="rId11"/>
    <p:sldId id="267" r:id="rId12"/>
    <p:sldId id="265" r:id="rId13"/>
    <p:sldId id="268" r:id="rId14"/>
    <p:sldId id="271" r:id="rId15"/>
    <p:sldId id="272"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44" d="100"/>
          <a:sy n="44" d="100"/>
        </p:scale>
        <p:origin x="-65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A7C1CD-3FD5-4BC0-9248-F4FB01CA3C21}" type="datetimeFigureOut">
              <a:rPr lang="en-US" smtClean="0"/>
              <a:pPr/>
              <a:t>5/29/2012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7A56B7-930F-4490-B7AD-E30B1692513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A7C1CD-3FD5-4BC0-9248-F4FB01CA3C21}" type="datetimeFigureOut">
              <a:rPr lang="en-US" smtClean="0"/>
              <a:pPr/>
              <a:t>5/29/2012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7A56B7-930F-4490-B7AD-E30B1692513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A7C1CD-3FD5-4BC0-9248-F4FB01CA3C21}" type="datetimeFigureOut">
              <a:rPr lang="en-US" smtClean="0"/>
              <a:pPr/>
              <a:t>5/29/2012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7A56B7-930F-4490-B7AD-E30B1692513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A7C1CD-3FD5-4BC0-9248-F4FB01CA3C21}" type="datetimeFigureOut">
              <a:rPr lang="en-US" smtClean="0"/>
              <a:pPr/>
              <a:t>5/29/2012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7A56B7-930F-4490-B7AD-E30B1692513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A7C1CD-3FD5-4BC0-9248-F4FB01CA3C21}" type="datetimeFigureOut">
              <a:rPr lang="en-US" smtClean="0"/>
              <a:pPr/>
              <a:t>5/29/2012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7A56B7-930F-4490-B7AD-E30B1692513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A7C1CD-3FD5-4BC0-9248-F4FB01CA3C21}" type="datetimeFigureOut">
              <a:rPr lang="en-US" smtClean="0"/>
              <a:pPr/>
              <a:t>5/29/2012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7A56B7-930F-4490-B7AD-E30B1692513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A7C1CD-3FD5-4BC0-9248-F4FB01CA3C21}" type="datetimeFigureOut">
              <a:rPr lang="en-US" smtClean="0"/>
              <a:pPr/>
              <a:t>5/29/2012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D7A56B7-930F-4490-B7AD-E30B1692513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A7C1CD-3FD5-4BC0-9248-F4FB01CA3C21}" type="datetimeFigureOut">
              <a:rPr lang="en-US" smtClean="0"/>
              <a:pPr/>
              <a:t>5/29/2012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D7A56B7-930F-4490-B7AD-E30B1692513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A7C1CD-3FD5-4BC0-9248-F4FB01CA3C21}" type="datetimeFigureOut">
              <a:rPr lang="en-US" smtClean="0"/>
              <a:pPr/>
              <a:t>5/29/2012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D7A56B7-930F-4490-B7AD-E30B1692513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A7C1CD-3FD5-4BC0-9248-F4FB01CA3C21}" type="datetimeFigureOut">
              <a:rPr lang="en-US" smtClean="0"/>
              <a:pPr/>
              <a:t>5/29/2012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7A56B7-930F-4490-B7AD-E30B1692513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A7C1CD-3FD5-4BC0-9248-F4FB01CA3C21}" type="datetimeFigureOut">
              <a:rPr lang="en-US" smtClean="0"/>
              <a:pPr/>
              <a:t>5/29/2012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7A56B7-930F-4490-B7AD-E30B1692513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A7C1CD-3FD5-4BC0-9248-F4FB01CA3C21}" type="datetimeFigureOut">
              <a:rPr lang="en-US" smtClean="0"/>
              <a:pPr/>
              <a:t>5/29/2012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7A56B7-930F-4490-B7AD-E30B1692513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kingjamesbibleonline.org/John-19-26/" TargetMode="External"/><Relationship Id="rId2" Type="http://schemas.openxmlformats.org/officeDocument/2006/relationships/hyperlink" Target="http://www.kingjamesbibleonline.org/John-19-25/" TargetMode="External"/><Relationship Id="rId1" Type="http://schemas.openxmlformats.org/officeDocument/2006/relationships/slideLayout" Target="../slideLayouts/slideLayout4.xml"/><Relationship Id="rId5" Type="http://schemas.openxmlformats.org/officeDocument/2006/relationships/image" Target="../media/image1.jpeg"/><Relationship Id="rId4" Type="http://schemas.openxmlformats.org/officeDocument/2006/relationships/hyperlink" Target="http://www.kingjamesbibleonline.org/John-19-27/"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www.kingjamesbibleonline.org/Luke-1-32/" TargetMode="External"/><Relationship Id="rId3" Type="http://schemas.openxmlformats.org/officeDocument/2006/relationships/hyperlink" Target="http://www.kingjamesbibleonline.org/Luke-1-27/" TargetMode="External"/><Relationship Id="rId7" Type="http://schemas.openxmlformats.org/officeDocument/2006/relationships/hyperlink" Target="http://www.kingjamesbibleonline.org/Luke-1-31/" TargetMode="External"/><Relationship Id="rId2" Type="http://schemas.openxmlformats.org/officeDocument/2006/relationships/hyperlink" Target="http://www.kingjamesbibleonline.org/Luke-1-26/" TargetMode="External"/><Relationship Id="rId1" Type="http://schemas.openxmlformats.org/officeDocument/2006/relationships/slideLayout" Target="../slideLayouts/slideLayout2.xml"/><Relationship Id="rId6" Type="http://schemas.openxmlformats.org/officeDocument/2006/relationships/hyperlink" Target="http://www.kingjamesbibleonline.org/Luke-1-30/" TargetMode="External"/><Relationship Id="rId5" Type="http://schemas.openxmlformats.org/officeDocument/2006/relationships/hyperlink" Target="http://www.kingjamesbibleonline.org/Luke-1-29/" TargetMode="External"/><Relationship Id="rId4" Type="http://schemas.openxmlformats.org/officeDocument/2006/relationships/hyperlink" Target="http://www.kingjamesbibleonline.org/Luke-1-28/" TargetMode="External"/><Relationship Id="rId9" Type="http://schemas.openxmlformats.org/officeDocument/2006/relationships/hyperlink" Target="http://www.kingjamesbibleonline.org/Luke-1-33/"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kingjamesbibleonline.org/Luke-1-36/" TargetMode="External"/><Relationship Id="rId2" Type="http://schemas.openxmlformats.org/officeDocument/2006/relationships/hyperlink" Target="http://www.kingjamesbibleonline.org/Luke-1-3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solidFill>
                  <a:srgbClr val="FF0000"/>
                </a:solidFill>
                <a:latin typeface="Algerian" pitchFamily="82" charset="0"/>
              </a:rPr>
              <a:t>Final Scenes, pt. 21, She Was There too!</a:t>
            </a:r>
            <a:endParaRPr lang="en-US" u="sng" dirty="0">
              <a:solidFill>
                <a:srgbClr val="FF0000"/>
              </a:solidFill>
              <a:latin typeface="Algerian" pitchFamily="82" charset="0"/>
            </a:endParaRP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rPr>
              <a:t>The Dedication</a:t>
            </a:r>
            <a:endParaRPr lang="en-US" u="sng" dirty="0">
              <a:solidFill>
                <a:srgbClr val="FF0000"/>
              </a:solidFill>
            </a:endParaRPr>
          </a:p>
        </p:txBody>
      </p:sp>
      <p:sp>
        <p:nvSpPr>
          <p:cNvPr id="3" name="Content Placeholder 2"/>
          <p:cNvSpPr>
            <a:spLocks noGrp="1"/>
          </p:cNvSpPr>
          <p:nvPr>
            <p:ph idx="1"/>
          </p:nvPr>
        </p:nvSpPr>
        <p:spPr>
          <a:xfrm>
            <a:off x="0" y="609600"/>
            <a:ext cx="9144000" cy="6248400"/>
          </a:xfrm>
        </p:spPr>
        <p:txBody>
          <a:bodyPr>
            <a:normAutofit fontScale="77500" lnSpcReduction="20000"/>
          </a:bodyPr>
          <a:lstStyle/>
          <a:p>
            <a:r>
              <a:rPr lang="en-US" dirty="0" smtClean="0"/>
              <a:t>“</a:t>
            </a:r>
            <a:r>
              <a:rPr lang="en-US" dirty="0"/>
              <a:t> And, behold, there was a man in Jerusalem, whose name </a:t>
            </a:r>
            <a:r>
              <a:rPr lang="en-US" i="1" dirty="0"/>
              <a:t>was</a:t>
            </a:r>
            <a:r>
              <a:rPr lang="en-US" dirty="0"/>
              <a:t> Simeon; and the same man </a:t>
            </a:r>
            <a:r>
              <a:rPr lang="en-US" i="1" dirty="0"/>
              <a:t>was</a:t>
            </a:r>
            <a:r>
              <a:rPr lang="en-US" dirty="0"/>
              <a:t> just and devout, waiting for the consolation of Israel: and the Holy Ghost was upon him</a:t>
            </a:r>
            <a:r>
              <a:rPr lang="en-US" dirty="0" smtClean="0"/>
              <a:t>.</a:t>
            </a:r>
            <a:r>
              <a:rPr lang="en-US" dirty="0"/>
              <a:t> And it was revealed unto him by the Holy Ghost, that he should not see death, before he had seen the Lord's </a:t>
            </a:r>
            <a:r>
              <a:rPr lang="en-US" dirty="0" smtClean="0"/>
              <a:t>Christ. And </a:t>
            </a:r>
            <a:r>
              <a:rPr lang="en-US" dirty="0"/>
              <a:t>he came by the Spirit into the temple: and when the parents brought in the child Jesus, to do for him after the custom of the </a:t>
            </a:r>
            <a:r>
              <a:rPr lang="en-US" dirty="0" smtClean="0"/>
              <a:t>law, Then </a:t>
            </a:r>
            <a:r>
              <a:rPr lang="en-US" dirty="0"/>
              <a:t>took he him up in his arms, and blessed God, and said</a:t>
            </a:r>
            <a:r>
              <a:rPr lang="en-US" dirty="0" smtClean="0"/>
              <a:t>,</a:t>
            </a:r>
            <a:r>
              <a:rPr lang="en-US" dirty="0"/>
              <a:t> Lord, now lettest thou thy servant depart in peace, according to thy </a:t>
            </a:r>
            <a:r>
              <a:rPr lang="en-US" dirty="0" smtClean="0"/>
              <a:t>word: For </a:t>
            </a:r>
            <a:r>
              <a:rPr lang="en-US" dirty="0"/>
              <a:t>mine eyes have seen thy </a:t>
            </a:r>
            <a:r>
              <a:rPr lang="en-US" dirty="0" smtClean="0"/>
              <a:t>salvation, Which </a:t>
            </a:r>
            <a:r>
              <a:rPr lang="en-US" dirty="0"/>
              <a:t>thou hast prepared before the face of all people</a:t>
            </a:r>
            <a:r>
              <a:rPr lang="en-US" dirty="0" smtClean="0"/>
              <a:t>; </a:t>
            </a:r>
            <a:r>
              <a:rPr lang="en-US" dirty="0"/>
              <a:t> A light to lighten the Gentiles, and the glory of thy people </a:t>
            </a:r>
            <a:r>
              <a:rPr lang="en-US" dirty="0" smtClean="0"/>
              <a:t>Israel. And </a:t>
            </a:r>
            <a:r>
              <a:rPr lang="en-US" dirty="0"/>
              <a:t>Joseph and his mother marvelled at those things which were spoken of him</a:t>
            </a:r>
            <a:r>
              <a:rPr lang="en-US" dirty="0" smtClean="0"/>
              <a:t>.</a:t>
            </a:r>
            <a:r>
              <a:rPr lang="en-US" dirty="0"/>
              <a:t> And Simeon blessed them, and said unto Mary his mother, Behold, this </a:t>
            </a:r>
            <a:r>
              <a:rPr lang="en-US" i="1" dirty="0"/>
              <a:t>child</a:t>
            </a:r>
            <a:r>
              <a:rPr lang="en-US" dirty="0"/>
              <a:t> is set for the fall and rising again of many in Israel; and for a sign which shall be spoken against</a:t>
            </a:r>
            <a:r>
              <a:rPr lang="en-US" dirty="0" smtClean="0"/>
              <a:t>;</a:t>
            </a:r>
            <a:r>
              <a:rPr lang="en-US" u="sng" dirty="0">
                <a:solidFill>
                  <a:srgbClr val="FF0000"/>
                </a:solidFill>
              </a:rPr>
              <a:t> (Yea, a sword shall pierce through thy own soul also,) </a:t>
            </a:r>
            <a:r>
              <a:rPr lang="en-US" dirty="0"/>
              <a:t>that the thoughts of many hearts may be revealed</a:t>
            </a:r>
            <a:r>
              <a:rPr lang="en-US" dirty="0" smtClean="0"/>
              <a:t>.”    Lk. 2:25-35</a:t>
            </a: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rPr>
              <a:t>No Understanding</a:t>
            </a:r>
            <a:endParaRPr lang="en-US" u="sng" dirty="0">
              <a:solidFill>
                <a:srgbClr val="FF0000"/>
              </a:solidFill>
            </a:endParaRPr>
          </a:p>
        </p:txBody>
      </p:sp>
      <p:sp>
        <p:nvSpPr>
          <p:cNvPr id="3" name="Content Placeholder 2"/>
          <p:cNvSpPr>
            <a:spLocks noGrp="1"/>
          </p:cNvSpPr>
          <p:nvPr>
            <p:ph idx="1"/>
          </p:nvPr>
        </p:nvSpPr>
        <p:spPr>
          <a:xfrm>
            <a:off x="0" y="609600"/>
            <a:ext cx="9144000" cy="6248400"/>
          </a:xfrm>
        </p:spPr>
        <p:txBody>
          <a:bodyPr>
            <a:normAutofit fontScale="85000" lnSpcReduction="10000"/>
          </a:bodyPr>
          <a:lstStyle/>
          <a:p>
            <a:r>
              <a:rPr lang="en-US" dirty="0" smtClean="0"/>
              <a:t>“Yet </a:t>
            </a:r>
            <a:r>
              <a:rPr lang="en-US" dirty="0"/>
              <a:t>Mary did not understand Christ's mission. Simeon had prophesied of Him as a light to lighten the Gentiles, as well as a glory to Israel. Thus the angels had announced the Saviour's birth as tidings of joy to all peoples. God was seeking to correct the narrow, Jewish conception of the Messiah's work. He desired men to behold Him, not merely as the deliverer of Israel, but as the Redeemer of the world. But many years must pass before even the mother of Jesus would understand His </a:t>
            </a:r>
            <a:r>
              <a:rPr lang="en-US" dirty="0" smtClean="0"/>
              <a:t>mission. </a:t>
            </a:r>
            <a:r>
              <a:rPr lang="en-US" b="1" u="sng" dirty="0" smtClean="0">
                <a:solidFill>
                  <a:srgbClr val="FF0000"/>
                </a:solidFill>
              </a:rPr>
              <a:t>Mary </a:t>
            </a:r>
            <a:r>
              <a:rPr lang="en-US" b="1" u="sng" dirty="0">
                <a:solidFill>
                  <a:srgbClr val="FF0000"/>
                </a:solidFill>
              </a:rPr>
              <a:t>looked forward to the Messiah's reign on David's throne, but she saw not the baptism of suffering by which it must be won. Through Simeon it is revealed that the Messiah is to have no unobstructed passage through the world.</a:t>
            </a:r>
            <a:r>
              <a:rPr lang="en-US" dirty="0"/>
              <a:t> In the words to Mary, "A sword shall pierce through thy own soul also," God in His tender mercy gives to the mother of Jesus an intimation of the anguish that already for His sake she had begun to bear</a:t>
            </a:r>
            <a:r>
              <a:rPr lang="en-US" dirty="0" smtClean="0"/>
              <a:t>.”  DA, pg. 56</a:t>
            </a:r>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685800"/>
          </a:xfrm>
        </p:spPr>
        <p:txBody>
          <a:bodyPr>
            <a:normAutofit fontScale="90000"/>
          </a:bodyPr>
          <a:lstStyle/>
          <a:p>
            <a:r>
              <a:rPr lang="en-US" u="sng" dirty="0" smtClean="0">
                <a:solidFill>
                  <a:srgbClr val="FF0000"/>
                </a:solidFill>
              </a:rPr>
              <a:t>The Threat</a:t>
            </a:r>
            <a:endParaRPr lang="en-US" u="sng" dirty="0">
              <a:solidFill>
                <a:srgbClr val="FF0000"/>
              </a:solidFill>
            </a:endParaRPr>
          </a:p>
        </p:txBody>
      </p:sp>
      <p:sp>
        <p:nvSpPr>
          <p:cNvPr id="3" name="Content Placeholder 2"/>
          <p:cNvSpPr>
            <a:spLocks noGrp="1"/>
          </p:cNvSpPr>
          <p:nvPr>
            <p:ph sz="half" idx="1"/>
          </p:nvPr>
        </p:nvSpPr>
        <p:spPr>
          <a:xfrm>
            <a:off x="0" y="0"/>
            <a:ext cx="4572000" cy="6858000"/>
          </a:xfrm>
        </p:spPr>
        <p:txBody>
          <a:bodyPr>
            <a:normAutofit fontScale="70000" lnSpcReduction="20000"/>
          </a:bodyPr>
          <a:lstStyle/>
          <a:p>
            <a:r>
              <a:rPr lang="en-US" sz="3200" dirty="0"/>
              <a:t> </a:t>
            </a:r>
            <a:r>
              <a:rPr lang="en-US" sz="3200" dirty="0" smtClean="0"/>
              <a:t>”And </a:t>
            </a:r>
            <a:r>
              <a:rPr lang="en-US" sz="3200" dirty="0"/>
              <a:t>when they were departed, behold, the angel of the Lord appeareth to Joseph in a dream, saying, Arise, and take the young child and his mother, and flee into Egypt, and be thou there until I bring thee word: for Herod will seek the young child to destroy </a:t>
            </a:r>
            <a:r>
              <a:rPr lang="en-US" sz="3200" dirty="0" smtClean="0"/>
              <a:t>him. When </a:t>
            </a:r>
            <a:r>
              <a:rPr lang="en-US" sz="3200" dirty="0"/>
              <a:t>he arose, he took the young child and his mother by night, and departed into </a:t>
            </a:r>
            <a:r>
              <a:rPr lang="en-US" sz="3200" dirty="0" smtClean="0"/>
              <a:t>Egypt.</a:t>
            </a:r>
            <a:r>
              <a:rPr lang="en-US" sz="3200" dirty="0"/>
              <a:t> And was there until the death of Herod: that it might be fulfilled which was spoken of the Lord by the prophet, saying, Out of Egypt have I called my </a:t>
            </a:r>
            <a:r>
              <a:rPr lang="en-US" sz="3200" dirty="0" smtClean="0"/>
              <a:t>son.  Then </a:t>
            </a:r>
            <a:r>
              <a:rPr lang="en-US" sz="3200" dirty="0"/>
              <a:t>Herod, when he saw that he was mocked of the wise men, was exceeding wroth, and sent forth, and slew all the children that were in Bethlehem, and in all the coasts thereof, from two years old and under, according to the time which he had diligently enquired of the wise </a:t>
            </a:r>
            <a:r>
              <a:rPr lang="en-US" sz="3200" dirty="0" smtClean="0"/>
              <a:t>men.”  Matthew 2:13-16</a:t>
            </a:r>
            <a:endParaRPr lang="en-US" sz="3200" dirty="0"/>
          </a:p>
          <a:p>
            <a:endParaRPr lang="en-US" dirty="0"/>
          </a:p>
        </p:txBody>
      </p:sp>
      <p:pic>
        <p:nvPicPr>
          <p:cNvPr id="5122"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685800"/>
            <a:ext cx="4571999" cy="61722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Pictures Mary Saw</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As a child, Jesus manifested a peculiar loveliness of disposition. His willing hands were ever ready to serve others. He manifested a </a:t>
            </a:r>
            <a:r>
              <a:rPr lang="en-US" dirty="0" smtClean="0"/>
              <a:t>patience that </a:t>
            </a:r>
            <a:r>
              <a:rPr lang="en-US" dirty="0" smtClean="0"/>
              <a:t>nothing could disturb, and a truthfulness that would never sacrifice integrity. In principle firm as a rock, His life revealed the grace of unselfish </a:t>
            </a:r>
            <a:r>
              <a:rPr lang="en-US" dirty="0" smtClean="0"/>
              <a:t>courtesy” DA, pgs. 68,69…  “</a:t>
            </a:r>
            <a:r>
              <a:rPr lang="en-US" dirty="0" smtClean="0"/>
              <a:t>Jesus lived in a peasant's home, and faithfully and cheerfully acted His part in bearing the burdens of the household. He had been the Commander of heaven, and angels had delighted to fulfill His word; now He was a willing servant, a loving, obedient son. He learned a trade, and with His own hands worked in the carpenter's shop with Joseph. In the simple garb of a common laborer He walked the streets of the little town, going to and returning from His humble work</a:t>
            </a:r>
            <a:r>
              <a:rPr lang="en-US" dirty="0" smtClean="0"/>
              <a:t>.”  DA, pg. 72</a:t>
            </a:r>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latin typeface="Algerian" pitchFamily="82" charset="0"/>
              </a:rPr>
              <a:t>She saw the King</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92500"/>
          </a:bodyPr>
          <a:lstStyle/>
          <a:p>
            <a:r>
              <a:rPr lang="en-US" dirty="0" smtClean="0"/>
              <a:t>“Jesus </a:t>
            </a:r>
            <a:r>
              <a:rPr lang="en-US" dirty="0" smtClean="0"/>
              <a:t>was the fountain of healing mercy for the world; and through all those secluded years at Nazareth, His life flowed out in currents of sympathy and tenderness. The aged, the sorrowing, and the sin-burdened, the children at play in their innocent joy, the little creatures of the groves, the patient beasts of burden,--all were happier for His presence. He whose word of power upheld the worlds would stoop to relieve a wounded bird. There was nothing beneath His notice, nothing to which He disdained to </a:t>
            </a:r>
            <a:r>
              <a:rPr lang="en-US" dirty="0" smtClean="0"/>
              <a:t>minister…He </a:t>
            </a:r>
            <a:r>
              <a:rPr lang="en-US" dirty="0" smtClean="0"/>
              <a:t>was doing God's service just as much when laboring at the carpenter's bench as when working miracles for the multitude</a:t>
            </a:r>
            <a:r>
              <a:rPr lang="en-US" dirty="0" smtClean="0"/>
              <a:t>.” </a:t>
            </a:r>
            <a:r>
              <a:rPr lang="en-US" dirty="0" smtClean="0"/>
              <a:t>DA, pg.74</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rPr>
              <a:t>Advantages and Heartaches</a:t>
            </a:r>
            <a:endParaRPr lang="en-US" u="sng" dirty="0">
              <a:solidFill>
                <a:srgbClr val="FF0000"/>
              </a:solidFill>
            </a:endParaRPr>
          </a:p>
        </p:txBody>
      </p:sp>
      <p:sp>
        <p:nvSpPr>
          <p:cNvPr id="3" name="Content Placeholder 2"/>
          <p:cNvSpPr>
            <a:spLocks noGrp="1"/>
          </p:cNvSpPr>
          <p:nvPr>
            <p:ph sz="half" idx="1"/>
          </p:nvPr>
        </p:nvSpPr>
        <p:spPr>
          <a:xfrm>
            <a:off x="0" y="762000"/>
            <a:ext cx="4495800" cy="6096000"/>
          </a:xfrm>
        </p:spPr>
        <p:txBody>
          <a:bodyPr>
            <a:normAutofit/>
          </a:bodyPr>
          <a:lstStyle/>
          <a:p>
            <a:r>
              <a:rPr lang="en-US" sz="3000" dirty="0" smtClean="0"/>
              <a:t>Mary watched the unfolding of Christ’s powers.  She saw the King of the Universe veiled in the garb of humanity.  Because of being His mother, Mary could possibly believe that she had ‘special ties’ to Jesus.  This was clarified at the marriage in Cana.</a:t>
            </a:r>
            <a:endParaRPr lang="en-US" sz="3000" dirty="0"/>
          </a:p>
        </p:txBody>
      </p:sp>
      <p:pic>
        <p:nvPicPr>
          <p:cNvPr id="102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Careful!!</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dirty="0" smtClean="0"/>
              <a:t>“There </a:t>
            </a:r>
            <a:r>
              <a:rPr lang="en-US" dirty="0" smtClean="0"/>
              <a:t>was danger that Mary would regard her relationship to Jesus as giving her a special claim upon Him, and the right, in some degree, to direct Him in His mission. For thirty years He had been to her a loving and obedient son, and His love was unchanged; but He must now go about His Father's work. As Son of the Most High, and Saviour of the world, no earthly ties must hold Him from His mission, or influence His conduct. He must stand free to do the will of God. This lesson is also for us. The claims of God are paramount even to the ties of human relationship. No earthly attraction should turn our feet from the path in which He bids us walk</a:t>
            </a:r>
            <a:r>
              <a:rPr lang="en-US" dirty="0" smtClean="0"/>
              <a:t>. The </a:t>
            </a:r>
            <a:r>
              <a:rPr lang="en-US" dirty="0" smtClean="0"/>
              <a:t>only hope of redemption for our fallen race is in Christ; Mary could find salvation only through the Lamb of God. In herself she possessed no merit. Her connection with Jesus placed her in no different spiritual relation to Him from that of any other human soul. This is indicated in the </a:t>
            </a:r>
            <a:r>
              <a:rPr lang="en-US" dirty="0" smtClean="0"/>
              <a:t>Saviour's</a:t>
            </a:r>
            <a:r>
              <a:rPr lang="en-US" dirty="0" smtClean="0"/>
              <a:t> words. He makes clear the distinction between His relation to her as the Son of man and as the Son of God. The tie of kinship between them in no way placed her on an equality with Him</a:t>
            </a:r>
            <a:r>
              <a:rPr lang="en-US" dirty="0" smtClean="0"/>
              <a:t>.”  DA, pg. 147</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838200"/>
          </a:xfrm>
        </p:spPr>
        <p:txBody>
          <a:bodyPr>
            <a:normAutofit/>
          </a:bodyPr>
          <a:lstStyle/>
          <a:p>
            <a:r>
              <a:rPr lang="en-US" u="sng" dirty="0" smtClean="0">
                <a:solidFill>
                  <a:srgbClr val="FF0000"/>
                </a:solidFill>
              </a:rPr>
              <a:t>Old Ideas Die Hard</a:t>
            </a:r>
            <a:endParaRPr lang="en-US" u="sng" dirty="0">
              <a:solidFill>
                <a:srgbClr val="FF0000"/>
              </a:solidFill>
            </a:endParaRPr>
          </a:p>
        </p:txBody>
      </p:sp>
      <p:sp>
        <p:nvSpPr>
          <p:cNvPr id="4" name="Content Placeholder 3"/>
          <p:cNvSpPr>
            <a:spLocks noGrp="1"/>
          </p:cNvSpPr>
          <p:nvPr>
            <p:ph sz="half" idx="2"/>
          </p:nvPr>
        </p:nvSpPr>
        <p:spPr>
          <a:xfrm>
            <a:off x="4648200" y="0"/>
            <a:ext cx="4495800" cy="6858000"/>
          </a:xfrm>
        </p:spPr>
        <p:txBody>
          <a:bodyPr>
            <a:normAutofit fontScale="92500" lnSpcReduction="20000"/>
          </a:bodyPr>
          <a:lstStyle/>
          <a:p>
            <a:r>
              <a:rPr lang="en-US" dirty="0" smtClean="0"/>
              <a:t>“In </a:t>
            </a:r>
            <a:r>
              <a:rPr lang="en-US" dirty="0" smtClean="0"/>
              <a:t>saying to Mary that His hour had not yet come, Jesus was replying to her unspoken thought,--to the expectation she cherished in common with her people. She hoped that He would reveal Himself as the Messiah, and take the throne of Israel. But the time had not come. Not as a King, but as "a Man of Sorrows, and acquainted with grief," had Jesus accepted the lot of humanity.</a:t>
            </a:r>
          </a:p>
          <a:p>
            <a:r>
              <a:rPr lang="en-US" dirty="0" smtClean="0"/>
              <a:t>But though Mary had not a right conception of Christ's mission, she trusted Him implicitly. To this faith Jesus responded. </a:t>
            </a:r>
            <a:r>
              <a:rPr lang="en-US" dirty="0" smtClean="0"/>
              <a:t>”  DA, pg. 147</a:t>
            </a:r>
            <a:endParaRPr lang="en-US" dirty="0" smtClean="0"/>
          </a:p>
          <a:p>
            <a:endParaRPr lang="en-US" dirty="0"/>
          </a:p>
        </p:txBody>
      </p:sp>
      <p:pic>
        <p:nvPicPr>
          <p:cNvPr id="2050"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685800"/>
            <a:ext cx="4876800" cy="6172199"/>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u="sng" dirty="0" smtClean="0">
                <a:solidFill>
                  <a:srgbClr val="FF0000"/>
                </a:solidFill>
              </a:rPr>
              <a:t>Like Everyone!!</a:t>
            </a:r>
            <a:endParaRPr lang="en-US" b="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sz="4000" dirty="0" smtClean="0"/>
              <a:t>It took a long time for Mary to understand her Saviour.  She felt He would reign on David’s throne and was deeply disappointed when He died.  </a:t>
            </a:r>
          </a:p>
          <a:p>
            <a:r>
              <a:rPr lang="en-US" sz="4000" dirty="0" smtClean="0"/>
              <a:t>While she birthed the Messiah and, in that way, was different than every human being, </a:t>
            </a:r>
            <a:r>
              <a:rPr lang="en-US" sz="4000" b="1" dirty="0" smtClean="0">
                <a:solidFill>
                  <a:srgbClr val="FF0000"/>
                </a:solidFill>
              </a:rPr>
              <a:t>she still, like all mankind</a:t>
            </a:r>
            <a:r>
              <a:rPr lang="en-US" sz="4000" dirty="0" smtClean="0"/>
              <a:t>, would be saved only as she accepted Christ as her savior and walked with Him by faith.</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914400"/>
          </a:xfrm>
        </p:spPr>
        <p:txBody>
          <a:bodyPr/>
          <a:lstStyle/>
          <a:p>
            <a:r>
              <a:rPr lang="en-US" u="sng" dirty="0" smtClean="0">
                <a:solidFill>
                  <a:srgbClr val="FF0000"/>
                </a:solidFill>
              </a:rPr>
              <a:t>Mary</a:t>
            </a:r>
            <a:endParaRPr lang="en-US" u="sng" dirty="0">
              <a:solidFill>
                <a:srgbClr val="FF0000"/>
              </a:solidFill>
            </a:endParaRPr>
          </a:p>
        </p:txBody>
      </p:sp>
      <p:sp>
        <p:nvSpPr>
          <p:cNvPr id="3" name="Content Placeholder 2"/>
          <p:cNvSpPr>
            <a:spLocks noGrp="1"/>
          </p:cNvSpPr>
          <p:nvPr>
            <p:ph sz="half" idx="1"/>
          </p:nvPr>
        </p:nvSpPr>
        <p:spPr>
          <a:xfrm>
            <a:off x="0" y="0"/>
            <a:ext cx="4495800" cy="6858000"/>
          </a:xfrm>
        </p:spPr>
        <p:txBody>
          <a:bodyPr>
            <a:normAutofit lnSpcReduction="10000"/>
          </a:bodyPr>
          <a:lstStyle/>
          <a:p>
            <a:r>
              <a:rPr lang="en-US" dirty="0" smtClean="0"/>
              <a:t>“</a:t>
            </a:r>
            <a:r>
              <a:rPr lang="en-US" dirty="0"/>
              <a:t> </a:t>
            </a:r>
            <a:r>
              <a:rPr lang="en-US" dirty="0">
                <a:hlinkClick r:id="rId2" tooltip="View more translations of John 19:25"/>
              </a:rPr>
              <a:t>Now there stood by the cross of Jesus his mother, and his mother's sister, Mary the </a:t>
            </a:r>
            <a:r>
              <a:rPr lang="en-US" i="1" dirty="0">
                <a:hlinkClick r:id="rId2" tooltip="View more translations of John 19:25"/>
              </a:rPr>
              <a:t>wife</a:t>
            </a:r>
            <a:r>
              <a:rPr lang="en-US" dirty="0">
                <a:hlinkClick r:id="rId2" tooltip="View more translations of John 19:25"/>
              </a:rPr>
              <a:t> of Cleophas, and Mary </a:t>
            </a:r>
            <a:r>
              <a:rPr lang="en-US" dirty="0" smtClean="0">
                <a:hlinkClick r:id="rId2" tooltip="View more translations of John 19:25"/>
              </a:rPr>
              <a:t>Magdalene.</a:t>
            </a:r>
            <a:r>
              <a:rPr lang="en-US" dirty="0" smtClean="0"/>
              <a:t> </a:t>
            </a:r>
            <a:r>
              <a:rPr lang="en-US" dirty="0" smtClean="0">
                <a:hlinkClick r:id="rId3" tooltip="View more translations of John 19:26"/>
              </a:rPr>
              <a:t>When </a:t>
            </a:r>
            <a:r>
              <a:rPr lang="en-US" dirty="0">
                <a:hlinkClick r:id="rId3" tooltip="View more translations of John 19:26"/>
              </a:rPr>
              <a:t>Jesus therefore saw his mother, and the disciple standing by, whom he loved, he saith unto his mother, Woman, behold thy </a:t>
            </a:r>
            <a:r>
              <a:rPr lang="en-US" dirty="0" smtClean="0">
                <a:hlinkClick r:id="rId3" tooltip="View more translations of John 19:26"/>
              </a:rPr>
              <a:t>son!</a:t>
            </a:r>
            <a:r>
              <a:rPr lang="en-US" dirty="0" smtClean="0"/>
              <a:t> </a:t>
            </a:r>
            <a:r>
              <a:rPr lang="en-US" dirty="0" smtClean="0">
                <a:hlinkClick r:id="rId4" tooltip="View more translations of John 19:27"/>
              </a:rPr>
              <a:t>Then </a:t>
            </a:r>
            <a:r>
              <a:rPr lang="en-US" dirty="0">
                <a:hlinkClick r:id="rId4" tooltip="View more translations of John 19:27"/>
              </a:rPr>
              <a:t>saith he to the disciple, Behold thy mother! And from that hour that disciple took her unto his own </a:t>
            </a:r>
            <a:r>
              <a:rPr lang="en-US" i="1" dirty="0">
                <a:hlinkClick r:id="rId4" tooltip="View more translations of John 19:27"/>
              </a:rPr>
              <a:t>home</a:t>
            </a:r>
            <a:r>
              <a:rPr lang="en-US" dirty="0" smtClean="0">
                <a:hlinkClick r:id="rId4" tooltip="View more translations of John 19:27"/>
              </a:rPr>
              <a:t>.</a:t>
            </a:r>
            <a:r>
              <a:rPr lang="en-US" dirty="0" smtClean="0"/>
              <a:t>”  Jn. 19:25-27</a:t>
            </a:r>
            <a:endParaRPr lang="en-US" dirty="0"/>
          </a:p>
          <a:p>
            <a:endParaRPr lang="en-US" dirty="0"/>
          </a:p>
        </p:txBody>
      </p:sp>
      <p:pic>
        <p:nvPicPr>
          <p:cNvPr id="1026" name="Picture 2" descr="C:\Users\Dad\Contacts\Downloads\download (22).jpg"/>
          <p:cNvPicPr>
            <a:picLocks noGrp="1" noChangeAspect="1" noChangeArrowheads="1"/>
          </p:cNvPicPr>
          <p:nvPr>
            <p:ph sz="half" idx="2"/>
          </p:nvPr>
        </p:nvPicPr>
        <p:blipFill>
          <a:blip r:embed="rId5" cstate="print"/>
          <a:srcRect/>
          <a:stretch>
            <a:fillRect/>
          </a:stretch>
        </p:blipFill>
        <p:spPr bwMode="auto">
          <a:xfrm>
            <a:off x="4572000" y="762000"/>
            <a:ext cx="4572000" cy="6096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Remembered</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dirty="0" smtClean="0"/>
              <a:t>“</a:t>
            </a:r>
            <a:r>
              <a:rPr lang="en-US" dirty="0"/>
              <a:t> He at once took Mary to his home, and from that hour cared for her tenderly. O pitiful, loving </a:t>
            </a:r>
            <a:r>
              <a:rPr lang="en-US" dirty="0" smtClean="0"/>
              <a:t>Savior; </a:t>
            </a:r>
            <a:r>
              <a:rPr lang="en-US" dirty="0"/>
              <a:t>amid all His physical pain and mental anguish, He had a thoughtful care for His mother! He had no money with which to provide for her comfort; but He was enshrined in the heart of John, and He gave His mother to him as a precious legacy. Thus He provided for her that which she most needed,--the tender sympathy of one who loved her because she loved Jesus. And in receiving her as a sacred trust, John was receiving a great blessing. She was a constant reminder of his beloved </a:t>
            </a:r>
            <a:r>
              <a:rPr lang="en-US" dirty="0" smtClean="0"/>
              <a:t>Master. The </a:t>
            </a:r>
            <a:r>
              <a:rPr lang="en-US" dirty="0"/>
              <a:t>perfect example of Christ's filial love shines forth with undimmed luster from the mist of ages. For nearly thirty years Jesus by His daily toil had helped bear the burdens of the home. And now, even in His last agony, He remembers to provide for His sorrowing, widowed mother. The same spirit will be seen in every disciple of our Lord. Those who follow Christ will feel that it is a part of their religion to respect and provide for their parents. From the heart where His love is cherished, father and mother will never fail of receiving thoughtful care and tender sympathy</a:t>
            </a:r>
            <a:r>
              <a:rPr lang="en-US" dirty="0" smtClean="0"/>
              <a:t>.”  DA, pg. 752</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u="sng" dirty="0" smtClean="0">
                <a:solidFill>
                  <a:srgbClr val="0070C0"/>
                </a:solidFill>
              </a:rPr>
              <a:t>Hoped Against Hope</a:t>
            </a:r>
            <a:endParaRPr lang="en-US" u="sng" dirty="0">
              <a:solidFill>
                <a:srgbClr val="0070C0"/>
              </a:solidFill>
            </a:endParaRPr>
          </a:p>
        </p:txBody>
      </p:sp>
      <p:sp>
        <p:nvSpPr>
          <p:cNvPr id="3" name="Content Placeholder 2"/>
          <p:cNvSpPr>
            <a:spLocks noGrp="1"/>
          </p:cNvSpPr>
          <p:nvPr>
            <p:ph idx="1"/>
          </p:nvPr>
        </p:nvSpPr>
        <p:spPr>
          <a:xfrm>
            <a:off x="0" y="533400"/>
            <a:ext cx="9144000" cy="6324600"/>
          </a:xfrm>
        </p:spPr>
        <p:txBody>
          <a:bodyPr>
            <a:normAutofit fontScale="77500" lnSpcReduction="20000"/>
          </a:bodyPr>
          <a:lstStyle/>
          <a:p>
            <a:r>
              <a:rPr lang="en-US" dirty="0" smtClean="0"/>
              <a:t>“The </a:t>
            </a:r>
            <a:r>
              <a:rPr lang="en-US" dirty="0"/>
              <a:t>mother of Jesus, supported by John the beloved disciple, had followed the steps of her Son to Calvary. She had seen Him fainting under the burden of the cross, and had longed to place a supporting hand beneath His wounded head, and to bathe that brow which had once been pillowed upon her bosom. But she was not permitted this mournful privilege. With the disciples she still cherished the hope that Jesus would manifest His power, and deliver Himself from His enemies. Again her heart would sink as she recalled the words in which He had foretold the very scenes that were then taking place. As the thieves were bound to the cross, she looked on with agonizing suspense. Would He who had given life to the dead suffer Himself to be crucified? Would the Son of God suffer Himself to be thus cruelly slain? Must she give up her faith that Jesus was the Messiah? Must she witness His shame and sorrow, without even the privilege of ministering to Him in His distress? She saw His hands stretched upon the cross; the hammer and the nails were brought, and as the spikes were driven through the tender flesh, the heart-stricken disciples bore away from the cruel scene the fainting form of the mother of Jesus</a:t>
            </a:r>
            <a:r>
              <a:rPr lang="en-US" dirty="0" smtClean="0"/>
              <a:t>.”  DA, pg. 744</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rPr>
              <a:t>The Visit</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sz="3300" dirty="0" smtClean="0">
                <a:hlinkClick r:id="rId2" tooltip="View more translations of Luke 1:26"/>
              </a:rPr>
              <a:t>“ An angel Gabriel was sent from God unto a city of Galilee, named Nazareth,</a:t>
            </a:r>
            <a:r>
              <a:rPr lang="en-US" sz="3300" dirty="0" smtClean="0"/>
              <a:t> </a:t>
            </a:r>
            <a:r>
              <a:rPr lang="en-US" sz="3300" dirty="0" smtClean="0">
                <a:hlinkClick r:id="rId3" tooltip="View more translations of Luke 1:27"/>
              </a:rPr>
              <a:t>To a virgin espoused to a man whose name was Joseph, of the house of David; and the virgin's name </a:t>
            </a:r>
            <a:r>
              <a:rPr lang="en-US" sz="3300" i="1" dirty="0" smtClean="0">
                <a:hlinkClick r:id="rId3" tooltip="View more translations of Luke 1:27"/>
              </a:rPr>
              <a:t>was</a:t>
            </a:r>
            <a:r>
              <a:rPr lang="en-US" sz="3300" dirty="0" smtClean="0">
                <a:hlinkClick r:id="rId3" tooltip="View more translations of Luke 1:27"/>
              </a:rPr>
              <a:t> Mary.</a:t>
            </a:r>
            <a:r>
              <a:rPr lang="en-US" sz="3300" dirty="0" smtClean="0"/>
              <a:t> </a:t>
            </a:r>
            <a:r>
              <a:rPr lang="en-US" sz="3300" dirty="0" smtClean="0">
                <a:hlinkClick r:id="rId4" tooltip="View more translations of Luke 1:28"/>
              </a:rPr>
              <a:t>And the angel came in unto her, and said, Hail, </a:t>
            </a:r>
            <a:r>
              <a:rPr lang="en-US" sz="3300" i="1" dirty="0" smtClean="0">
                <a:hlinkClick r:id="rId4" tooltip="View more translations of Luke 1:28"/>
              </a:rPr>
              <a:t>thou that art</a:t>
            </a:r>
            <a:r>
              <a:rPr lang="en-US" sz="3300" dirty="0" smtClean="0">
                <a:hlinkClick r:id="rId4" tooltip="View more translations of Luke 1:28"/>
              </a:rPr>
              <a:t> highly favoured, the Lord </a:t>
            </a:r>
            <a:r>
              <a:rPr lang="en-US" sz="3300" i="1" dirty="0" smtClean="0">
                <a:hlinkClick r:id="rId4" tooltip="View more translations of Luke 1:28"/>
              </a:rPr>
              <a:t>is</a:t>
            </a:r>
            <a:r>
              <a:rPr lang="en-US" sz="3300" dirty="0" smtClean="0">
                <a:hlinkClick r:id="rId4" tooltip="View more translations of Luke 1:28"/>
              </a:rPr>
              <a:t> with thee: blessed </a:t>
            </a:r>
            <a:r>
              <a:rPr lang="en-US" sz="3300" i="1" dirty="0" smtClean="0">
                <a:hlinkClick r:id="rId4" tooltip="View more translations of Luke 1:28"/>
              </a:rPr>
              <a:t>art</a:t>
            </a:r>
            <a:r>
              <a:rPr lang="en-US" sz="3300" dirty="0" smtClean="0">
                <a:hlinkClick r:id="rId4" tooltip="View more translations of Luke 1:28"/>
              </a:rPr>
              <a:t> thou among women.</a:t>
            </a:r>
            <a:r>
              <a:rPr lang="en-US" sz="3300" dirty="0" smtClean="0"/>
              <a:t> </a:t>
            </a:r>
            <a:r>
              <a:rPr lang="en-US" sz="3300" dirty="0" smtClean="0">
                <a:hlinkClick r:id="rId5" tooltip="View more translations of Luke 1:29"/>
              </a:rPr>
              <a:t>And when she saw </a:t>
            </a:r>
            <a:r>
              <a:rPr lang="en-US" sz="3300" i="1" dirty="0" smtClean="0">
                <a:hlinkClick r:id="rId5" tooltip="View more translations of Luke 1:29"/>
              </a:rPr>
              <a:t>him</a:t>
            </a:r>
            <a:r>
              <a:rPr lang="en-US" sz="3300" dirty="0" smtClean="0">
                <a:hlinkClick r:id="rId5" tooltip="View more translations of Luke 1:29"/>
              </a:rPr>
              <a:t>, she was troubled at his saying, and cast in her mind what manner of salutation this should be.</a:t>
            </a:r>
            <a:r>
              <a:rPr lang="en-US" sz="3300" dirty="0"/>
              <a:t> </a:t>
            </a:r>
            <a:r>
              <a:rPr lang="en-US" sz="3300" dirty="0" smtClean="0">
                <a:hlinkClick r:id="rId6" tooltip="View more translations of Luke 1:30"/>
              </a:rPr>
              <a:t>And the angel said unto her, Fear not, Mary: for thou hast found favour with God.</a:t>
            </a:r>
            <a:r>
              <a:rPr lang="en-US" sz="3300" dirty="0" smtClean="0"/>
              <a:t> </a:t>
            </a:r>
            <a:r>
              <a:rPr lang="en-US" sz="3300" u="sng" dirty="0" smtClean="0">
                <a:hlinkClick r:id="rId7" tooltip="View more translations of Luke 1:31"/>
              </a:rPr>
              <a:t>And, behold, thou shalt conceive in thy womb, and bring forth a son, and shalt call his name JESUS.</a:t>
            </a:r>
            <a:r>
              <a:rPr lang="en-US" sz="3300" dirty="0" smtClean="0"/>
              <a:t> </a:t>
            </a:r>
            <a:r>
              <a:rPr lang="en-US" sz="3300" dirty="0" smtClean="0">
                <a:hlinkClick r:id="rId8" tooltip="View more translations of Luke 1:32"/>
              </a:rPr>
              <a:t>He shall be great, and shall be called the Son of the Highest: and the Lord God shall give unto him the throne of his father David:</a:t>
            </a:r>
            <a:r>
              <a:rPr lang="en-US" sz="3300" dirty="0" smtClean="0"/>
              <a:t> </a:t>
            </a:r>
            <a:r>
              <a:rPr lang="en-US" sz="3300" dirty="0" smtClean="0">
                <a:hlinkClick r:id="rId9" tooltip="View more translations of Luke 1:33"/>
              </a:rPr>
              <a:t>And he shall reign over the house of Jacob for ever; and of his kingdom there shall be no </a:t>
            </a:r>
            <a:r>
              <a:rPr lang="en-US" sz="3300" dirty="0" smtClean="0">
                <a:hlinkClick r:id="rId9" tooltip="View more translations of Luke 1:33"/>
              </a:rPr>
              <a:t>end</a:t>
            </a:r>
            <a:r>
              <a:rPr lang="en-US" sz="3300" dirty="0" smtClean="0"/>
              <a:t>…</a:t>
            </a:r>
            <a:endParaRPr lang="en-US" sz="3300" dirty="0" smtClean="0"/>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How?</a:t>
            </a:r>
            <a:endParaRPr lang="en-US" dirty="0"/>
          </a:p>
        </p:txBody>
      </p:sp>
      <p:sp>
        <p:nvSpPr>
          <p:cNvPr id="3" name="Content Placeholder 2"/>
          <p:cNvSpPr>
            <a:spLocks noGrp="1"/>
          </p:cNvSpPr>
          <p:nvPr>
            <p:ph idx="1"/>
          </p:nvPr>
        </p:nvSpPr>
        <p:spPr>
          <a:xfrm>
            <a:off x="0" y="533400"/>
            <a:ext cx="9144000" cy="6324600"/>
          </a:xfrm>
        </p:spPr>
        <p:txBody>
          <a:bodyPr>
            <a:normAutofit lnSpcReduction="10000"/>
          </a:bodyPr>
          <a:lstStyle/>
          <a:p>
            <a:r>
              <a:rPr lang="en-US" dirty="0" smtClean="0"/>
              <a:t>“Then </a:t>
            </a:r>
            <a:r>
              <a:rPr lang="en-US" dirty="0" smtClean="0"/>
              <a:t>said Mary unto the angel, How shall this be, seeing I know not a man? </a:t>
            </a:r>
            <a:r>
              <a:rPr lang="en-US" dirty="0" smtClean="0">
                <a:hlinkClick r:id="rId2" tooltip="View more translations of Luke 1:35"/>
              </a:rPr>
              <a:t>And the angel answered and said unto her, The Holy Ghost shall come upon thee, and the power of the Highest shall overshadow thee: therefore also that holy thing which shall be born of thee shall be called the Son of God.</a:t>
            </a:r>
            <a:r>
              <a:rPr lang="en-US" dirty="0" smtClean="0"/>
              <a:t> </a:t>
            </a:r>
            <a:r>
              <a:rPr lang="en-US" dirty="0" smtClean="0">
                <a:hlinkClick r:id="rId3" tooltip="View more translations of Luke 1:36"/>
              </a:rPr>
              <a:t>And, behold, thy cousin Elisabeth, she hath also conceived a son in her old age: and this is the sixth month with her, who was called barren.</a:t>
            </a:r>
            <a:r>
              <a:rPr lang="en-US" dirty="0" smtClean="0"/>
              <a:t> For with God nothing shall be impossible. And Mary said, Behold the handmaid of the Lord; be it unto me according to thy word. And the angel departed from her.”  LK. 1:27-38</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FF0000"/>
                </a:solidFill>
              </a:rPr>
              <a:t>Would She Accept?</a:t>
            </a:r>
            <a:endParaRPr lang="en-US" u="sng" dirty="0">
              <a:solidFill>
                <a:srgbClr val="FF0000"/>
              </a:solidFill>
            </a:endParaRPr>
          </a:p>
        </p:txBody>
      </p:sp>
      <p:sp>
        <p:nvSpPr>
          <p:cNvPr id="4" name="Content Placeholder 3"/>
          <p:cNvSpPr>
            <a:spLocks noGrp="1"/>
          </p:cNvSpPr>
          <p:nvPr>
            <p:ph sz="half" idx="2"/>
          </p:nvPr>
        </p:nvSpPr>
        <p:spPr>
          <a:xfrm>
            <a:off x="4648200" y="609600"/>
            <a:ext cx="4495800" cy="6248400"/>
          </a:xfrm>
        </p:spPr>
        <p:txBody>
          <a:bodyPr>
            <a:normAutofit/>
          </a:bodyPr>
          <a:lstStyle/>
          <a:p>
            <a:r>
              <a:rPr lang="en-US" dirty="0" smtClean="0"/>
              <a:t>Risky business, but the path of peace!  She could be killed for immorality, even though she wasn’t immoral.  She could lose her husband to be, but God could take care of that.  At the least, she would be ostracized from society.  What would you say?  To be close to Christ, what would you give up?</a:t>
            </a:r>
            <a:endParaRPr lang="en-US" dirty="0"/>
          </a:p>
        </p:txBody>
      </p:sp>
      <p:pic>
        <p:nvPicPr>
          <p:cNvPr id="2050"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609600"/>
            <a:ext cx="4953000" cy="6248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rPr>
              <a:t>Joseph</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92500" lnSpcReduction="10000"/>
          </a:bodyPr>
          <a:lstStyle/>
          <a:p>
            <a:r>
              <a:rPr lang="en-US" dirty="0" smtClean="0"/>
              <a:t>“Then Joseph her husband, being a just </a:t>
            </a:r>
            <a:r>
              <a:rPr lang="en-US" i="1" dirty="0" smtClean="0"/>
              <a:t>man</a:t>
            </a:r>
            <a:r>
              <a:rPr lang="en-US" dirty="0" smtClean="0"/>
              <a:t>, and not willing to make her a publick example, was minded to put her away privily. But while he thought on these things, behold, the angel of the Lord appeared unto him in a dream, saying, Joseph, thou son of David, fear not to take unto thee Mary thy wife: for that which is conceived in her is of the Holy Ghost. And she shall bring forth a son, and thou shalt call his name JESUS: for he shall save his people from their sins. Now all this was done, that it might be fulfilled which was spoken of the Lord by the prophet, saying, Behold, a virgin shall be with child, and shall bring forth a son, and they shall call his name Emmanuel, which being interpreted is, God with us.”  Matthew 1:19-23</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838200"/>
          </a:xfrm>
        </p:spPr>
        <p:txBody>
          <a:bodyPr/>
          <a:lstStyle/>
          <a:p>
            <a:r>
              <a:rPr lang="en-US" u="sng" dirty="0" smtClean="0">
                <a:solidFill>
                  <a:srgbClr val="FF0000"/>
                </a:solidFill>
              </a:rPr>
              <a:t>The Birth</a:t>
            </a:r>
            <a:endParaRPr lang="en-US" u="sng" dirty="0">
              <a:solidFill>
                <a:srgbClr val="FF0000"/>
              </a:solidFill>
            </a:endParaRPr>
          </a:p>
        </p:txBody>
      </p:sp>
      <p:sp>
        <p:nvSpPr>
          <p:cNvPr id="4" name="Content Placeholder 3"/>
          <p:cNvSpPr>
            <a:spLocks noGrp="1"/>
          </p:cNvSpPr>
          <p:nvPr>
            <p:ph sz="half" idx="2"/>
          </p:nvPr>
        </p:nvSpPr>
        <p:spPr>
          <a:xfrm>
            <a:off x="4648200" y="0"/>
            <a:ext cx="4495800" cy="6858000"/>
          </a:xfrm>
        </p:spPr>
        <p:txBody>
          <a:bodyPr>
            <a:normAutofit fontScale="92500" lnSpcReduction="20000"/>
          </a:bodyPr>
          <a:lstStyle/>
          <a:p>
            <a:r>
              <a:rPr lang="en-US" dirty="0" smtClean="0"/>
              <a:t>“And </a:t>
            </a:r>
            <a:r>
              <a:rPr lang="en-US" dirty="0"/>
              <a:t>Joseph also went up from Galilee, out of the city of Nazareth, into Judaea, unto the city of David, which is called Bethlehem; (because he was of the house and lineage of David</a:t>
            </a:r>
            <a:r>
              <a:rPr lang="en-US" dirty="0" smtClean="0"/>
              <a:t>:)To </a:t>
            </a:r>
            <a:r>
              <a:rPr lang="en-US" dirty="0"/>
              <a:t>be taxed with Mary his espoused wife, being great with </a:t>
            </a:r>
            <a:r>
              <a:rPr lang="en-US" dirty="0" smtClean="0"/>
              <a:t>child. And </a:t>
            </a:r>
            <a:r>
              <a:rPr lang="en-US" dirty="0"/>
              <a:t>so it was, that, while they were there, the days were accomplished that she should be </a:t>
            </a:r>
            <a:r>
              <a:rPr lang="en-US" dirty="0" smtClean="0"/>
              <a:t>delivered. And </a:t>
            </a:r>
            <a:r>
              <a:rPr lang="en-US" dirty="0"/>
              <a:t>she brought forth her firstborn son, and wrapped him in swaddling clothes, and laid him in a manger; because there was no room for them in the inn</a:t>
            </a:r>
            <a:r>
              <a:rPr lang="en-US" dirty="0" smtClean="0"/>
              <a:t>.”  LK. 2:4-7</a:t>
            </a:r>
            <a:endParaRPr lang="en-US" dirty="0"/>
          </a:p>
          <a:p>
            <a:endParaRPr lang="en-US" dirty="0"/>
          </a:p>
        </p:txBody>
      </p:sp>
      <p:pic>
        <p:nvPicPr>
          <p:cNvPr id="4098"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762000"/>
            <a:ext cx="4876799" cy="6095999"/>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TotalTime>
  <Words>1584</Words>
  <Application>Microsoft Office PowerPoint</Application>
  <PresentationFormat>On-screen Show (4:3)</PresentationFormat>
  <Paragraphs>37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Final Scenes, pt. 21, She Was There too!</vt:lpstr>
      <vt:lpstr>Mary</vt:lpstr>
      <vt:lpstr>Remembered</vt:lpstr>
      <vt:lpstr>Hoped Against Hope</vt:lpstr>
      <vt:lpstr>The Visit</vt:lpstr>
      <vt:lpstr>How?</vt:lpstr>
      <vt:lpstr>Would She Accept?</vt:lpstr>
      <vt:lpstr>Joseph</vt:lpstr>
      <vt:lpstr>The Birth</vt:lpstr>
      <vt:lpstr>The Dedication</vt:lpstr>
      <vt:lpstr>No Understanding</vt:lpstr>
      <vt:lpstr>The Threat</vt:lpstr>
      <vt:lpstr>Pictures Mary Saw</vt:lpstr>
      <vt:lpstr>She saw the King</vt:lpstr>
      <vt:lpstr>Advantages and Heartaches</vt:lpstr>
      <vt:lpstr>Careful!!</vt:lpstr>
      <vt:lpstr>Old Ideas Die Hard</vt:lpstr>
      <vt:lpstr>Like Everyone!!</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Scenes, pt. 21, She Was There too!</dc:title>
  <dc:creator>Dad</dc:creator>
  <cp:lastModifiedBy>Dad</cp:lastModifiedBy>
  <cp:revision>5</cp:revision>
  <dcterms:created xsi:type="dcterms:W3CDTF">2012-05-17T12:49:17Z</dcterms:created>
  <dcterms:modified xsi:type="dcterms:W3CDTF">2012-05-29T22:23:39Z</dcterms:modified>
</cp:coreProperties>
</file>