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02"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32EA-1AB0-494D-909E-A91D15A3FA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9A5112-99DE-4A8C-9F29-1CEA7E2F1D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5F7E87-8C80-47D3-88CC-F00C7958D08D}"/>
              </a:ext>
            </a:extLst>
          </p:cNvPr>
          <p:cNvSpPr>
            <a:spLocks noGrp="1"/>
          </p:cNvSpPr>
          <p:nvPr>
            <p:ph type="dt" sz="half" idx="10"/>
          </p:nvPr>
        </p:nvSpPr>
        <p:spPr/>
        <p:txBody>
          <a:bodyPr/>
          <a:lstStyle/>
          <a:p>
            <a:fld id="{5DA2820C-3769-4CF1-87BC-329E36924AD5}" type="datetimeFigureOut">
              <a:rPr lang="en-US" smtClean="0"/>
              <a:t>1/25/2024</a:t>
            </a:fld>
            <a:endParaRPr lang="en-US"/>
          </a:p>
        </p:txBody>
      </p:sp>
      <p:sp>
        <p:nvSpPr>
          <p:cNvPr id="5" name="Footer Placeholder 4">
            <a:extLst>
              <a:ext uri="{FF2B5EF4-FFF2-40B4-BE49-F238E27FC236}">
                <a16:creationId xmlns:a16="http://schemas.microsoft.com/office/drawing/2014/main" id="{CBB433B7-A845-440D-AA82-794E04ED4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32BD8-CE51-4002-A43F-BBFE887707B3}"/>
              </a:ext>
            </a:extLst>
          </p:cNvPr>
          <p:cNvSpPr>
            <a:spLocks noGrp="1"/>
          </p:cNvSpPr>
          <p:nvPr>
            <p:ph type="sldNum" sz="quarter" idx="12"/>
          </p:nvPr>
        </p:nvSpPr>
        <p:spPr/>
        <p:txBody>
          <a:bodyPr/>
          <a:lstStyle/>
          <a:p>
            <a:fld id="{D4B95F05-3E2A-496B-8041-70F2C1FEC488}" type="slidenum">
              <a:rPr lang="en-US" smtClean="0"/>
              <a:t>‹#›</a:t>
            </a:fld>
            <a:endParaRPr lang="en-US"/>
          </a:p>
        </p:txBody>
      </p:sp>
    </p:spTree>
    <p:extLst>
      <p:ext uri="{BB962C8B-B14F-4D97-AF65-F5344CB8AC3E}">
        <p14:creationId xmlns:p14="http://schemas.microsoft.com/office/powerpoint/2010/main" val="14173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3B93-4CEB-4AA7-AA2D-2916122AA1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B81289-FFF5-4393-93DE-F041C527BD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9ED12-9844-4E29-A992-1057D77C4748}"/>
              </a:ext>
            </a:extLst>
          </p:cNvPr>
          <p:cNvSpPr>
            <a:spLocks noGrp="1"/>
          </p:cNvSpPr>
          <p:nvPr>
            <p:ph type="dt" sz="half" idx="10"/>
          </p:nvPr>
        </p:nvSpPr>
        <p:spPr/>
        <p:txBody>
          <a:bodyPr/>
          <a:lstStyle/>
          <a:p>
            <a:fld id="{5DA2820C-3769-4CF1-87BC-329E36924AD5}" type="datetimeFigureOut">
              <a:rPr lang="en-US" smtClean="0"/>
              <a:t>1/25/2024</a:t>
            </a:fld>
            <a:endParaRPr lang="en-US"/>
          </a:p>
        </p:txBody>
      </p:sp>
      <p:sp>
        <p:nvSpPr>
          <p:cNvPr id="5" name="Footer Placeholder 4">
            <a:extLst>
              <a:ext uri="{FF2B5EF4-FFF2-40B4-BE49-F238E27FC236}">
                <a16:creationId xmlns:a16="http://schemas.microsoft.com/office/drawing/2014/main" id="{280FF323-92CB-4D25-8954-900D2DA46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BC244-D79E-4D73-AAC3-02F735F8EB43}"/>
              </a:ext>
            </a:extLst>
          </p:cNvPr>
          <p:cNvSpPr>
            <a:spLocks noGrp="1"/>
          </p:cNvSpPr>
          <p:nvPr>
            <p:ph type="sldNum" sz="quarter" idx="12"/>
          </p:nvPr>
        </p:nvSpPr>
        <p:spPr/>
        <p:txBody>
          <a:bodyPr/>
          <a:lstStyle/>
          <a:p>
            <a:fld id="{D4B95F05-3E2A-496B-8041-70F2C1FEC488}" type="slidenum">
              <a:rPr lang="en-US" smtClean="0"/>
              <a:t>‹#›</a:t>
            </a:fld>
            <a:endParaRPr lang="en-US"/>
          </a:p>
        </p:txBody>
      </p:sp>
    </p:spTree>
    <p:extLst>
      <p:ext uri="{BB962C8B-B14F-4D97-AF65-F5344CB8AC3E}">
        <p14:creationId xmlns:p14="http://schemas.microsoft.com/office/powerpoint/2010/main" val="900360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813BFC-3E02-4E66-8A56-0411163BD0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31829A-002E-47B9-8470-656F5C1C83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93EE5-2931-4431-8543-C7D7F6A8572F}"/>
              </a:ext>
            </a:extLst>
          </p:cNvPr>
          <p:cNvSpPr>
            <a:spLocks noGrp="1"/>
          </p:cNvSpPr>
          <p:nvPr>
            <p:ph type="dt" sz="half" idx="10"/>
          </p:nvPr>
        </p:nvSpPr>
        <p:spPr/>
        <p:txBody>
          <a:bodyPr/>
          <a:lstStyle/>
          <a:p>
            <a:fld id="{5DA2820C-3769-4CF1-87BC-329E36924AD5}" type="datetimeFigureOut">
              <a:rPr lang="en-US" smtClean="0"/>
              <a:t>1/25/2024</a:t>
            </a:fld>
            <a:endParaRPr lang="en-US"/>
          </a:p>
        </p:txBody>
      </p:sp>
      <p:sp>
        <p:nvSpPr>
          <p:cNvPr id="5" name="Footer Placeholder 4">
            <a:extLst>
              <a:ext uri="{FF2B5EF4-FFF2-40B4-BE49-F238E27FC236}">
                <a16:creationId xmlns:a16="http://schemas.microsoft.com/office/drawing/2014/main" id="{AF1AB4CF-DB0E-44A0-AB86-BCB4EC08C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5F32E2-74BB-4DA3-AA99-570C101EBD7D}"/>
              </a:ext>
            </a:extLst>
          </p:cNvPr>
          <p:cNvSpPr>
            <a:spLocks noGrp="1"/>
          </p:cNvSpPr>
          <p:nvPr>
            <p:ph type="sldNum" sz="quarter" idx="12"/>
          </p:nvPr>
        </p:nvSpPr>
        <p:spPr/>
        <p:txBody>
          <a:bodyPr/>
          <a:lstStyle/>
          <a:p>
            <a:fld id="{D4B95F05-3E2A-496B-8041-70F2C1FEC488}" type="slidenum">
              <a:rPr lang="en-US" smtClean="0"/>
              <a:t>‹#›</a:t>
            </a:fld>
            <a:endParaRPr lang="en-US"/>
          </a:p>
        </p:txBody>
      </p:sp>
    </p:spTree>
    <p:extLst>
      <p:ext uri="{BB962C8B-B14F-4D97-AF65-F5344CB8AC3E}">
        <p14:creationId xmlns:p14="http://schemas.microsoft.com/office/powerpoint/2010/main" val="429301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291E-1487-4051-9597-4376B8144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87982-4252-4FB4-9153-A00A1684B9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7478D-8B23-4995-859F-8FE17873D454}"/>
              </a:ext>
            </a:extLst>
          </p:cNvPr>
          <p:cNvSpPr>
            <a:spLocks noGrp="1"/>
          </p:cNvSpPr>
          <p:nvPr>
            <p:ph type="dt" sz="half" idx="10"/>
          </p:nvPr>
        </p:nvSpPr>
        <p:spPr/>
        <p:txBody>
          <a:bodyPr/>
          <a:lstStyle/>
          <a:p>
            <a:fld id="{5DA2820C-3769-4CF1-87BC-329E36924AD5}" type="datetimeFigureOut">
              <a:rPr lang="en-US" smtClean="0"/>
              <a:t>1/25/2024</a:t>
            </a:fld>
            <a:endParaRPr lang="en-US"/>
          </a:p>
        </p:txBody>
      </p:sp>
      <p:sp>
        <p:nvSpPr>
          <p:cNvPr id="5" name="Footer Placeholder 4">
            <a:extLst>
              <a:ext uri="{FF2B5EF4-FFF2-40B4-BE49-F238E27FC236}">
                <a16:creationId xmlns:a16="http://schemas.microsoft.com/office/drawing/2014/main" id="{FAB9E191-155C-4A49-95A9-CC61D509B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9377A-1DA2-471C-A703-607DB447F99A}"/>
              </a:ext>
            </a:extLst>
          </p:cNvPr>
          <p:cNvSpPr>
            <a:spLocks noGrp="1"/>
          </p:cNvSpPr>
          <p:nvPr>
            <p:ph type="sldNum" sz="quarter" idx="12"/>
          </p:nvPr>
        </p:nvSpPr>
        <p:spPr/>
        <p:txBody>
          <a:bodyPr/>
          <a:lstStyle/>
          <a:p>
            <a:fld id="{D4B95F05-3E2A-496B-8041-70F2C1FEC488}" type="slidenum">
              <a:rPr lang="en-US" smtClean="0"/>
              <a:t>‹#›</a:t>
            </a:fld>
            <a:endParaRPr lang="en-US"/>
          </a:p>
        </p:txBody>
      </p:sp>
    </p:spTree>
    <p:extLst>
      <p:ext uri="{BB962C8B-B14F-4D97-AF65-F5344CB8AC3E}">
        <p14:creationId xmlns:p14="http://schemas.microsoft.com/office/powerpoint/2010/main" val="372351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41B47-154F-41EB-889A-070D50D5D3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EB94C3-E55F-4088-B9AE-CC5793B682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8DCDF1-3DA0-48B9-8030-2D866B1D0097}"/>
              </a:ext>
            </a:extLst>
          </p:cNvPr>
          <p:cNvSpPr>
            <a:spLocks noGrp="1"/>
          </p:cNvSpPr>
          <p:nvPr>
            <p:ph type="dt" sz="half" idx="10"/>
          </p:nvPr>
        </p:nvSpPr>
        <p:spPr/>
        <p:txBody>
          <a:bodyPr/>
          <a:lstStyle/>
          <a:p>
            <a:fld id="{5DA2820C-3769-4CF1-87BC-329E36924AD5}" type="datetimeFigureOut">
              <a:rPr lang="en-US" smtClean="0"/>
              <a:t>1/25/2024</a:t>
            </a:fld>
            <a:endParaRPr lang="en-US"/>
          </a:p>
        </p:txBody>
      </p:sp>
      <p:sp>
        <p:nvSpPr>
          <p:cNvPr id="5" name="Footer Placeholder 4">
            <a:extLst>
              <a:ext uri="{FF2B5EF4-FFF2-40B4-BE49-F238E27FC236}">
                <a16:creationId xmlns:a16="http://schemas.microsoft.com/office/drawing/2014/main" id="{4C2004BA-1683-43A4-967B-C4E0257E0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CD10B-E116-4E78-AF18-E5F3E7615B52}"/>
              </a:ext>
            </a:extLst>
          </p:cNvPr>
          <p:cNvSpPr>
            <a:spLocks noGrp="1"/>
          </p:cNvSpPr>
          <p:nvPr>
            <p:ph type="sldNum" sz="quarter" idx="12"/>
          </p:nvPr>
        </p:nvSpPr>
        <p:spPr/>
        <p:txBody>
          <a:bodyPr/>
          <a:lstStyle/>
          <a:p>
            <a:fld id="{D4B95F05-3E2A-496B-8041-70F2C1FEC488}" type="slidenum">
              <a:rPr lang="en-US" smtClean="0"/>
              <a:t>‹#›</a:t>
            </a:fld>
            <a:endParaRPr lang="en-US"/>
          </a:p>
        </p:txBody>
      </p:sp>
    </p:spTree>
    <p:extLst>
      <p:ext uri="{BB962C8B-B14F-4D97-AF65-F5344CB8AC3E}">
        <p14:creationId xmlns:p14="http://schemas.microsoft.com/office/powerpoint/2010/main" val="17924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851C0-B5B1-4AE7-A057-47061BBE0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3D6FA0-6F5E-4E97-9D81-7AB1F4F3C4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952E29-937D-4B04-8F3C-5C8014168A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AE8CC-933B-45D3-AFD6-234D524BB4FB}"/>
              </a:ext>
            </a:extLst>
          </p:cNvPr>
          <p:cNvSpPr>
            <a:spLocks noGrp="1"/>
          </p:cNvSpPr>
          <p:nvPr>
            <p:ph type="dt" sz="half" idx="10"/>
          </p:nvPr>
        </p:nvSpPr>
        <p:spPr/>
        <p:txBody>
          <a:bodyPr/>
          <a:lstStyle/>
          <a:p>
            <a:fld id="{5DA2820C-3769-4CF1-87BC-329E36924AD5}" type="datetimeFigureOut">
              <a:rPr lang="en-US" smtClean="0"/>
              <a:t>1/25/2024</a:t>
            </a:fld>
            <a:endParaRPr lang="en-US"/>
          </a:p>
        </p:txBody>
      </p:sp>
      <p:sp>
        <p:nvSpPr>
          <p:cNvPr id="6" name="Footer Placeholder 5">
            <a:extLst>
              <a:ext uri="{FF2B5EF4-FFF2-40B4-BE49-F238E27FC236}">
                <a16:creationId xmlns:a16="http://schemas.microsoft.com/office/drawing/2014/main" id="{64BFF1D1-6678-44DA-823E-DC566FD18C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32E78-131B-4B70-B3BC-A450038347ED}"/>
              </a:ext>
            </a:extLst>
          </p:cNvPr>
          <p:cNvSpPr>
            <a:spLocks noGrp="1"/>
          </p:cNvSpPr>
          <p:nvPr>
            <p:ph type="sldNum" sz="quarter" idx="12"/>
          </p:nvPr>
        </p:nvSpPr>
        <p:spPr/>
        <p:txBody>
          <a:bodyPr/>
          <a:lstStyle/>
          <a:p>
            <a:fld id="{D4B95F05-3E2A-496B-8041-70F2C1FEC488}" type="slidenum">
              <a:rPr lang="en-US" smtClean="0"/>
              <a:t>‹#›</a:t>
            </a:fld>
            <a:endParaRPr lang="en-US"/>
          </a:p>
        </p:txBody>
      </p:sp>
    </p:spTree>
    <p:extLst>
      <p:ext uri="{BB962C8B-B14F-4D97-AF65-F5344CB8AC3E}">
        <p14:creationId xmlns:p14="http://schemas.microsoft.com/office/powerpoint/2010/main" val="211208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C67D-A21E-4A10-A1A2-FBC2326753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6D45AA-40F4-4D53-9A2A-7CA507E0A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AEDE89-AE9E-4A65-9A26-C19964BF48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1B31B0-D989-4221-8E76-3B2D53E6D3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9C9A8B-5D4A-4A6C-8D95-0285FEA07D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873350-9D31-4B14-9067-A9BA0F7ED780}"/>
              </a:ext>
            </a:extLst>
          </p:cNvPr>
          <p:cNvSpPr>
            <a:spLocks noGrp="1"/>
          </p:cNvSpPr>
          <p:nvPr>
            <p:ph type="dt" sz="half" idx="10"/>
          </p:nvPr>
        </p:nvSpPr>
        <p:spPr/>
        <p:txBody>
          <a:bodyPr/>
          <a:lstStyle/>
          <a:p>
            <a:fld id="{5DA2820C-3769-4CF1-87BC-329E36924AD5}" type="datetimeFigureOut">
              <a:rPr lang="en-US" smtClean="0"/>
              <a:t>1/25/2024</a:t>
            </a:fld>
            <a:endParaRPr lang="en-US"/>
          </a:p>
        </p:txBody>
      </p:sp>
      <p:sp>
        <p:nvSpPr>
          <p:cNvPr id="8" name="Footer Placeholder 7">
            <a:extLst>
              <a:ext uri="{FF2B5EF4-FFF2-40B4-BE49-F238E27FC236}">
                <a16:creationId xmlns:a16="http://schemas.microsoft.com/office/drawing/2014/main" id="{81A26307-DF45-4F54-B11E-6040347861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ADE1E0-CD8B-41BD-9643-6D887224A27E}"/>
              </a:ext>
            </a:extLst>
          </p:cNvPr>
          <p:cNvSpPr>
            <a:spLocks noGrp="1"/>
          </p:cNvSpPr>
          <p:nvPr>
            <p:ph type="sldNum" sz="quarter" idx="12"/>
          </p:nvPr>
        </p:nvSpPr>
        <p:spPr/>
        <p:txBody>
          <a:bodyPr/>
          <a:lstStyle/>
          <a:p>
            <a:fld id="{D4B95F05-3E2A-496B-8041-70F2C1FEC488}" type="slidenum">
              <a:rPr lang="en-US" smtClean="0"/>
              <a:t>‹#›</a:t>
            </a:fld>
            <a:endParaRPr lang="en-US"/>
          </a:p>
        </p:txBody>
      </p:sp>
    </p:spTree>
    <p:extLst>
      <p:ext uri="{BB962C8B-B14F-4D97-AF65-F5344CB8AC3E}">
        <p14:creationId xmlns:p14="http://schemas.microsoft.com/office/powerpoint/2010/main" val="391248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17741-ACAA-4AFE-9A98-5683FDB48F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16C09E-5FF2-4D87-B7E9-A8B44EE27697}"/>
              </a:ext>
            </a:extLst>
          </p:cNvPr>
          <p:cNvSpPr>
            <a:spLocks noGrp="1"/>
          </p:cNvSpPr>
          <p:nvPr>
            <p:ph type="dt" sz="half" idx="10"/>
          </p:nvPr>
        </p:nvSpPr>
        <p:spPr/>
        <p:txBody>
          <a:bodyPr/>
          <a:lstStyle/>
          <a:p>
            <a:fld id="{5DA2820C-3769-4CF1-87BC-329E36924AD5}" type="datetimeFigureOut">
              <a:rPr lang="en-US" smtClean="0"/>
              <a:t>1/25/2024</a:t>
            </a:fld>
            <a:endParaRPr lang="en-US"/>
          </a:p>
        </p:txBody>
      </p:sp>
      <p:sp>
        <p:nvSpPr>
          <p:cNvPr id="4" name="Footer Placeholder 3">
            <a:extLst>
              <a:ext uri="{FF2B5EF4-FFF2-40B4-BE49-F238E27FC236}">
                <a16:creationId xmlns:a16="http://schemas.microsoft.com/office/drawing/2014/main" id="{C300D1D7-960C-4296-BBC0-ABA64004FC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807AF8-D0A9-4E84-BC24-54804509CB16}"/>
              </a:ext>
            </a:extLst>
          </p:cNvPr>
          <p:cNvSpPr>
            <a:spLocks noGrp="1"/>
          </p:cNvSpPr>
          <p:nvPr>
            <p:ph type="sldNum" sz="quarter" idx="12"/>
          </p:nvPr>
        </p:nvSpPr>
        <p:spPr/>
        <p:txBody>
          <a:bodyPr/>
          <a:lstStyle/>
          <a:p>
            <a:fld id="{D4B95F05-3E2A-496B-8041-70F2C1FEC488}" type="slidenum">
              <a:rPr lang="en-US" smtClean="0"/>
              <a:t>‹#›</a:t>
            </a:fld>
            <a:endParaRPr lang="en-US"/>
          </a:p>
        </p:txBody>
      </p:sp>
    </p:spTree>
    <p:extLst>
      <p:ext uri="{BB962C8B-B14F-4D97-AF65-F5344CB8AC3E}">
        <p14:creationId xmlns:p14="http://schemas.microsoft.com/office/powerpoint/2010/main" val="244511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65850-0A7F-46A9-B4A5-50B52B40C168}"/>
              </a:ext>
            </a:extLst>
          </p:cNvPr>
          <p:cNvSpPr>
            <a:spLocks noGrp="1"/>
          </p:cNvSpPr>
          <p:nvPr>
            <p:ph type="dt" sz="half" idx="10"/>
          </p:nvPr>
        </p:nvSpPr>
        <p:spPr/>
        <p:txBody>
          <a:bodyPr/>
          <a:lstStyle/>
          <a:p>
            <a:fld id="{5DA2820C-3769-4CF1-87BC-329E36924AD5}" type="datetimeFigureOut">
              <a:rPr lang="en-US" smtClean="0"/>
              <a:t>1/25/2024</a:t>
            </a:fld>
            <a:endParaRPr lang="en-US"/>
          </a:p>
        </p:txBody>
      </p:sp>
      <p:sp>
        <p:nvSpPr>
          <p:cNvPr id="3" name="Footer Placeholder 2">
            <a:extLst>
              <a:ext uri="{FF2B5EF4-FFF2-40B4-BE49-F238E27FC236}">
                <a16:creationId xmlns:a16="http://schemas.microsoft.com/office/drawing/2014/main" id="{94FB3FFA-0C8A-480F-B30A-0431D94D9C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A8BF25-4DC5-49B3-9CEB-54535D2ADBC1}"/>
              </a:ext>
            </a:extLst>
          </p:cNvPr>
          <p:cNvSpPr>
            <a:spLocks noGrp="1"/>
          </p:cNvSpPr>
          <p:nvPr>
            <p:ph type="sldNum" sz="quarter" idx="12"/>
          </p:nvPr>
        </p:nvSpPr>
        <p:spPr/>
        <p:txBody>
          <a:bodyPr/>
          <a:lstStyle/>
          <a:p>
            <a:fld id="{D4B95F05-3E2A-496B-8041-70F2C1FEC488}" type="slidenum">
              <a:rPr lang="en-US" smtClean="0"/>
              <a:t>‹#›</a:t>
            </a:fld>
            <a:endParaRPr lang="en-US"/>
          </a:p>
        </p:txBody>
      </p:sp>
    </p:spTree>
    <p:extLst>
      <p:ext uri="{BB962C8B-B14F-4D97-AF65-F5344CB8AC3E}">
        <p14:creationId xmlns:p14="http://schemas.microsoft.com/office/powerpoint/2010/main" val="84824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16D4-8656-4F94-8DBE-DF5BA52E9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10B676-E610-4A1B-A309-A32AFEC33F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390086-804F-4CED-8E7A-2B1B41B59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DBB570-D544-4DCF-B548-0CA7EC389508}"/>
              </a:ext>
            </a:extLst>
          </p:cNvPr>
          <p:cNvSpPr>
            <a:spLocks noGrp="1"/>
          </p:cNvSpPr>
          <p:nvPr>
            <p:ph type="dt" sz="half" idx="10"/>
          </p:nvPr>
        </p:nvSpPr>
        <p:spPr/>
        <p:txBody>
          <a:bodyPr/>
          <a:lstStyle/>
          <a:p>
            <a:fld id="{5DA2820C-3769-4CF1-87BC-329E36924AD5}" type="datetimeFigureOut">
              <a:rPr lang="en-US" smtClean="0"/>
              <a:t>1/25/2024</a:t>
            </a:fld>
            <a:endParaRPr lang="en-US"/>
          </a:p>
        </p:txBody>
      </p:sp>
      <p:sp>
        <p:nvSpPr>
          <p:cNvPr id="6" name="Footer Placeholder 5">
            <a:extLst>
              <a:ext uri="{FF2B5EF4-FFF2-40B4-BE49-F238E27FC236}">
                <a16:creationId xmlns:a16="http://schemas.microsoft.com/office/drawing/2014/main" id="{EC27DE8C-7357-4C0C-BB8B-F07DA06961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933FCE-DE84-4D50-A1B7-620A49D1796C}"/>
              </a:ext>
            </a:extLst>
          </p:cNvPr>
          <p:cNvSpPr>
            <a:spLocks noGrp="1"/>
          </p:cNvSpPr>
          <p:nvPr>
            <p:ph type="sldNum" sz="quarter" idx="12"/>
          </p:nvPr>
        </p:nvSpPr>
        <p:spPr/>
        <p:txBody>
          <a:bodyPr/>
          <a:lstStyle/>
          <a:p>
            <a:fld id="{D4B95F05-3E2A-496B-8041-70F2C1FEC488}" type="slidenum">
              <a:rPr lang="en-US" smtClean="0"/>
              <a:t>‹#›</a:t>
            </a:fld>
            <a:endParaRPr lang="en-US"/>
          </a:p>
        </p:txBody>
      </p:sp>
    </p:spTree>
    <p:extLst>
      <p:ext uri="{BB962C8B-B14F-4D97-AF65-F5344CB8AC3E}">
        <p14:creationId xmlns:p14="http://schemas.microsoft.com/office/powerpoint/2010/main" val="3327464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F08A-1C10-4393-8FA1-56160D526A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C0D6F1-B84C-4C52-855D-65A4790088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AB7433-0DE2-4FD3-8EDB-F610A79DC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BEB7B5-36C2-4CDC-9307-9D2C542E710C}"/>
              </a:ext>
            </a:extLst>
          </p:cNvPr>
          <p:cNvSpPr>
            <a:spLocks noGrp="1"/>
          </p:cNvSpPr>
          <p:nvPr>
            <p:ph type="dt" sz="half" idx="10"/>
          </p:nvPr>
        </p:nvSpPr>
        <p:spPr/>
        <p:txBody>
          <a:bodyPr/>
          <a:lstStyle/>
          <a:p>
            <a:fld id="{5DA2820C-3769-4CF1-87BC-329E36924AD5}" type="datetimeFigureOut">
              <a:rPr lang="en-US" smtClean="0"/>
              <a:t>1/25/2024</a:t>
            </a:fld>
            <a:endParaRPr lang="en-US"/>
          </a:p>
        </p:txBody>
      </p:sp>
      <p:sp>
        <p:nvSpPr>
          <p:cNvPr id="6" name="Footer Placeholder 5">
            <a:extLst>
              <a:ext uri="{FF2B5EF4-FFF2-40B4-BE49-F238E27FC236}">
                <a16:creationId xmlns:a16="http://schemas.microsoft.com/office/drawing/2014/main" id="{E34380F2-641E-4C96-9BC5-BE28F2E40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2CB93-6376-4981-B2DD-610CD7ABBC88}"/>
              </a:ext>
            </a:extLst>
          </p:cNvPr>
          <p:cNvSpPr>
            <a:spLocks noGrp="1"/>
          </p:cNvSpPr>
          <p:nvPr>
            <p:ph type="sldNum" sz="quarter" idx="12"/>
          </p:nvPr>
        </p:nvSpPr>
        <p:spPr/>
        <p:txBody>
          <a:bodyPr/>
          <a:lstStyle/>
          <a:p>
            <a:fld id="{D4B95F05-3E2A-496B-8041-70F2C1FEC488}" type="slidenum">
              <a:rPr lang="en-US" smtClean="0"/>
              <a:t>‹#›</a:t>
            </a:fld>
            <a:endParaRPr lang="en-US"/>
          </a:p>
        </p:txBody>
      </p:sp>
    </p:spTree>
    <p:extLst>
      <p:ext uri="{BB962C8B-B14F-4D97-AF65-F5344CB8AC3E}">
        <p14:creationId xmlns:p14="http://schemas.microsoft.com/office/powerpoint/2010/main" val="402989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249B13-02E8-4D9C-83C0-236BF405A2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C8CBC8-A8C7-4D56-9A68-64B296808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DC961-EA3B-4B63-BEB1-F38A8FC17E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2820C-3769-4CF1-87BC-329E36924AD5}" type="datetimeFigureOut">
              <a:rPr lang="en-US" smtClean="0"/>
              <a:t>1/25/2024</a:t>
            </a:fld>
            <a:endParaRPr lang="en-US"/>
          </a:p>
        </p:txBody>
      </p:sp>
      <p:sp>
        <p:nvSpPr>
          <p:cNvPr id="5" name="Footer Placeholder 4">
            <a:extLst>
              <a:ext uri="{FF2B5EF4-FFF2-40B4-BE49-F238E27FC236}">
                <a16:creationId xmlns:a16="http://schemas.microsoft.com/office/drawing/2014/main" id="{B276AB36-9DD2-4C16-B6B6-FC19145A14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0EEAF7-7F98-4E2E-9E3A-0253B9154B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95F05-3E2A-496B-8041-70F2C1FEC488}" type="slidenum">
              <a:rPr lang="en-US" smtClean="0"/>
              <a:t>‹#›</a:t>
            </a:fld>
            <a:endParaRPr lang="en-US"/>
          </a:p>
        </p:txBody>
      </p:sp>
    </p:spTree>
    <p:extLst>
      <p:ext uri="{BB962C8B-B14F-4D97-AF65-F5344CB8AC3E}">
        <p14:creationId xmlns:p14="http://schemas.microsoft.com/office/powerpoint/2010/main" val="3590799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boldcafe.org/sabbath-for-this-year-and-beyon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0115A-012C-4304-ADB4-27C6547DFEE9}"/>
              </a:ext>
            </a:extLst>
          </p:cNvPr>
          <p:cNvSpPr>
            <a:spLocks noGrp="1"/>
          </p:cNvSpPr>
          <p:nvPr>
            <p:ph type="ctrTitle"/>
          </p:nvPr>
        </p:nvSpPr>
        <p:spPr/>
        <p:txBody>
          <a:bodyPr/>
          <a:lstStyle/>
          <a:p>
            <a:r>
              <a:rPr lang="en-US" b="1" i="1" u="sng" dirty="0">
                <a:solidFill>
                  <a:srgbClr val="FF0000"/>
                </a:solidFill>
              </a:rPr>
              <a:t>Prophecy Update 1-27-24</a:t>
            </a:r>
          </a:p>
        </p:txBody>
      </p:sp>
      <p:sp>
        <p:nvSpPr>
          <p:cNvPr id="3" name="Subtitle 2">
            <a:extLst>
              <a:ext uri="{FF2B5EF4-FFF2-40B4-BE49-F238E27FC236}">
                <a16:creationId xmlns:a16="http://schemas.microsoft.com/office/drawing/2014/main" id="{DD976D6B-D323-414C-8B41-E6AF212CA14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462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382-0B57-4F6D-B38B-620FAF2291DE}"/>
              </a:ext>
            </a:extLst>
          </p:cNvPr>
          <p:cNvSpPr>
            <a:spLocks noGrp="1"/>
          </p:cNvSpPr>
          <p:nvPr>
            <p:ph type="title"/>
          </p:nvPr>
        </p:nvSpPr>
        <p:spPr>
          <a:xfrm>
            <a:off x="0" y="1"/>
            <a:ext cx="6057900" cy="698499"/>
          </a:xfrm>
        </p:spPr>
        <p:txBody>
          <a:bodyPr/>
          <a:lstStyle/>
          <a:p>
            <a:r>
              <a:rPr lang="en-US" dirty="0"/>
              <a:t>                   </a:t>
            </a:r>
            <a:r>
              <a:rPr lang="en-US" b="1" i="1" u="sng" dirty="0">
                <a:solidFill>
                  <a:srgbClr val="FF0000"/>
                </a:solidFill>
              </a:rPr>
              <a:t>Yuck!!</a:t>
            </a:r>
          </a:p>
        </p:txBody>
      </p:sp>
      <p:sp>
        <p:nvSpPr>
          <p:cNvPr id="3" name="Content Placeholder 2">
            <a:extLst>
              <a:ext uri="{FF2B5EF4-FFF2-40B4-BE49-F238E27FC236}">
                <a16:creationId xmlns:a16="http://schemas.microsoft.com/office/drawing/2014/main" id="{E71B3848-E69F-4665-8689-9182E46C0A5F}"/>
              </a:ext>
            </a:extLst>
          </p:cNvPr>
          <p:cNvSpPr>
            <a:spLocks noGrp="1"/>
          </p:cNvSpPr>
          <p:nvPr>
            <p:ph sz="half" idx="1"/>
          </p:nvPr>
        </p:nvSpPr>
        <p:spPr>
          <a:xfrm>
            <a:off x="0" y="609600"/>
            <a:ext cx="6019800" cy="6248399"/>
          </a:xfrm>
        </p:spPr>
        <p:txBody>
          <a:bodyPr>
            <a:normAutofit/>
          </a:bodyPr>
          <a:lstStyle/>
          <a:p>
            <a:r>
              <a:rPr lang="en-US" dirty="0"/>
              <a:t>Francis’ vision is a world under his authority and dominion.  This world would be returned to another dark age; a world where the papacy would dominate every facet of our existence.  The Bible tells us that Rome will be allowed this dominion for a short time.  “And the ten horns which thou sawest are ten kings, which have received no kingdom as yet; but receive power as kings one hour with the beast. These have one mind, and shall give their power and strength unto the beast.”  Rev. 17:12,13</a:t>
            </a:r>
          </a:p>
          <a:p>
            <a:endParaRPr lang="en-US" dirty="0"/>
          </a:p>
        </p:txBody>
      </p:sp>
      <p:pic>
        <p:nvPicPr>
          <p:cNvPr id="5" name="Content Placeholder 4">
            <a:extLst>
              <a:ext uri="{FF2B5EF4-FFF2-40B4-BE49-F238E27FC236}">
                <a16:creationId xmlns:a16="http://schemas.microsoft.com/office/drawing/2014/main" id="{6863112A-1C58-4CBB-8B93-31D043240C73}"/>
              </a:ext>
            </a:extLst>
          </p:cNvPr>
          <p:cNvPicPr>
            <a:picLocks noGrp="1" noChangeAspect="1"/>
          </p:cNvPicPr>
          <p:nvPr>
            <p:ph sz="half" idx="2"/>
          </p:nvPr>
        </p:nvPicPr>
        <p:blipFill>
          <a:blip r:embed="rId2"/>
          <a:stretch>
            <a:fillRect/>
          </a:stretch>
        </p:blipFill>
        <p:spPr>
          <a:xfrm>
            <a:off x="6019800" y="0"/>
            <a:ext cx="6172199" cy="6857999"/>
          </a:xfrm>
          <a:prstGeom prst="rect">
            <a:avLst/>
          </a:prstGeom>
        </p:spPr>
      </p:pic>
    </p:spTree>
    <p:extLst>
      <p:ext uri="{BB962C8B-B14F-4D97-AF65-F5344CB8AC3E}">
        <p14:creationId xmlns:p14="http://schemas.microsoft.com/office/powerpoint/2010/main" val="2897462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8563E-5651-4FED-B6CF-B8A7DC447F7B}"/>
              </a:ext>
            </a:extLst>
          </p:cNvPr>
          <p:cNvSpPr>
            <a:spLocks noGrp="1"/>
          </p:cNvSpPr>
          <p:nvPr>
            <p:ph type="title"/>
          </p:nvPr>
        </p:nvSpPr>
        <p:spPr>
          <a:xfrm>
            <a:off x="838200" y="1"/>
            <a:ext cx="10515600" cy="838199"/>
          </a:xfrm>
        </p:spPr>
        <p:txBody>
          <a:bodyPr>
            <a:normAutofit/>
          </a:bodyPr>
          <a:lstStyle/>
          <a:p>
            <a:r>
              <a:rPr lang="en-US" dirty="0"/>
              <a:t>       </a:t>
            </a:r>
            <a:r>
              <a:rPr lang="en-US" b="1" i="1" u="sng" dirty="0">
                <a:solidFill>
                  <a:srgbClr val="FF0000"/>
                </a:solidFill>
              </a:rPr>
              <a:t>Confrontation with the Lamb and Rain</a:t>
            </a:r>
          </a:p>
        </p:txBody>
      </p:sp>
      <p:sp>
        <p:nvSpPr>
          <p:cNvPr id="3" name="Content Placeholder 2">
            <a:extLst>
              <a:ext uri="{FF2B5EF4-FFF2-40B4-BE49-F238E27FC236}">
                <a16:creationId xmlns:a16="http://schemas.microsoft.com/office/drawing/2014/main" id="{AF64666F-155B-4A1D-88D2-1DDAA9446768}"/>
              </a:ext>
            </a:extLst>
          </p:cNvPr>
          <p:cNvSpPr>
            <a:spLocks noGrp="1"/>
          </p:cNvSpPr>
          <p:nvPr>
            <p:ph idx="1"/>
          </p:nvPr>
        </p:nvSpPr>
        <p:spPr>
          <a:xfrm>
            <a:off x="0" y="698500"/>
            <a:ext cx="12192000" cy="6159499"/>
          </a:xfrm>
        </p:spPr>
        <p:txBody>
          <a:bodyPr>
            <a:normAutofit fontScale="92500" lnSpcReduction="10000"/>
          </a:bodyPr>
          <a:lstStyle/>
          <a:p>
            <a:r>
              <a:rPr lang="en-US" dirty="0"/>
              <a:t>“These shall make war with the Lamb, and the Lamb shall overcome them: for he is Lord of lords, and King of kings: and they that are with him are called, and chosen, and faithful.”  Rev. 17:14</a:t>
            </a:r>
          </a:p>
          <a:p>
            <a:r>
              <a:rPr lang="en-US" dirty="0"/>
              <a:t>There will be a universal bond of union, one great harmony, a confederacy of Satan's forces. “And shall give their power and strength unto the beast.” Thus is manifested the same arbitrary, oppressive power against religious liberty, freedom to worship God according to the dictates of conscience, as was manifested by the papacy, when in the past it persecuted those who dared to refuse to conform with the religious rites and ceremonies of Romanism. </a:t>
            </a:r>
          </a:p>
          <a:p>
            <a:pPr marL="0" indent="0">
              <a:buNone/>
            </a:pPr>
            <a:r>
              <a:rPr lang="en-US" dirty="0"/>
              <a:t>    In the warfare to be waged in the last days there will be united, in opposition to God's people, all the corrupt powers that have apostatized from allegiance to the law of Jehovah. In this warfare the Sabbath of the fourth commandment will be the great point at issue; for in the Sabbath commandment the great Lawgiver identifies Himself as the Creator of the heavens and the earth (Manuscript 24, 1891). </a:t>
            </a:r>
          </a:p>
          <a:p>
            <a:r>
              <a:rPr lang="en-US" dirty="0"/>
              <a:t>Christ Glorified in the Last Crisis—”As Christ was glorified on the day of Pentecost, so will He again be glorified in the closing work of the gospel, when He shall prepare a people to stand the final test, in the closing conflict of the great controversy.”</a:t>
            </a:r>
          </a:p>
        </p:txBody>
      </p:sp>
    </p:spTree>
    <p:extLst>
      <p:ext uri="{BB962C8B-B14F-4D97-AF65-F5344CB8AC3E}">
        <p14:creationId xmlns:p14="http://schemas.microsoft.com/office/powerpoint/2010/main" val="1543255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421A-7A99-4534-B69E-4D50477462E7}"/>
              </a:ext>
            </a:extLst>
          </p:cNvPr>
          <p:cNvSpPr>
            <a:spLocks noGrp="1"/>
          </p:cNvSpPr>
          <p:nvPr>
            <p:ph type="title"/>
          </p:nvPr>
        </p:nvSpPr>
        <p:spPr>
          <a:xfrm>
            <a:off x="6172198" y="1"/>
            <a:ext cx="6019800" cy="850899"/>
          </a:xfrm>
        </p:spPr>
        <p:txBody>
          <a:bodyPr/>
          <a:lstStyle/>
          <a:p>
            <a:r>
              <a:rPr lang="en-US" dirty="0"/>
              <a:t>    </a:t>
            </a:r>
            <a:r>
              <a:rPr lang="en-US" b="1" i="1" u="sng" dirty="0">
                <a:solidFill>
                  <a:srgbClr val="FF0000"/>
                </a:solidFill>
              </a:rPr>
              <a:t>Do you want a Fight?</a:t>
            </a:r>
          </a:p>
        </p:txBody>
      </p:sp>
      <p:pic>
        <p:nvPicPr>
          <p:cNvPr id="5" name="Content Placeholder 4">
            <a:extLst>
              <a:ext uri="{FF2B5EF4-FFF2-40B4-BE49-F238E27FC236}">
                <a16:creationId xmlns:a16="http://schemas.microsoft.com/office/drawing/2014/main" id="{4E44D509-918D-4763-8D23-259138F73C25}"/>
              </a:ext>
            </a:extLst>
          </p:cNvPr>
          <p:cNvPicPr>
            <a:picLocks noGrp="1" noChangeAspect="1"/>
          </p:cNvPicPr>
          <p:nvPr>
            <p:ph sz="half" idx="1"/>
          </p:nvPr>
        </p:nvPicPr>
        <p:blipFill>
          <a:blip r:embed="rId2"/>
          <a:stretch>
            <a:fillRect/>
          </a:stretch>
        </p:blipFill>
        <p:spPr>
          <a:xfrm>
            <a:off x="0" y="0"/>
            <a:ext cx="6172199" cy="6857999"/>
          </a:xfrm>
          <a:prstGeom prst="rect">
            <a:avLst/>
          </a:prstGeom>
        </p:spPr>
      </p:pic>
      <p:sp>
        <p:nvSpPr>
          <p:cNvPr id="4" name="Content Placeholder 3">
            <a:extLst>
              <a:ext uri="{FF2B5EF4-FFF2-40B4-BE49-F238E27FC236}">
                <a16:creationId xmlns:a16="http://schemas.microsoft.com/office/drawing/2014/main" id="{618E524D-E5D3-4963-9032-9191BB49E4BD}"/>
              </a:ext>
            </a:extLst>
          </p:cNvPr>
          <p:cNvSpPr>
            <a:spLocks noGrp="1"/>
          </p:cNvSpPr>
          <p:nvPr>
            <p:ph sz="half" idx="2"/>
          </p:nvPr>
        </p:nvSpPr>
        <p:spPr>
          <a:xfrm>
            <a:off x="6172200" y="850900"/>
            <a:ext cx="6019800" cy="6007099"/>
          </a:xfrm>
        </p:spPr>
        <p:txBody>
          <a:bodyPr>
            <a:normAutofit fontScale="92500" lnSpcReduction="20000"/>
          </a:bodyPr>
          <a:lstStyle/>
          <a:p>
            <a:r>
              <a:rPr lang="en-US" dirty="0"/>
              <a:t>“And after these things I saw another angel come down from heaven, having great power; and the earth was lightened with his glory. And he cried mightily with a strong voice, saying, Babylon the great is fallen, is fallen, and is become the habitation of devils, and the hold of every foul spirit, and a cage of every unclean and hateful bird. For all nations have drunk of the wine of the wrath of her fornication, and the kings of the earth have committed fornication with her, and the merchants of the earth are waxed rich through the abundance of her delicacies. And I heard another voice from heaven, saying, Come out of her, my people, that ye be not partakers of her sins, and that ye receive not of her plagues.”  Rev. 18:1-4</a:t>
            </a:r>
          </a:p>
        </p:txBody>
      </p:sp>
    </p:spTree>
    <p:extLst>
      <p:ext uri="{BB962C8B-B14F-4D97-AF65-F5344CB8AC3E}">
        <p14:creationId xmlns:p14="http://schemas.microsoft.com/office/powerpoint/2010/main" val="3010692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E899A-75C7-4F9E-9AB7-8923ACE67D20}"/>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latin typeface="Algerian" panose="04020705040A02060702" pitchFamily="82" charset="0"/>
              </a:rPr>
              <a:t>Sunday Movement!</a:t>
            </a:r>
          </a:p>
        </p:txBody>
      </p:sp>
      <p:sp>
        <p:nvSpPr>
          <p:cNvPr id="3" name="Content Placeholder 2">
            <a:extLst>
              <a:ext uri="{FF2B5EF4-FFF2-40B4-BE49-F238E27FC236}">
                <a16:creationId xmlns:a16="http://schemas.microsoft.com/office/drawing/2014/main" id="{13497965-D860-4C46-8F35-D04189361F5C}"/>
              </a:ext>
            </a:extLst>
          </p:cNvPr>
          <p:cNvSpPr>
            <a:spLocks noGrp="1"/>
          </p:cNvSpPr>
          <p:nvPr>
            <p:ph idx="1"/>
          </p:nvPr>
        </p:nvSpPr>
        <p:spPr>
          <a:xfrm>
            <a:off x="0" y="571500"/>
            <a:ext cx="12192000" cy="6286498"/>
          </a:xfrm>
        </p:spPr>
        <p:txBody>
          <a:bodyPr>
            <a:normAutofit fontScale="62500" lnSpcReduction="20000"/>
          </a:bodyPr>
          <a:lstStyle/>
          <a:p>
            <a:r>
              <a:rPr lang="en-US" dirty="0"/>
              <a:t> Fox News: “In a New Year, Pastor Reveals How to Get Back to Church Every Sunday: A prayerful decision” [1]</a:t>
            </a:r>
          </a:p>
          <a:p>
            <a:pPr marL="0" indent="0">
              <a:buNone/>
            </a:pPr>
            <a:r>
              <a:rPr lang="en-US" dirty="0"/>
              <a:t>     Lutherans: “Sabbath for this Year and Beyond” [2]</a:t>
            </a:r>
          </a:p>
          <a:p>
            <a:pPr marL="0" indent="0">
              <a:buNone/>
            </a:pPr>
            <a:r>
              <a:rPr lang="en-US" dirty="0"/>
              <a:t>     Catholic News Agency: “The Sabbath or the Lord’s Day” [3]</a:t>
            </a:r>
          </a:p>
          <a:p>
            <a:pPr marL="0" indent="0">
              <a:buNone/>
            </a:pPr>
            <a:r>
              <a:rPr lang="en-US" dirty="0"/>
              <a:t>     Reformed Churches: “Why You Should Attend Church in Person This Sunday” (4)</a:t>
            </a:r>
          </a:p>
          <a:p>
            <a:pPr marL="0" indent="0">
              <a:buNone/>
            </a:pPr>
            <a:r>
              <a:rPr lang="en-US" dirty="0"/>
              <a:t>      Evangelicals: “Sabbath for All Creation” [5]</a:t>
            </a:r>
          </a:p>
          <a:p>
            <a:pPr marL="0" indent="0">
              <a:buNone/>
            </a:pPr>
            <a:r>
              <a:rPr lang="en-US" dirty="0"/>
              <a:t>    ChurchLeaders.com: “Finding Sabbath in the Storm” [6]</a:t>
            </a:r>
          </a:p>
          <a:p>
            <a:pPr marL="0" indent="0">
              <a:buNone/>
            </a:pPr>
            <a:r>
              <a:rPr lang="en-US" dirty="0"/>
              <a:t>   MSN News: “Why Rest Should Be a Professional Priority” [7]</a:t>
            </a:r>
          </a:p>
          <a:p>
            <a:pPr marL="0" indent="0">
              <a:buNone/>
            </a:pPr>
            <a:r>
              <a:rPr lang="en-US" dirty="0"/>
              <a:t>   Yahoo News: “The Dying American Rest Ethic” [8]</a:t>
            </a:r>
          </a:p>
          <a:p>
            <a:pPr marL="0" indent="0">
              <a:buNone/>
            </a:pPr>
            <a:r>
              <a:rPr lang="en-US" dirty="0"/>
              <a:t>           https://www.foxnews.com/lifestyle/new-year-pastor-how-get-back-church-every-sunday-prayerful-decision.amp</a:t>
            </a:r>
          </a:p>
          <a:p>
            <a:pPr marL="0" indent="0">
              <a:buNone/>
            </a:pPr>
            <a:r>
              <a:rPr lang="en-US" dirty="0"/>
              <a:t>          [2] </a:t>
            </a:r>
            <a:r>
              <a:rPr lang="en-US" dirty="0">
                <a:hlinkClick r:id="rId2"/>
              </a:rPr>
              <a:t>https://www.boldcafe.org/sabbath-for-this-year-and-beyond/</a:t>
            </a:r>
            <a:endParaRPr lang="en-US" dirty="0"/>
          </a:p>
          <a:p>
            <a:pPr marL="0" indent="0">
              <a:buNone/>
            </a:pPr>
            <a:r>
              <a:rPr lang="en-US" dirty="0"/>
              <a:t>          [3] https://www.catholicnewsagency.com/resource/55994/the-sabbath-or-the-lords-day</a:t>
            </a:r>
          </a:p>
          <a:p>
            <a:pPr marL="0" indent="0">
              <a:buNone/>
            </a:pPr>
            <a:r>
              <a:rPr lang="en-US" dirty="0"/>
              <a:t>          [4] https://www.thegospelcoalition.org/article/attend-church-sunday/</a:t>
            </a:r>
          </a:p>
          <a:p>
            <a:pPr marL="0" indent="0">
              <a:buNone/>
            </a:pPr>
            <a:r>
              <a:rPr lang="en-US" dirty="0"/>
              <a:t>         ( 5] https://saltandlight.sg/devotional/sabbath-for-all-creation/</a:t>
            </a:r>
          </a:p>
          <a:p>
            <a:pPr marL="0" indent="0">
              <a:buNone/>
            </a:pPr>
            <a:r>
              <a:rPr lang="en-US" dirty="0"/>
              <a:t>          [6] https://churchleaders.com/wellness/465315-finding-pastoral-sabbath-in-the-storm.html</a:t>
            </a:r>
          </a:p>
          <a:p>
            <a:pPr marL="0" indent="0">
              <a:buNone/>
            </a:pPr>
            <a:r>
              <a:rPr lang="en-US" dirty="0"/>
              <a:t>          [7] https://www.msn.com/en-us/money/other/why-rest-should-be-a-professional-priority/ar-AA1mPvNd</a:t>
            </a:r>
          </a:p>
          <a:p>
            <a:pPr marL="0" indent="0">
              <a:buNone/>
            </a:pPr>
            <a:r>
              <a:rPr lang="en-US" dirty="0"/>
              <a:t>          [8] https://news.yahoo.com/grace-day-dying-american-rest-032000573.html</a:t>
            </a:r>
          </a:p>
          <a:p>
            <a:pPr marL="0" indent="0">
              <a:buNone/>
            </a:pPr>
            <a:r>
              <a:rPr lang="en-US" dirty="0"/>
              <a:t>          The Sunday movement is gaining momentum. Presently, efforts are underway to portray Sunday, the counterfeit Sabbath, as an essential good in our world. This will lead people away from the truth that God has for this time.</a:t>
            </a:r>
          </a:p>
          <a:p>
            <a:pPr marL="0" indent="0">
              <a:buNone/>
            </a:pPr>
            <a:r>
              <a:rPr lang="en-US" dirty="0"/>
              <a:t>Advent Messenger</a:t>
            </a:r>
          </a:p>
        </p:txBody>
      </p:sp>
    </p:spTree>
    <p:extLst>
      <p:ext uri="{BB962C8B-B14F-4D97-AF65-F5344CB8AC3E}">
        <p14:creationId xmlns:p14="http://schemas.microsoft.com/office/powerpoint/2010/main" val="2004366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E372-4217-418A-B036-0D723D6943D4}"/>
              </a:ext>
            </a:extLst>
          </p:cNvPr>
          <p:cNvSpPr>
            <a:spLocks noGrp="1"/>
          </p:cNvSpPr>
          <p:nvPr>
            <p:ph type="title"/>
          </p:nvPr>
        </p:nvSpPr>
        <p:spPr>
          <a:xfrm>
            <a:off x="838200" y="1"/>
            <a:ext cx="10515600" cy="863599"/>
          </a:xfrm>
        </p:spPr>
        <p:txBody>
          <a:bodyPr/>
          <a:lstStyle/>
          <a:p>
            <a:r>
              <a:rPr lang="en-US" dirty="0"/>
              <a:t>            </a:t>
            </a:r>
            <a:r>
              <a:rPr lang="en-US" b="1" i="1" u="sng" dirty="0">
                <a:solidFill>
                  <a:srgbClr val="FF0000"/>
                </a:solidFill>
              </a:rPr>
              <a:t>Ellen White Classic End time Scenario</a:t>
            </a:r>
          </a:p>
        </p:txBody>
      </p:sp>
      <p:pic>
        <p:nvPicPr>
          <p:cNvPr id="6" name="Content Placeholder 5">
            <a:extLst>
              <a:ext uri="{FF2B5EF4-FFF2-40B4-BE49-F238E27FC236}">
                <a16:creationId xmlns:a16="http://schemas.microsoft.com/office/drawing/2014/main" id="{71313463-B2CD-4C1D-A168-AF49B41B1772}"/>
              </a:ext>
            </a:extLst>
          </p:cNvPr>
          <p:cNvPicPr>
            <a:picLocks noGrp="1" noChangeAspect="1"/>
          </p:cNvPicPr>
          <p:nvPr>
            <p:ph sz="half" idx="1"/>
          </p:nvPr>
        </p:nvPicPr>
        <p:blipFill>
          <a:blip r:embed="rId2"/>
          <a:stretch>
            <a:fillRect/>
          </a:stretch>
        </p:blipFill>
        <p:spPr>
          <a:xfrm>
            <a:off x="0" y="774700"/>
            <a:ext cx="6096000" cy="6083299"/>
          </a:xfrm>
          <a:prstGeom prst="rect">
            <a:avLst/>
          </a:prstGeom>
        </p:spPr>
      </p:pic>
      <p:pic>
        <p:nvPicPr>
          <p:cNvPr id="5" name="Content Placeholder 4">
            <a:extLst>
              <a:ext uri="{FF2B5EF4-FFF2-40B4-BE49-F238E27FC236}">
                <a16:creationId xmlns:a16="http://schemas.microsoft.com/office/drawing/2014/main" id="{E58B88C0-D467-4639-B1F3-852391520D69}"/>
              </a:ext>
            </a:extLst>
          </p:cNvPr>
          <p:cNvPicPr>
            <a:picLocks noGrp="1" noChangeAspect="1"/>
          </p:cNvPicPr>
          <p:nvPr>
            <p:ph sz="half" idx="2"/>
          </p:nvPr>
        </p:nvPicPr>
        <p:blipFill>
          <a:blip r:embed="rId3"/>
          <a:stretch>
            <a:fillRect/>
          </a:stretch>
        </p:blipFill>
        <p:spPr>
          <a:xfrm>
            <a:off x="6019800" y="774700"/>
            <a:ext cx="6172200" cy="6083299"/>
          </a:xfrm>
          <a:prstGeom prst="rect">
            <a:avLst/>
          </a:prstGeom>
        </p:spPr>
      </p:pic>
    </p:spTree>
    <p:extLst>
      <p:ext uri="{BB962C8B-B14F-4D97-AF65-F5344CB8AC3E}">
        <p14:creationId xmlns:p14="http://schemas.microsoft.com/office/powerpoint/2010/main" val="2315564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F534-CAE8-47A3-96F6-05D559381A35}"/>
              </a:ext>
            </a:extLst>
          </p:cNvPr>
          <p:cNvSpPr>
            <a:spLocks noGrp="1"/>
          </p:cNvSpPr>
          <p:nvPr>
            <p:ph type="title"/>
          </p:nvPr>
        </p:nvSpPr>
        <p:spPr>
          <a:xfrm>
            <a:off x="838200" y="1"/>
            <a:ext cx="10515600" cy="681036"/>
          </a:xfrm>
        </p:spPr>
        <p:txBody>
          <a:bodyPr>
            <a:normAutofit fontScale="90000"/>
          </a:bodyPr>
          <a:lstStyle/>
          <a:p>
            <a:r>
              <a:rPr lang="en-US" dirty="0"/>
              <a:t>                   </a:t>
            </a:r>
            <a:r>
              <a:rPr lang="en-US" b="1" i="1" u="sng" dirty="0">
                <a:solidFill>
                  <a:srgbClr val="FF0000"/>
                </a:solidFill>
              </a:rPr>
              <a:t>Prophetic and Pathetic People</a:t>
            </a:r>
          </a:p>
        </p:txBody>
      </p:sp>
      <p:pic>
        <p:nvPicPr>
          <p:cNvPr id="5" name="Content Placeholder 4">
            <a:extLst>
              <a:ext uri="{FF2B5EF4-FFF2-40B4-BE49-F238E27FC236}">
                <a16:creationId xmlns:a16="http://schemas.microsoft.com/office/drawing/2014/main" id="{2A1B8283-A958-4124-9D2A-A64F9EB7A129}"/>
              </a:ext>
            </a:extLst>
          </p:cNvPr>
          <p:cNvPicPr>
            <a:picLocks noGrp="1" noChangeAspect="1"/>
          </p:cNvPicPr>
          <p:nvPr>
            <p:ph sz="half" idx="1"/>
          </p:nvPr>
        </p:nvPicPr>
        <p:blipFill>
          <a:blip r:embed="rId2"/>
          <a:stretch>
            <a:fillRect/>
          </a:stretch>
        </p:blipFill>
        <p:spPr>
          <a:xfrm>
            <a:off x="0" y="681037"/>
            <a:ext cx="6096000" cy="6176961"/>
          </a:xfrm>
          <a:prstGeom prst="rect">
            <a:avLst/>
          </a:prstGeom>
        </p:spPr>
      </p:pic>
      <p:sp>
        <p:nvSpPr>
          <p:cNvPr id="4" name="Content Placeholder 3">
            <a:extLst>
              <a:ext uri="{FF2B5EF4-FFF2-40B4-BE49-F238E27FC236}">
                <a16:creationId xmlns:a16="http://schemas.microsoft.com/office/drawing/2014/main" id="{76849114-B771-4101-A1DB-6C010D16259C}"/>
              </a:ext>
            </a:extLst>
          </p:cNvPr>
          <p:cNvSpPr>
            <a:spLocks noGrp="1"/>
          </p:cNvSpPr>
          <p:nvPr>
            <p:ph sz="half" idx="2"/>
          </p:nvPr>
        </p:nvSpPr>
        <p:spPr>
          <a:xfrm>
            <a:off x="6172200" y="681036"/>
            <a:ext cx="6019800" cy="6176961"/>
          </a:xfrm>
        </p:spPr>
        <p:txBody>
          <a:bodyPr>
            <a:normAutofit/>
          </a:bodyPr>
          <a:lstStyle/>
          <a:p>
            <a:r>
              <a:rPr lang="en-US" sz="3600" dirty="0"/>
              <a:t>Idols are made of scholarship and higher education that throw away the Heavenly gift of prophecy!!  Shame on Adventism today!!</a:t>
            </a:r>
          </a:p>
          <a:p>
            <a:r>
              <a:rPr lang="en-US" sz="3600" dirty="0"/>
              <a:t>Praise God for the awesome gift of prophecy!!</a:t>
            </a:r>
          </a:p>
          <a:p>
            <a:r>
              <a:rPr lang="en-US" sz="3600" dirty="0"/>
              <a:t>What she wrote over 100 years ago is happening before our eyes!!</a:t>
            </a:r>
          </a:p>
        </p:txBody>
      </p:sp>
    </p:spTree>
    <p:extLst>
      <p:ext uri="{BB962C8B-B14F-4D97-AF65-F5344CB8AC3E}">
        <p14:creationId xmlns:p14="http://schemas.microsoft.com/office/powerpoint/2010/main" val="3280939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A4D9-408C-4276-800F-A41466C7EA6C}"/>
              </a:ext>
            </a:extLst>
          </p:cNvPr>
          <p:cNvSpPr>
            <a:spLocks noGrp="1"/>
          </p:cNvSpPr>
          <p:nvPr>
            <p:ph type="title"/>
          </p:nvPr>
        </p:nvSpPr>
        <p:spPr>
          <a:xfrm>
            <a:off x="6400800" y="1"/>
            <a:ext cx="5791200" cy="1104899"/>
          </a:xfrm>
        </p:spPr>
        <p:txBody>
          <a:bodyPr>
            <a:normAutofit fontScale="90000"/>
          </a:bodyPr>
          <a:lstStyle/>
          <a:p>
            <a:r>
              <a:rPr lang="en-US" dirty="0"/>
              <a:t>  </a:t>
            </a:r>
            <a:r>
              <a:rPr lang="en-US" b="1" i="1" u="sng" dirty="0">
                <a:solidFill>
                  <a:srgbClr val="FF0000"/>
                </a:solidFill>
              </a:rPr>
              <a:t>Unity in Catholic Teaching</a:t>
            </a:r>
          </a:p>
        </p:txBody>
      </p:sp>
      <p:pic>
        <p:nvPicPr>
          <p:cNvPr id="5" name="Content Placeholder 4">
            <a:extLst>
              <a:ext uri="{FF2B5EF4-FFF2-40B4-BE49-F238E27FC236}">
                <a16:creationId xmlns:a16="http://schemas.microsoft.com/office/drawing/2014/main" id="{C6F4B367-A59A-4450-BA0D-A8DF2CDDC5F9}"/>
              </a:ext>
            </a:extLst>
          </p:cNvPr>
          <p:cNvPicPr>
            <a:picLocks noGrp="1" noChangeAspect="1"/>
          </p:cNvPicPr>
          <p:nvPr>
            <p:ph sz="half" idx="1"/>
          </p:nvPr>
        </p:nvPicPr>
        <p:blipFill>
          <a:blip r:embed="rId2"/>
          <a:stretch>
            <a:fillRect/>
          </a:stretch>
        </p:blipFill>
        <p:spPr>
          <a:xfrm>
            <a:off x="0" y="1"/>
            <a:ext cx="6400800" cy="6857998"/>
          </a:xfrm>
          <a:prstGeom prst="rect">
            <a:avLst/>
          </a:prstGeom>
        </p:spPr>
      </p:pic>
      <p:sp>
        <p:nvSpPr>
          <p:cNvPr id="4" name="Content Placeholder 3">
            <a:extLst>
              <a:ext uri="{FF2B5EF4-FFF2-40B4-BE49-F238E27FC236}">
                <a16:creationId xmlns:a16="http://schemas.microsoft.com/office/drawing/2014/main" id="{8621BC59-0E99-42C5-A0C1-AC62F70F88F1}"/>
              </a:ext>
            </a:extLst>
          </p:cNvPr>
          <p:cNvSpPr>
            <a:spLocks noGrp="1"/>
          </p:cNvSpPr>
          <p:nvPr>
            <p:ph sz="half" idx="2"/>
          </p:nvPr>
        </p:nvSpPr>
        <p:spPr>
          <a:xfrm>
            <a:off x="6172200" y="1104900"/>
            <a:ext cx="5930900" cy="5753099"/>
          </a:xfrm>
        </p:spPr>
        <p:txBody>
          <a:bodyPr>
            <a:normAutofit/>
          </a:bodyPr>
          <a:lstStyle/>
          <a:p>
            <a:r>
              <a:rPr lang="en-US" sz="3000" dirty="0"/>
              <a:t>On January 6, 2024, Pope Francis celebrated the Mass on the Solemnity of the Epiphany in St. Peter’s Basilica. In his homily, Pope Francis spoke about the lack of unity that exists within the church. He spoke about love and stated that we need to abandon “ecclesiastical ideologies” that are dividing us. Instead, we are to find our true meaning of “ecclesial vocation” within the “Holy Mother Church.”</a:t>
            </a:r>
          </a:p>
        </p:txBody>
      </p:sp>
    </p:spTree>
    <p:extLst>
      <p:ext uri="{BB962C8B-B14F-4D97-AF65-F5344CB8AC3E}">
        <p14:creationId xmlns:p14="http://schemas.microsoft.com/office/powerpoint/2010/main" val="109259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0366B-0A7B-4611-AFDE-8D744AA3818F}"/>
              </a:ext>
            </a:extLst>
          </p:cNvPr>
          <p:cNvSpPr>
            <a:spLocks noGrp="1"/>
          </p:cNvSpPr>
          <p:nvPr>
            <p:ph type="title"/>
          </p:nvPr>
        </p:nvSpPr>
        <p:spPr>
          <a:xfrm>
            <a:off x="838200" y="1"/>
            <a:ext cx="10515600" cy="812799"/>
          </a:xfrm>
        </p:spPr>
        <p:txBody>
          <a:bodyPr>
            <a:normAutofit/>
          </a:bodyPr>
          <a:lstStyle/>
          <a:p>
            <a:r>
              <a:rPr lang="en-US" dirty="0"/>
              <a:t>          </a:t>
            </a:r>
            <a:r>
              <a:rPr lang="en-US" b="1" i="1" u="sng" dirty="0">
                <a:solidFill>
                  <a:srgbClr val="00B050"/>
                </a:solidFill>
              </a:rPr>
              <a:t>Let Go of our Ideologies and Follow him!</a:t>
            </a:r>
          </a:p>
        </p:txBody>
      </p:sp>
      <p:sp>
        <p:nvSpPr>
          <p:cNvPr id="3" name="Content Placeholder 2">
            <a:extLst>
              <a:ext uri="{FF2B5EF4-FFF2-40B4-BE49-F238E27FC236}">
                <a16:creationId xmlns:a16="http://schemas.microsoft.com/office/drawing/2014/main" id="{CADE5532-38FA-4CD8-97F9-C278C2843363}"/>
              </a:ext>
            </a:extLst>
          </p:cNvPr>
          <p:cNvSpPr>
            <a:spLocks noGrp="1"/>
          </p:cNvSpPr>
          <p:nvPr>
            <p:ph idx="1"/>
          </p:nvPr>
        </p:nvSpPr>
        <p:spPr>
          <a:xfrm>
            <a:off x="0" y="673100"/>
            <a:ext cx="12192000" cy="6184899"/>
          </a:xfrm>
        </p:spPr>
        <p:txBody>
          <a:bodyPr>
            <a:normAutofit/>
          </a:bodyPr>
          <a:lstStyle/>
          <a:p>
            <a:r>
              <a:rPr lang="en-US" dirty="0"/>
              <a:t>“We need to set out on this journey, so that our faith will not be reduced to an assemblage of religious devotions or mere outward appearance, but will instead become a fire burning within us, making us passionate seekers of the Lord’s face and witnesses to his Gospel. </a:t>
            </a:r>
            <a:r>
              <a:rPr lang="en-US" b="1" i="1" u="sng" dirty="0">
                <a:solidFill>
                  <a:srgbClr val="0070C0"/>
                </a:solidFill>
              </a:rPr>
              <a:t>We need this in the Church, where, instead of splitting into groups based on our own ideas, we are called to put God back at the </a:t>
            </a:r>
            <a:r>
              <a:rPr lang="en-US" b="1" i="1" u="sng" dirty="0" err="1">
                <a:solidFill>
                  <a:srgbClr val="0070C0"/>
                </a:solidFill>
              </a:rPr>
              <a:t>centre</a:t>
            </a:r>
            <a:r>
              <a:rPr lang="en-US" b="1" i="1" u="sng" dirty="0">
                <a:solidFill>
                  <a:srgbClr val="0070C0"/>
                </a:solidFill>
              </a:rPr>
              <a:t>. We need to let go of ecclesiastical ideologies so that we can discover the meaning of Holy Mother Church, the ecclesial habitus.</a:t>
            </a:r>
            <a:r>
              <a:rPr lang="en-US" dirty="0"/>
              <a:t> Ecclesiastical ideologies, no; ecclesial vocation, yes. </a:t>
            </a:r>
            <a:r>
              <a:rPr lang="en-US" b="1" i="1" u="sng" dirty="0">
                <a:solidFill>
                  <a:srgbClr val="FF0000"/>
                </a:solidFill>
              </a:rPr>
              <a:t>The Lord, not our own ideas or our own projects, must be at the center.</a:t>
            </a:r>
            <a:r>
              <a:rPr lang="en-US" dirty="0"/>
              <a:t> Let us set out anew from God; let us seek from him the courage not to lose heart in the face of difficulties, the strength to surmount all obstacles, the joy to live in harmonious communion.”</a:t>
            </a:r>
          </a:p>
          <a:p>
            <a:r>
              <a:rPr lang="en-US" dirty="0"/>
              <a:t> https://press.vatican.va/content/salastampa/en/bollettino/pubblico/2024/01/06/240106a.html</a:t>
            </a:r>
          </a:p>
        </p:txBody>
      </p:sp>
    </p:spTree>
    <p:extLst>
      <p:ext uri="{BB962C8B-B14F-4D97-AF65-F5344CB8AC3E}">
        <p14:creationId xmlns:p14="http://schemas.microsoft.com/office/powerpoint/2010/main" val="3857863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F005-3584-4C66-9BF4-35B1A16635E9}"/>
              </a:ext>
            </a:extLst>
          </p:cNvPr>
          <p:cNvSpPr>
            <a:spLocks noGrp="1"/>
          </p:cNvSpPr>
          <p:nvPr>
            <p:ph type="title"/>
          </p:nvPr>
        </p:nvSpPr>
        <p:spPr>
          <a:xfrm>
            <a:off x="838200" y="1"/>
            <a:ext cx="10515600" cy="838199"/>
          </a:xfrm>
        </p:spPr>
        <p:txBody>
          <a:bodyPr/>
          <a:lstStyle/>
          <a:p>
            <a:r>
              <a:rPr lang="en-US" dirty="0"/>
              <a:t>                    </a:t>
            </a:r>
            <a:r>
              <a:rPr lang="en-US" b="1" i="1" u="sng" dirty="0">
                <a:solidFill>
                  <a:srgbClr val="FF0000"/>
                </a:solidFill>
              </a:rPr>
              <a:t>Diop Calls for the Same!</a:t>
            </a:r>
          </a:p>
        </p:txBody>
      </p:sp>
      <p:sp>
        <p:nvSpPr>
          <p:cNvPr id="3" name="Content Placeholder 2">
            <a:extLst>
              <a:ext uri="{FF2B5EF4-FFF2-40B4-BE49-F238E27FC236}">
                <a16:creationId xmlns:a16="http://schemas.microsoft.com/office/drawing/2014/main" id="{F01105A1-FF85-4A7C-85CD-1041E82AAC23}"/>
              </a:ext>
            </a:extLst>
          </p:cNvPr>
          <p:cNvSpPr>
            <a:spLocks noGrp="1"/>
          </p:cNvSpPr>
          <p:nvPr>
            <p:ph sz="half" idx="1"/>
          </p:nvPr>
        </p:nvSpPr>
        <p:spPr>
          <a:xfrm>
            <a:off x="0" y="622300"/>
            <a:ext cx="6019800" cy="6235699"/>
          </a:xfrm>
        </p:spPr>
        <p:txBody>
          <a:bodyPr>
            <a:normAutofit/>
          </a:bodyPr>
          <a:lstStyle/>
          <a:p>
            <a:r>
              <a:rPr lang="en-US" dirty="0"/>
              <a:t>“This unique yearly gathering is a space where distinguished leaders of Christian world communions engage in bilateral and multilateral dialogues, each communion sharing on their own terms about their ecclesiastical life, and work as witnesses to the sovereignty of the triune God and His ultimate purpose to gather the whole world, oikumene, under the lordship of Christ.” https://www.oikoumene.org/news/wcc-hosts-conference-of-secretaries-of-christian-world-communions</a:t>
            </a:r>
          </a:p>
          <a:p>
            <a:endParaRPr lang="en-US" dirty="0"/>
          </a:p>
        </p:txBody>
      </p:sp>
      <p:pic>
        <p:nvPicPr>
          <p:cNvPr id="5" name="Content Placeholder 4">
            <a:extLst>
              <a:ext uri="{FF2B5EF4-FFF2-40B4-BE49-F238E27FC236}">
                <a16:creationId xmlns:a16="http://schemas.microsoft.com/office/drawing/2014/main" id="{A034BE98-0963-403E-86DA-E94E1BBFE8D0}"/>
              </a:ext>
            </a:extLst>
          </p:cNvPr>
          <p:cNvPicPr>
            <a:picLocks noGrp="1" noChangeAspect="1"/>
          </p:cNvPicPr>
          <p:nvPr>
            <p:ph sz="half" idx="2"/>
          </p:nvPr>
        </p:nvPicPr>
        <p:blipFill>
          <a:blip r:embed="rId2"/>
          <a:stretch>
            <a:fillRect/>
          </a:stretch>
        </p:blipFill>
        <p:spPr>
          <a:xfrm>
            <a:off x="6019800" y="749300"/>
            <a:ext cx="6172200" cy="6108699"/>
          </a:xfrm>
          <a:prstGeom prst="rect">
            <a:avLst/>
          </a:prstGeom>
        </p:spPr>
      </p:pic>
    </p:spTree>
    <p:extLst>
      <p:ext uri="{BB962C8B-B14F-4D97-AF65-F5344CB8AC3E}">
        <p14:creationId xmlns:p14="http://schemas.microsoft.com/office/powerpoint/2010/main" val="403930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F74D-C67E-489E-B70A-F06FED930316}"/>
              </a:ext>
            </a:extLst>
          </p:cNvPr>
          <p:cNvSpPr>
            <a:spLocks noGrp="1"/>
          </p:cNvSpPr>
          <p:nvPr>
            <p:ph type="title"/>
          </p:nvPr>
        </p:nvSpPr>
        <p:spPr>
          <a:xfrm>
            <a:off x="838200" y="1"/>
            <a:ext cx="10515600" cy="825499"/>
          </a:xfrm>
        </p:spPr>
        <p:txBody>
          <a:bodyPr/>
          <a:lstStyle/>
          <a:p>
            <a:r>
              <a:rPr lang="en-US" dirty="0"/>
              <a:t>               </a:t>
            </a:r>
            <a:r>
              <a:rPr lang="en-US" b="1" i="1" u="sng" dirty="0">
                <a:solidFill>
                  <a:srgbClr val="FF0000"/>
                </a:solidFill>
                <a:latin typeface="Algerian" panose="04020705040A02060702" pitchFamily="82" charset="0"/>
              </a:rPr>
              <a:t>Consciousness in Death!!</a:t>
            </a:r>
          </a:p>
        </p:txBody>
      </p:sp>
      <p:sp>
        <p:nvSpPr>
          <p:cNvPr id="3" name="Content Placeholder 2">
            <a:extLst>
              <a:ext uri="{FF2B5EF4-FFF2-40B4-BE49-F238E27FC236}">
                <a16:creationId xmlns:a16="http://schemas.microsoft.com/office/drawing/2014/main" id="{302DB423-8B26-4941-958F-14218725EB0B}"/>
              </a:ext>
            </a:extLst>
          </p:cNvPr>
          <p:cNvSpPr>
            <a:spLocks noGrp="1"/>
          </p:cNvSpPr>
          <p:nvPr>
            <p:ph idx="1"/>
          </p:nvPr>
        </p:nvSpPr>
        <p:spPr>
          <a:xfrm>
            <a:off x="0" y="736600"/>
            <a:ext cx="12192000" cy="6121399"/>
          </a:xfrm>
        </p:spPr>
        <p:txBody>
          <a:bodyPr>
            <a:normAutofit/>
          </a:bodyPr>
          <a:lstStyle/>
          <a:p>
            <a:r>
              <a:rPr lang="en-US" dirty="0"/>
              <a:t>“On December 15, 2023, Time Magazine published a special edition called “Heaven and the Afterlife,” in which it asserted that there is scientific evidence to support the idea of a “continuing consciousness” beyond death.  This view is identical to the doctrine of the immortal soul, which holds that the soul lives on eternally even after death. This philosophy is the same lie that Satan spoke in the Garden of Eden when he said, “Ye shall not surely die” (Genesis 3:4). Time magazine is helping prepare people to welcome the spirits of the dead by promoting the idea that the dead don’t really die. Once again, the great deceiver seeks to take control of our minds, and it is unfortunate that this generation listens to everything else except God and His truths. In order to enhance his deceptions, Satan’s fallen angels will pose as our deceased friends wearing “robes of light” and mimic the robes that the faithful will receive in the life to come (Revelation 6:11; 7:9, 17; 19:8).”  Advent Messenger</a:t>
            </a:r>
          </a:p>
        </p:txBody>
      </p:sp>
    </p:spTree>
    <p:extLst>
      <p:ext uri="{BB962C8B-B14F-4D97-AF65-F5344CB8AC3E}">
        <p14:creationId xmlns:p14="http://schemas.microsoft.com/office/powerpoint/2010/main" val="42550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E7E8-48EF-4AE1-A143-592C25D2C721}"/>
              </a:ext>
            </a:extLst>
          </p:cNvPr>
          <p:cNvSpPr>
            <a:spLocks noGrp="1"/>
          </p:cNvSpPr>
          <p:nvPr>
            <p:ph type="title"/>
          </p:nvPr>
        </p:nvSpPr>
        <p:spPr>
          <a:xfrm>
            <a:off x="6134100" y="1"/>
            <a:ext cx="6057900" cy="584199"/>
          </a:xfrm>
        </p:spPr>
        <p:txBody>
          <a:bodyPr>
            <a:normAutofit fontScale="90000"/>
          </a:bodyPr>
          <a:lstStyle/>
          <a:p>
            <a:r>
              <a:rPr lang="en-US" b="1" i="1" u="sng" dirty="0">
                <a:solidFill>
                  <a:srgbClr val="FF0000"/>
                </a:solidFill>
              </a:rPr>
              <a:t>      The Prophet Saw this!</a:t>
            </a:r>
          </a:p>
        </p:txBody>
      </p:sp>
      <p:pic>
        <p:nvPicPr>
          <p:cNvPr id="5" name="Content Placeholder 4">
            <a:extLst>
              <a:ext uri="{FF2B5EF4-FFF2-40B4-BE49-F238E27FC236}">
                <a16:creationId xmlns:a16="http://schemas.microsoft.com/office/drawing/2014/main" id="{6DC77529-E5D2-4465-B9FE-0F4469A594DB}"/>
              </a:ext>
            </a:extLst>
          </p:cNvPr>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a:extLst>
              <a:ext uri="{FF2B5EF4-FFF2-40B4-BE49-F238E27FC236}">
                <a16:creationId xmlns:a16="http://schemas.microsoft.com/office/drawing/2014/main" id="{F73E599B-287E-4156-9C62-B69F535E21DB}"/>
              </a:ext>
            </a:extLst>
          </p:cNvPr>
          <p:cNvSpPr>
            <a:spLocks noGrp="1"/>
          </p:cNvSpPr>
          <p:nvPr>
            <p:ph sz="half" idx="2"/>
          </p:nvPr>
        </p:nvSpPr>
        <p:spPr>
          <a:xfrm>
            <a:off x="6172200" y="482600"/>
            <a:ext cx="6019800" cy="6375399"/>
          </a:xfrm>
        </p:spPr>
        <p:txBody>
          <a:bodyPr>
            <a:normAutofit fontScale="85000" lnSpcReduction="20000"/>
          </a:bodyPr>
          <a:lstStyle/>
          <a:p>
            <a:r>
              <a:rPr lang="en-US" dirty="0"/>
              <a:t>“If the dead are admitted to the presence of God and holy angels, and privileged with knowledge far exceeding what they before possessed, why should they not return to the earth to enlighten and instruct the living? If, as taught by popular theologians, spirits of the dead are hovering about their friends on earth, why should they not be permitted to communicate with them, to warn them against evil, or to comfort them in sorrow? How can those who believe in man's consciousness in death reject what comes to them as divine light communicated by glorified spirits? Here is a channel regarded as sacred, through which Satan works for the accomplishment of his purposes. The fallen angels who do his bidding appear as messengers from the spirit world. While professing to bring the living into communication with the dead, the prince of evil exercises his bewitching influence upon their minds.”  GC, pg. 551</a:t>
            </a:r>
          </a:p>
        </p:txBody>
      </p:sp>
    </p:spTree>
    <p:extLst>
      <p:ext uri="{BB962C8B-B14F-4D97-AF65-F5344CB8AC3E}">
        <p14:creationId xmlns:p14="http://schemas.microsoft.com/office/powerpoint/2010/main" val="74172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6324-758F-46F5-9578-185796081877}"/>
              </a:ext>
            </a:extLst>
          </p:cNvPr>
          <p:cNvSpPr>
            <a:spLocks noGrp="1"/>
          </p:cNvSpPr>
          <p:nvPr>
            <p:ph type="title"/>
          </p:nvPr>
        </p:nvSpPr>
        <p:spPr>
          <a:xfrm>
            <a:off x="838200" y="1"/>
            <a:ext cx="10515600" cy="1028699"/>
          </a:xfrm>
        </p:spPr>
        <p:txBody>
          <a:bodyPr/>
          <a:lstStyle/>
          <a:p>
            <a:r>
              <a:rPr lang="en-US" dirty="0"/>
              <a:t>               </a:t>
            </a:r>
            <a:r>
              <a:rPr lang="en-US" b="1" i="1" u="sng" dirty="0">
                <a:solidFill>
                  <a:srgbClr val="FF0000"/>
                </a:solidFill>
              </a:rPr>
              <a:t>What Ellen White Foretold!!!</a:t>
            </a:r>
          </a:p>
        </p:txBody>
      </p:sp>
      <p:sp>
        <p:nvSpPr>
          <p:cNvPr id="3" name="Content Placeholder 2">
            <a:extLst>
              <a:ext uri="{FF2B5EF4-FFF2-40B4-BE49-F238E27FC236}">
                <a16:creationId xmlns:a16="http://schemas.microsoft.com/office/drawing/2014/main" id="{4F9A0ED3-4F00-4589-B91F-4533B4BE0413}"/>
              </a:ext>
            </a:extLst>
          </p:cNvPr>
          <p:cNvSpPr>
            <a:spLocks noGrp="1"/>
          </p:cNvSpPr>
          <p:nvPr>
            <p:ph sz="half" idx="1"/>
          </p:nvPr>
        </p:nvSpPr>
        <p:spPr>
          <a:xfrm>
            <a:off x="0" y="901700"/>
            <a:ext cx="6019800" cy="5956300"/>
          </a:xfrm>
        </p:spPr>
        <p:txBody>
          <a:bodyPr>
            <a:normAutofit/>
          </a:bodyPr>
          <a:lstStyle/>
          <a:p>
            <a:r>
              <a:rPr lang="en-US" sz="3200" dirty="0"/>
              <a:t>She said that communion with the dead would be one of the last great deceptions and anyone who understood  that dead people sleep, without consciousness, would be protected from that horrific deception!!!  Now, Time magazine is telling the world the devils lie and preparing the world for visitants from demons in the form of departed loved ones!! Praise God for the wonderful gift of prophecy!!!</a:t>
            </a:r>
          </a:p>
        </p:txBody>
      </p:sp>
      <p:pic>
        <p:nvPicPr>
          <p:cNvPr id="5" name="Content Placeholder 4">
            <a:extLst>
              <a:ext uri="{FF2B5EF4-FFF2-40B4-BE49-F238E27FC236}">
                <a16:creationId xmlns:a16="http://schemas.microsoft.com/office/drawing/2014/main" id="{ECD528D9-505D-4308-83AB-349085BBB81D}"/>
              </a:ext>
            </a:extLst>
          </p:cNvPr>
          <p:cNvPicPr>
            <a:picLocks noGrp="1" noChangeAspect="1"/>
          </p:cNvPicPr>
          <p:nvPr>
            <p:ph sz="half" idx="2"/>
          </p:nvPr>
        </p:nvPicPr>
        <p:blipFill>
          <a:blip r:embed="rId2"/>
          <a:stretch>
            <a:fillRect/>
          </a:stretch>
        </p:blipFill>
        <p:spPr>
          <a:xfrm>
            <a:off x="6096000" y="1028700"/>
            <a:ext cx="6095999" cy="5829299"/>
          </a:xfrm>
          <a:prstGeom prst="rect">
            <a:avLst/>
          </a:prstGeom>
        </p:spPr>
      </p:pic>
    </p:spTree>
    <p:extLst>
      <p:ext uri="{BB962C8B-B14F-4D97-AF65-F5344CB8AC3E}">
        <p14:creationId xmlns:p14="http://schemas.microsoft.com/office/powerpoint/2010/main" val="162264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F701-E31A-4FD7-9895-2866BB7DEBD9}"/>
              </a:ext>
            </a:extLst>
          </p:cNvPr>
          <p:cNvSpPr>
            <a:spLocks noGrp="1"/>
          </p:cNvSpPr>
          <p:nvPr>
            <p:ph type="title"/>
          </p:nvPr>
        </p:nvSpPr>
        <p:spPr>
          <a:xfrm>
            <a:off x="0" y="1"/>
            <a:ext cx="12192000" cy="1117599"/>
          </a:xfrm>
        </p:spPr>
        <p:txBody>
          <a:bodyPr>
            <a:normAutofit fontScale="90000"/>
          </a:bodyPr>
          <a:lstStyle/>
          <a:p>
            <a:r>
              <a:rPr lang="en-US" b="1" i="1" u="sng" dirty="0">
                <a:solidFill>
                  <a:srgbClr val="FF0000"/>
                </a:solidFill>
              </a:rPr>
              <a:t>Pope Francis Aims to Bring the World Together Politically, Socially, and Religiously at the World Economic Forum 2024</a:t>
            </a:r>
          </a:p>
        </p:txBody>
      </p:sp>
      <p:sp>
        <p:nvSpPr>
          <p:cNvPr id="3" name="Content Placeholder 2">
            <a:extLst>
              <a:ext uri="{FF2B5EF4-FFF2-40B4-BE49-F238E27FC236}">
                <a16:creationId xmlns:a16="http://schemas.microsoft.com/office/drawing/2014/main" id="{4EB41D14-770E-4423-8B8B-EB3CF46BA156}"/>
              </a:ext>
            </a:extLst>
          </p:cNvPr>
          <p:cNvSpPr>
            <a:spLocks noGrp="1"/>
          </p:cNvSpPr>
          <p:nvPr>
            <p:ph idx="1"/>
          </p:nvPr>
        </p:nvSpPr>
        <p:spPr>
          <a:xfrm>
            <a:off x="0" y="1117600"/>
            <a:ext cx="12192000" cy="5740399"/>
          </a:xfrm>
        </p:spPr>
        <p:txBody>
          <a:bodyPr>
            <a:normAutofit lnSpcReduction="10000"/>
          </a:bodyPr>
          <a:lstStyle/>
          <a:p>
            <a:r>
              <a:rPr lang="en-US" dirty="0"/>
              <a:t>Vatican News published the following on January 17, 2024:</a:t>
            </a:r>
          </a:p>
          <a:p>
            <a:pPr marL="0" indent="0">
              <a:buNone/>
            </a:pPr>
            <a:r>
              <a:rPr lang="en-US" dirty="0"/>
              <a:t>    “To remind world leaders of their duty toward all of humanity, Pope Francis sent a message to the 2024 World Economic Forum, which was read out on Tuesday by Cardinal Peter Turkson and released on Wednesday. “ In his message, the Pope said the greatest challenge facing humanity is to ensure peaceful coexistence </a:t>
            </a:r>
            <a:r>
              <a:rPr lang="en-US" b="1" i="1" u="sng" dirty="0"/>
              <a:t>and integral development for everyone</a:t>
            </a:r>
            <a:r>
              <a:rPr lang="en-US" dirty="0"/>
              <a:t>.” The Forum, he added, offers the chance for world leaders to explore innovative ways to build a better world, and he urged them to find ways to foster ‘social cohesion, fraternity, and reconciliation’ </a:t>
            </a:r>
            <a:r>
              <a:rPr lang="en-US" b="1" i="1" u="sng" dirty="0"/>
              <a:t>among all people.”  </a:t>
            </a:r>
            <a:r>
              <a:rPr lang="en-US" dirty="0"/>
              <a:t>Globalization has a profoundly moral dimension, said Pope Francis, adding that development </a:t>
            </a:r>
            <a:r>
              <a:rPr lang="en-US" b="1" i="1" u="sng" dirty="0"/>
              <a:t>requires a moral compass to guide discussions </a:t>
            </a:r>
            <a:r>
              <a:rPr lang="en-US" dirty="0"/>
              <a:t>that shape the future of the international community.” He invited businesses and states to work together to promote ‘far-sighted and ethically sound models of globalization‘.” Authentic development must be global, shared by all nations, and in every part of the world, or it will regress even in areas marked hitherto by constant progress.” https://www.vaticannews.va/en/pope/news/2024-01/pope-francis-message-davos-world-economic-forum.html</a:t>
            </a:r>
          </a:p>
        </p:txBody>
      </p:sp>
    </p:spTree>
    <p:extLst>
      <p:ext uri="{BB962C8B-B14F-4D97-AF65-F5344CB8AC3E}">
        <p14:creationId xmlns:p14="http://schemas.microsoft.com/office/powerpoint/2010/main" val="40707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4449-24D0-4465-A2A4-15BB696D94F5}"/>
              </a:ext>
            </a:extLst>
          </p:cNvPr>
          <p:cNvSpPr>
            <a:spLocks noGrp="1"/>
          </p:cNvSpPr>
          <p:nvPr>
            <p:ph type="title"/>
          </p:nvPr>
        </p:nvSpPr>
        <p:spPr>
          <a:xfrm>
            <a:off x="838200" y="1"/>
            <a:ext cx="10515600" cy="681036"/>
          </a:xfrm>
        </p:spPr>
        <p:txBody>
          <a:bodyPr>
            <a:normAutofit fontScale="90000"/>
          </a:bodyPr>
          <a:lstStyle/>
          <a:p>
            <a:r>
              <a:rPr lang="en-US" dirty="0"/>
              <a:t>                        </a:t>
            </a:r>
            <a:r>
              <a:rPr lang="en-US" b="1" i="1" u="sng" dirty="0">
                <a:solidFill>
                  <a:srgbClr val="FF0000"/>
                </a:solidFill>
              </a:rPr>
              <a:t>Everyone is in his Mirror</a:t>
            </a:r>
          </a:p>
        </p:txBody>
      </p:sp>
      <p:pic>
        <p:nvPicPr>
          <p:cNvPr id="5" name="Content Placeholder 4">
            <a:extLst>
              <a:ext uri="{FF2B5EF4-FFF2-40B4-BE49-F238E27FC236}">
                <a16:creationId xmlns:a16="http://schemas.microsoft.com/office/drawing/2014/main" id="{10D02BBE-CED3-4FB7-9CA3-906505CC0FE6}"/>
              </a:ext>
            </a:extLst>
          </p:cNvPr>
          <p:cNvPicPr>
            <a:picLocks noGrp="1" noChangeAspect="1"/>
          </p:cNvPicPr>
          <p:nvPr>
            <p:ph sz="half" idx="1"/>
          </p:nvPr>
        </p:nvPicPr>
        <p:blipFill>
          <a:blip r:embed="rId2"/>
          <a:stretch>
            <a:fillRect/>
          </a:stretch>
        </p:blipFill>
        <p:spPr>
          <a:xfrm>
            <a:off x="0" y="681037"/>
            <a:ext cx="6426200" cy="6176962"/>
          </a:xfrm>
          <a:prstGeom prst="rect">
            <a:avLst/>
          </a:prstGeom>
        </p:spPr>
      </p:pic>
      <p:sp>
        <p:nvSpPr>
          <p:cNvPr id="4" name="Content Placeholder 3">
            <a:extLst>
              <a:ext uri="{FF2B5EF4-FFF2-40B4-BE49-F238E27FC236}">
                <a16:creationId xmlns:a16="http://schemas.microsoft.com/office/drawing/2014/main" id="{5ECBCA01-2BDD-4CF2-BEBF-E431844D4EED}"/>
              </a:ext>
            </a:extLst>
          </p:cNvPr>
          <p:cNvSpPr>
            <a:spLocks noGrp="1"/>
          </p:cNvSpPr>
          <p:nvPr>
            <p:ph sz="half" idx="2"/>
          </p:nvPr>
        </p:nvSpPr>
        <p:spPr>
          <a:xfrm>
            <a:off x="6172200" y="681038"/>
            <a:ext cx="6019800" cy="6176962"/>
          </a:xfrm>
        </p:spPr>
        <p:txBody>
          <a:bodyPr>
            <a:normAutofit/>
          </a:bodyPr>
          <a:lstStyle/>
          <a:p>
            <a:r>
              <a:rPr lang="en-US" sz="4400" dirty="0"/>
              <a:t>“And </a:t>
            </a:r>
            <a:r>
              <a:rPr lang="en-US" sz="4400" b="1" i="1" u="sng" dirty="0"/>
              <a:t>all</a:t>
            </a:r>
            <a:r>
              <a:rPr lang="en-US" sz="4400" dirty="0"/>
              <a:t> that dwell upon the earth shall worship him, whose names are not written in the book of life of the Lamb slain from the foundation of the world. If any man have an ear, let him hear.”  Revelation 13:8,9</a:t>
            </a:r>
          </a:p>
        </p:txBody>
      </p:sp>
    </p:spTree>
    <p:extLst>
      <p:ext uri="{BB962C8B-B14F-4D97-AF65-F5344CB8AC3E}">
        <p14:creationId xmlns:p14="http://schemas.microsoft.com/office/powerpoint/2010/main" val="3049427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2027</Words>
  <Application>Microsoft Office PowerPoint</Application>
  <PresentationFormat>Widescreen</PresentationFormat>
  <Paragraphs>52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Algerian</vt:lpstr>
      <vt:lpstr>Arial</vt:lpstr>
      <vt:lpstr>Calibri</vt:lpstr>
      <vt:lpstr>Calibri Light</vt:lpstr>
      <vt:lpstr>Office Theme</vt:lpstr>
      <vt:lpstr>Prophecy Update 1-27-24</vt:lpstr>
      <vt:lpstr>  Unity in Catholic Teaching</vt:lpstr>
      <vt:lpstr>          Let Go of our Ideologies and Follow him!</vt:lpstr>
      <vt:lpstr>                    Diop Calls for the Same!</vt:lpstr>
      <vt:lpstr>               Consciousness in Death!!</vt:lpstr>
      <vt:lpstr>      The Prophet Saw this!</vt:lpstr>
      <vt:lpstr>               What Ellen White Foretold!!!</vt:lpstr>
      <vt:lpstr>Pope Francis Aims to Bring the World Together Politically, Socially, and Religiously at the World Economic Forum 2024</vt:lpstr>
      <vt:lpstr>                        Everyone is in his Mirror</vt:lpstr>
      <vt:lpstr>                   Yuck!!</vt:lpstr>
      <vt:lpstr>       Confrontation with the Lamb and Rain</vt:lpstr>
      <vt:lpstr>    Do you want a Fight?</vt:lpstr>
      <vt:lpstr>                            Sunday Movement!</vt:lpstr>
      <vt:lpstr>            Ellen White Classic End time Scenario</vt:lpstr>
      <vt:lpstr>                   Prophetic and Pathetic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Prophecy Update 1-27-24</dc:title>
  <dc:creator>Patron</dc:creator>
  <cp:lastModifiedBy>Patron</cp:lastModifiedBy>
  <cp:revision>10</cp:revision>
  <dcterms:created xsi:type="dcterms:W3CDTF">2024-01-17T17:33:08Z</dcterms:created>
  <dcterms:modified xsi:type="dcterms:W3CDTF">2024-01-25T16:47:12Z</dcterms:modified>
</cp:coreProperties>
</file>