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5" r:id="rId15"/>
    <p:sldId id="268" r:id="rId16"/>
    <p:sldId id="272" r:id="rId17"/>
    <p:sldId id="270" r:id="rId18"/>
    <p:sldId id="269"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ACA97-75A3-42B1-89D4-E3F9013140D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187661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ACA97-75A3-42B1-89D4-E3F9013140D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34902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ACA97-75A3-42B1-89D4-E3F9013140D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355866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ACA97-75A3-42B1-89D4-E3F9013140D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245287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4ACA97-75A3-42B1-89D4-E3F9013140D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54932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ACA97-75A3-42B1-89D4-E3F9013140D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236648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ACA97-75A3-42B1-89D4-E3F9013140DC}"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293875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ACA97-75A3-42B1-89D4-E3F9013140DC}"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174000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CA97-75A3-42B1-89D4-E3F9013140DC}"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20367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4ACA97-75A3-42B1-89D4-E3F9013140D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389068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4ACA97-75A3-42B1-89D4-E3F9013140D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E68FB-2756-4D50-B991-47050433D7C6}" type="slidenum">
              <a:rPr lang="en-US" smtClean="0"/>
              <a:t>‹#›</a:t>
            </a:fld>
            <a:endParaRPr lang="en-US"/>
          </a:p>
        </p:txBody>
      </p:sp>
    </p:spTree>
    <p:extLst>
      <p:ext uri="{BB962C8B-B14F-4D97-AF65-F5344CB8AC3E}">
        <p14:creationId xmlns:p14="http://schemas.microsoft.com/office/powerpoint/2010/main" val="285829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ACA97-75A3-42B1-89D4-E3F9013140DC}" type="datetimeFigureOut">
              <a:rPr lang="en-US" smtClean="0"/>
              <a:t>10/24/2017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E68FB-2756-4D50-B991-47050433D7C6}" type="slidenum">
              <a:rPr lang="en-US" smtClean="0"/>
              <a:t>‹#›</a:t>
            </a:fld>
            <a:endParaRPr lang="en-US"/>
          </a:p>
        </p:txBody>
      </p:sp>
    </p:spTree>
    <p:extLst>
      <p:ext uri="{BB962C8B-B14F-4D97-AF65-F5344CB8AC3E}">
        <p14:creationId xmlns:p14="http://schemas.microsoft.com/office/powerpoint/2010/main" val="252075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1290637"/>
          </a:xfrm>
        </p:spPr>
        <p:txBody>
          <a:bodyPr/>
          <a:lstStyle/>
          <a:p>
            <a:r>
              <a:rPr lang="en-US" b="1" i="1" u="sng" dirty="0" smtClean="0">
                <a:solidFill>
                  <a:srgbClr val="FF0000"/>
                </a:solidFill>
                <a:latin typeface="Algerian" panose="04020705040A02060702" pitchFamily="82" charset="0"/>
              </a:rPr>
              <a:t>Shocking Slide to the Abyss!</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2945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300" y="1"/>
            <a:ext cx="5473700" cy="736599"/>
          </a:xfrm>
        </p:spPr>
        <p:txBody>
          <a:bodyPr/>
          <a:lstStyle/>
          <a:p>
            <a:r>
              <a:rPr lang="en-US" b="1" i="1" u="sng" dirty="0" smtClean="0">
                <a:solidFill>
                  <a:srgbClr val="0070C0"/>
                </a:solidFill>
              </a:rPr>
              <a:t>Lowliness of Mind</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635000"/>
            <a:ext cx="6019800" cy="6222999"/>
          </a:xfrm>
        </p:spPr>
        <p:txBody>
          <a:bodyPr>
            <a:normAutofit lnSpcReduction="10000"/>
          </a:bodyPr>
          <a:lstStyle/>
          <a:p>
            <a:r>
              <a:rPr lang="en-US" dirty="0" smtClean="0"/>
              <a:t>“Let nothing be done through strife or vainglory; but in lowliness of mind let each esteem other better than themselves. Look not every man on his own things, but every man also on the things of others. Let this mind be in you, which was also in Christ Jesus: Who, being in the form of God, thought it not robbery to be equal with God: But made himself of no reputation, and took upon him the form of a servant, and was made in the likeness of men: And being found in fashion as a man, he humbled himself, and became obedient unto death, even the death of the cross.”  Phil. 2:3-8</a:t>
            </a:r>
            <a:endParaRPr lang="en-US" dirty="0"/>
          </a:p>
        </p:txBody>
      </p:sp>
    </p:spTree>
    <p:extLst>
      <p:ext uri="{BB962C8B-B14F-4D97-AF65-F5344CB8AC3E}">
        <p14:creationId xmlns:p14="http://schemas.microsoft.com/office/powerpoint/2010/main" val="113179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latin typeface="Algerian" panose="04020705040A02060702" pitchFamily="82" charset="0"/>
              </a:rPr>
              <a:t>Footsteps of History</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47700"/>
            <a:ext cx="12192000" cy="6210300"/>
          </a:xfrm>
        </p:spPr>
        <p:txBody>
          <a:bodyPr>
            <a:normAutofit fontScale="92500" lnSpcReduction="10000"/>
          </a:bodyPr>
          <a:lstStyle/>
          <a:p>
            <a:r>
              <a:rPr lang="en-US" dirty="0" smtClean="0"/>
              <a:t>Following the amazing Minneapolis session of 1888, in which most of the leading brethren rejected the messages of Jones and Wagoneer, the two men and Ellen White travelled all over the United States preaching the message of righteousness by faith in Christ!  It was, for the most part, embraced by the laity.  This went on for about 3-4 years.  In the year 1892, Ellen White and many of her family were sent to Australia, EJ Wagoneer was sent to England, and AT Jones stayed in America</a:t>
            </a:r>
            <a:r>
              <a:rPr lang="en-US" dirty="0"/>
              <a:t>! </a:t>
            </a:r>
            <a:r>
              <a:rPr lang="en-US" dirty="0" smtClean="0"/>
              <a:t>Ellen White had a suspicion that………………………………………………………………………………………………….</a:t>
            </a:r>
          </a:p>
          <a:p>
            <a:r>
              <a:rPr lang="en-US" dirty="0"/>
              <a:t>“It is quite possible that Elder Jones or Waggoner may be overthrown by the temptations of the enemy; but if they should be, this would not prove that they had had no message from God, or that the work that they had done was all a mistake.... I pray that these men upon whom God has laid the burden of a solemn work, may be able to give the trumpet a certain sound, and honor God at every step, and that their path at every step may grow brighter and brighter until the close of time.”—Letter 24, </a:t>
            </a:r>
            <a:r>
              <a:rPr lang="en-US" dirty="0" smtClean="0"/>
              <a:t>1891</a:t>
            </a:r>
          </a:p>
          <a:p>
            <a:r>
              <a:rPr lang="en-US" dirty="0" smtClean="0"/>
              <a:t>Elder </a:t>
            </a:r>
            <a:r>
              <a:rPr lang="en-US" dirty="0"/>
              <a:t>E. J. Waggoner continued his editorial work at the Signs of the Times until May, 1891. In 1892 he was called to England to lead out in the editorial work there. He was stationed there until the General Conference session of 1903. During the last few years of his European sojourn, Elder W. W. Prescott was in the field laboring closely with him.</a:t>
            </a:r>
          </a:p>
        </p:txBody>
      </p:sp>
    </p:spTree>
    <p:extLst>
      <p:ext uri="{BB962C8B-B14F-4D97-AF65-F5344CB8AC3E}">
        <p14:creationId xmlns:p14="http://schemas.microsoft.com/office/powerpoint/2010/main" val="279957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7030A0"/>
                </a:solidFill>
                <a:latin typeface="Algerian" panose="04020705040A02060702" pitchFamily="82" charset="0"/>
              </a:rPr>
              <a:t>Tragedy!</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Autofit/>
          </a:bodyPr>
          <a:lstStyle/>
          <a:p>
            <a:r>
              <a:rPr lang="en-US" sz="3600" dirty="0" smtClean="0"/>
              <a:t>Over </a:t>
            </a:r>
            <a:r>
              <a:rPr lang="en-US" sz="3600" dirty="0"/>
              <a:t>the next </a:t>
            </a:r>
            <a:r>
              <a:rPr lang="en-US" sz="3600" dirty="0" smtClean="0"/>
              <a:t>several </a:t>
            </a:r>
            <a:r>
              <a:rPr lang="en-US" sz="3600" dirty="0"/>
              <a:t>years, while laboring in Great Britain, Waggoner began to espouse and promulgate views of spiritual affinity—that is, that one not rightfully a marriage partner here might be one in the life to come, and this allows a present spiritual union. This was to lead to his downfall. He came to the 1901 General Conference session “enthused with what” he “supposed to be precious spiritual light” (Letter 224, 1908). Ellen White was shown that, instead, the views he was then espousing were “dangerous, misleading fables,” similar to the fanaticism she had been called to meet following 1844. Of this she later wrote: “Dr. Waggoner was then departing from the faith in the doctrine he held regarding spiritual affinities.”—Ibid. </a:t>
            </a:r>
          </a:p>
        </p:txBody>
      </p:sp>
    </p:spTree>
    <p:extLst>
      <p:ext uri="{BB962C8B-B14F-4D97-AF65-F5344CB8AC3E}">
        <p14:creationId xmlns:p14="http://schemas.microsoft.com/office/powerpoint/2010/main" val="308094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6899"/>
          </a:xfrm>
        </p:spPr>
        <p:txBody>
          <a:bodyPr>
            <a:normAutofit fontScale="90000"/>
          </a:bodyPr>
          <a:lstStyle/>
          <a:p>
            <a:r>
              <a:rPr lang="en-US" b="1" i="1" u="sng" dirty="0" smtClean="0">
                <a:solidFill>
                  <a:srgbClr val="7030A0"/>
                </a:solidFill>
                <a:latin typeface="Algerian" panose="04020705040A02060702" pitchFamily="82" charset="0"/>
              </a:rPr>
              <a:t>               Pathetic and Heartbreaking!</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596900"/>
            <a:ext cx="12192000" cy="6261100"/>
          </a:xfrm>
        </p:spPr>
        <p:txBody>
          <a:bodyPr>
            <a:normAutofit/>
          </a:bodyPr>
          <a:lstStyle/>
          <a:p>
            <a:r>
              <a:rPr lang="en-US" dirty="0"/>
              <a:t>While in England Waggoner had become friendly with a Miss Edith Adams. Shortly after he returned from England, she arrived in Battle Creek as a patient at the sanitarium. Her recovery was rapid, and Waggoner soon arranged for her employment as a nurse in the Battle Creek Sanitarium. Later he arranged her appointment to the editorial staff of the Review and Herald. In 1905 Mrs. Waggoner divorced her husband on the ground of adultery. The next year Dr. Waggoner and Miss Adams were married. This terminated his membership with the </a:t>
            </a:r>
            <a:r>
              <a:rPr lang="en-US" dirty="0" smtClean="0"/>
              <a:t>church. For </a:t>
            </a:r>
            <a:r>
              <a:rPr lang="en-US" dirty="0"/>
              <a:t>several years before the breakup of Waggoner's marriage, he had been advocating "spiritual affinity." His view was that one not rightfully a marriage partner here might be one in the life to come and that this allowed for a present spiritual union. Mrs. White called these views "dangerous, misleading fables" similar to the fanaticism she encountered after 1844. She also said Waggoner had been sowing the seeds of these </a:t>
            </a:r>
            <a:r>
              <a:rPr lang="en-US" dirty="0" smtClean="0"/>
              <a:t>Satanic theories </a:t>
            </a:r>
            <a:r>
              <a:rPr lang="en-US" dirty="0"/>
              <a:t>in England "for a long time</a:t>
            </a:r>
            <a:r>
              <a:rPr lang="en-US" dirty="0" smtClean="0"/>
              <a:t>." </a:t>
            </a:r>
            <a:r>
              <a:rPr lang="en-US" dirty="0"/>
              <a:t>These remarks cast a cloud over Waggoner's ministry in England</a:t>
            </a:r>
            <a:r>
              <a:rPr lang="en-US" dirty="0" smtClean="0"/>
              <a:t>.</a:t>
            </a:r>
            <a:endParaRPr lang="en-US" dirty="0"/>
          </a:p>
        </p:txBody>
      </p:sp>
    </p:spTree>
    <p:extLst>
      <p:ext uri="{BB962C8B-B14F-4D97-AF65-F5344CB8AC3E}">
        <p14:creationId xmlns:p14="http://schemas.microsoft.com/office/powerpoint/2010/main" val="22132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0" y="365125"/>
            <a:ext cx="5080000" cy="1325563"/>
          </a:xfrm>
        </p:spPr>
        <p:txBody>
          <a:bodyPr/>
          <a:lstStyle/>
          <a:p>
            <a:endParaRPr lang="en-US" dirty="0"/>
          </a:p>
        </p:txBody>
      </p:sp>
      <p:sp>
        <p:nvSpPr>
          <p:cNvPr id="3" name="Content Placeholder 2"/>
          <p:cNvSpPr>
            <a:spLocks noGrp="1"/>
          </p:cNvSpPr>
          <p:nvPr>
            <p:ph sz="half" idx="1"/>
          </p:nvPr>
        </p:nvSpPr>
        <p:spPr>
          <a:xfrm>
            <a:off x="0" y="0"/>
            <a:ext cx="6172200" cy="6858000"/>
          </a:xfrm>
        </p:spPr>
        <p:txBody>
          <a:bodyPr>
            <a:normAutofit lnSpcReduction="10000"/>
          </a:bodyPr>
          <a:lstStyle/>
          <a:p>
            <a:r>
              <a:rPr lang="en-US" dirty="0" smtClean="0"/>
              <a:t>Wagoneer was married to Jessie Moser in the late 1870’s and had two children from her.  Their names were Bessie and Pearl.  After their move to England, Wagoneer’s secretary and former nurse, Edith Adams, came into the picture.  During this business arrangement, Wagoneer began to believe that the Holy Spirit told him that sometimes people do not marry their spiritual bride.  So, the bride they have on earth is not their real partner, but the spiritual bride is and it is the spiritual bride with whom a person will live for eternity!!!  Wagoneer was led to believe that Adams was the spiritual bride.  EGW made it clear it was not the Lord who showed this to Wagoneer!</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0"/>
            <a:ext cx="6019799" cy="6858000"/>
          </a:xfrm>
          <a:prstGeom prst="rect">
            <a:avLst/>
          </a:prstGeom>
        </p:spPr>
      </p:pic>
    </p:spTree>
    <p:extLst>
      <p:ext uri="{BB962C8B-B14F-4D97-AF65-F5344CB8AC3E}">
        <p14:creationId xmlns:p14="http://schemas.microsoft.com/office/powerpoint/2010/main" val="242876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smtClean="0"/>
              <a:t>                         </a:t>
            </a:r>
            <a:r>
              <a:rPr lang="en-US" b="1" i="1" u="sng" dirty="0" smtClean="0">
                <a:solidFill>
                  <a:srgbClr val="002060"/>
                </a:solidFill>
                <a:latin typeface="Algerian" panose="04020705040A02060702" pitchFamily="82" charset="0"/>
              </a:rPr>
              <a:t>Satanic Spirit!</a:t>
            </a:r>
            <a:endParaRPr lang="en-US" b="1" i="1" u="sng" dirty="0">
              <a:solidFill>
                <a:srgbClr val="002060"/>
              </a:solidFill>
              <a:latin typeface="Algerian" panose="04020705040A02060702" pitchFamily="82" charset="0"/>
            </a:endParaRPr>
          </a:p>
        </p:txBody>
      </p:sp>
      <p:sp>
        <p:nvSpPr>
          <p:cNvPr id="3" name="Content Placeholder 2"/>
          <p:cNvSpPr>
            <a:spLocks noGrp="1"/>
          </p:cNvSpPr>
          <p:nvPr>
            <p:ph idx="1"/>
          </p:nvPr>
        </p:nvSpPr>
        <p:spPr>
          <a:xfrm>
            <a:off x="0" y="723900"/>
            <a:ext cx="12192000" cy="6134100"/>
          </a:xfrm>
        </p:spPr>
        <p:txBody>
          <a:bodyPr>
            <a:normAutofit fontScale="85000" lnSpcReduction="20000"/>
          </a:bodyPr>
          <a:lstStyle/>
          <a:p>
            <a:r>
              <a:rPr lang="en-US" dirty="0" smtClean="0"/>
              <a:t>To </a:t>
            </a:r>
            <a:r>
              <a:rPr lang="en-US" dirty="0"/>
              <a:t>him she wrote on October 2, 1903: “It is those who have had the most light that Satan seeks the most assiduously to ensnare. He knows that if he can deceive them, they can, under his control, clothe sin with the garments of righteousness, and lead many astray. God grant that our teachers may see and understand this, their great danger, and that they may recover themselves from the snare of Satan, and put forth redoubled efforts to save others who are exposed.”—Letter 230, 1903</a:t>
            </a:r>
            <a:r>
              <a:rPr lang="en-US" dirty="0" smtClean="0"/>
              <a:t>.</a:t>
            </a:r>
            <a:endParaRPr lang="en-US" dirty="0"/>
          </a:p>
          <a:p>
            <a:pPr marL="0" indent="0">
              <a:buNone/>
            </a:pPr>
            <a:r>
              <a:rPr lang="en-US" dirty="0"/>
              <a:t> </a:t>
            </a:r>
            <a:r>
              <a:rPr lang="en-US" dirty="0" smtClean="0"/>
              <a:t>  Then </a:t>
            </a:r>
            <a:r>
              <a:rPr lang="en-US" dirty="0"/>
              <a:t>two days later she wrote again, speaking very plainly: “You have been represented to me </a:t>
            </a:r>
            <a:r>
              <a:rPr lang="en-US" dirty="0" smtClean="0"/>
              <a:t>   as </a:t>
            </a:r>
            <a:r>
              <a:rPr lang="en-US" dirty="0"/>
              <a:t>being in great peril. Satan is on your track, and at times he has whispered to you pleasing fables, and has shown you charming pictures of one whom he represents as a more suitable companion for you than the wife of your youth, the mother of your children. </a:t>
            </a:r>
          </a:p>
          <a:p>
            <a:r>
              <a:rPr lang="en-US" dirty="0"/>
              <a:t>“Satan is working stealthily, untiringly, to effect your downfall through his specious temptations. He is determined to become your teacher, and you need now to place yourself where you can get strength to resist him. He hopes to lead you into the mazes of spiritualism. He hopes to wean your affections from your wife, and to fix them upon another woman. He desires that you shall allow your mind to dwell upon this woman, until through unholy affection she becomes your god. </a:t>
            </a:r>
          </a:p>
          <a:p>
            <a:r>
              <a:rPr lang="en-US" dirty="0"/>
              <a:t>“The enemy of souls has gained much when he can lead the imagination of one of Jehovah’s chosen watchmen to dwell upon the possibilities of association, in the world to come, with some woman whom he loves, and there raising up a family.”—Letter 231, 1903. Published in Medical Ministry, 100, 101. </a:t>
            </a:r>
          </a:p>
        </p:txBody>
      </p:sp>
    </p:spTree>
    <p:extLst>
      <p:ext uri="{BB962C8B-B14F-4D97-AF65-F5344CB8AC3E}">
        <p14:creationId xmlns:p14="http://schemas.microsoft.com/office/powerpoint/2010/main" val="96572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Fallen in Sin!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46100"/>
            <a:ext cx="12192000" cy="6311900"/>
          </a:xfrm>
        </p:spPr>
        <p:txBody>
          <a:bodyPr>
            <a:normAutofit/>
          </a:bodyPr>
          <a:lstStyle/>
          <a:p>
            <a:pPr marL="0" indent="0">
              <a:buNone/>
            </a:pPr>
            <a:r>
              <a:rPr lang="en-US" sz="3200" dirty="0"/>
              <a:t> </a:t>
            </a:r>
            <a:r>
              <a:rPr lang="en-US" sz="3200" dirty="0" smtClean="0"/>
              <a:t>   ”I </a:t>
            </a:r>
            <a:r>
              <a:rPr lang="en-US" sz="3200" dirty="0"/>
              <a:t>have been shown your peril during the time of your connecting with Dr. E. J. Waggoner. You both came to the [General] Conference [session] of </a:t>
            </a:r>
            <a:r>
              <a:rPr lang="en-US" sz="3200" dirty="0" smtClean="0"/>
              <a:t>1901  enthused </a:t>
            </a:r>
            <a:r>
              <a:rPr lang="en-US" sz="3200" dirty="0"/>
              <a:t>with what you supposed to be precious spiritual light. You were desirous of presenting this light to me, but I was shown that much of that which you supposed to be precious light was dangerous, misleading fables, and that I must have no conversation with you regarding these ideas that were filling your </a:t>
            </a:r>
            <a:r>
              <a:rPr lang="en-US" sz="3200" dirty="0" smtClean="0"/>
              <a:t>minds. The </a:t>
            </a:r>
            <a:r>
              <a:rPr lang="en-US" sz="3200" dirty="0"/>
              <a:t>theories held by Ellet Waggoner were similar in character to those we had met and rebuked in several places where we met fanatical movements after the passing of the time in 1844. Dr. Waggoner was then departing from the faith in the doctrine he held regarding spiritual affinities.--Letter 224, 1908, p. 1. (To W. W. Prescott, June 24, 1908.) White Estate Washington, D. C. May 20, 1982</a:t>
            </a:r>
          </a:p>
        </p:txBody>
      </p:sp>
    </p:spTree>
    <p:extLst>
      <p:ext uri="{BB962C8B-B14F-4D97-AF65-F5344CB8AC3E}">
        <p14:creationId xmlns:p14="http://schemas.microsoft.com/office/powerpoint/2010/main" val="204171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00B0F0"/>
                </a:solidFill>
                <a:latin typeface="Algerian" panose="04020705040A02060702" pitchFamily="82" charset="0"/>
              </a:rPr>
              <a:t>Departed from the Faith!</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idx="1"/>
          </p:nvPr>
        </p:nvSpPr>
        <p:spPr>
          <a:xfrm>
            <a:off x="0" y="635000"/>
            <a:ext cx="12192000" cy="6222999"/>
          </a:xfrm>
        </p:spPr>
        <p:txBody>
          <a:bodyPr>
            <a:normAutofit/>
          </a:bodyPr>
          <a:lstStyle/>
          <a:p>
            <a:r>
              <a:rPr lang="en-US" dirty="0"/>
              <a:t> Not only did he espouse pantheism, but he began advocating the concept of "spiritual affinity" the view that a </a:t>
            </a:r>
            <a:r>
              <a:rPr lang="en-US" dirty="0" smtClean="0"/>
              <a:t>person </a:t>
            </a:r>
            <a:r>
              <a:rPr lang="en-US" dirty="0"/>
              <a:t>not rightfully a marriage partner in this life might be one in the life to come. His entanglement with Miss Edith Adams, a British nurse, led his wife to divorce him in 1905. The next year he married Miss Adams.</a:t>
            </a:r>
          </a:p>
          <a:p>
            <a:endParaRPr lang="en-US" dirty="0"/>
          </a:p>
          <a:p>
            <a:r>
              <a:rPr lang="en-US" dirty="0"/>
              <a:t>Though Waggoner separated from denominational employment during the Kellogg schism of 1903, he never became aggressive in his opposition to the church or its teachings</a:t>
            </a:r>
            <a:r>
              <a:rPr lang="en-US" dirty="0" smtClean="0"/>
              <a:t>. </a:t>
            </a:r>
            <a:endParaRPr lang="en-US" dirty="0"/>
          </a:p>
          <a:p>
            <a:r>
              <a:rPr lang="en-US" dirty="0"/>
              <a:t>B</a:t>
            </a:r>
            <a:r>
              <a:rPr lang="en-US" dirty="0" smtClean="0"/>
              <a:t>y </a:t>
            </a:r>
            <a:r>
              <a:rPr lang="en-US" dirty="0"/>
              <a:t>the time of his death in 1916, Waggoner had given up many of his distinctive Adventist beliefs. Shortly before his death he claimed, in what appears to be a carefully written document, that his rejection of such beliefs as the Adventist view on the sanctuary service had begun as early as 1891. </a:t>
            </a:r>
          </a:p>
        </p:txBody>
      </p:sp>
    </p:spTree>
    <p:extLst>
      <p:ext uri="{BB962C8B-B14F-4D97-AF65-F5344CB8AC3E}">
        <p14:creationId xmlns:p14="http://schemas.microsoft.com/office/powerpoint/2010/main" val="86290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100"/>
          </a:xfrm>
        </p:spPr>
        <p:txBody>
          <a:bodyPr>
            <a:normAutofit/>
          </a:bodyPr>
          <a:lstStyle/>
          <a:p>
            <a:r>
              <a:rPr lang="en-US" dirty="0" smtClean="0"/>
              <a:t>                          </a:t>
            </a:r>
            <a:r>
              <a:rPr lang="en-US" b="1" i="1" u="sng" dirty="0" smtClean="0">
                <a:solidFill>
                  <a:srgbClr val="00B0F0"/>
                </a:solidFill>
              </a:rPr>
              <a:t>Sorrow of Sorrows!</a:t>
            </a:r>
            <a:endParaRPr lang="en-US" b="1" i="1" u="sng" dirty="0">
              <a:solidFill>
                <a:srgbClr val="00B0F0"/>
              </a:solidFill>
            </a:endParaRPr>
          </a:p>
        </p:txBody>
      </p:sp>
      <p:sp>
        <p:nvSpPr>
          <p:cNvPr id="3" name="Content Placeholder 2"/>
          <p:cNvSpPr>
            <a:spLocks noGrp="1"/>
          </p:cNvSpPr>
          <p:nvPr>
            <p:ph idx="1"/>
          </p:nvPr>
        </p:nvSpPr>
        <p:spPr>
          <a:xfrm>
            <a:off x="0" y="635000"/>
            <a:ext cx="12192000" cy="6222999"/>
          </a:xfrm>
        </p:spPr>
        <p:txBody>
          <a:bodyPr>
            <a:normAutofit/>
          </a:bodyPr>
          <a:lstStyle/>
          <a:p>
            <a:r>
              <a:rPr lang="en-US" sz="4000" dirty="0"/>
              <a:t>In 1906 Elder Waggoner, after his wife had divorced him because of his attentions to a nurse with whom he had become acquainted in England, married the lady. This, of course, terminated his connection with the church. A few years later we find him at the Battle Creek Sanitarium working in medical and religious lines. There is no record that he ever opposed the church. On May 28, 1916, at the age of 61 years, he died at his home of a heart attack after a full day of activity. Word of his death was given to the church in a back-page note in the </a:t>
            </a:r>
            <a:r>
              <a:rPr lang="en-US" sz="4000" dirty="0" smtClean="0"/>
              <a:t>Review </a:t>
            </a:r>
            <a:r>
              <a:rPr lang="en-US" sz="4000" dirty="0"/>
              <a:t>and Herald, June 29, 1916. </a:t>
            </a:r>
          </a:p>
        </p:txBody>
      </p:sp>
    </p:spTree>
    <p:extLst>
      <p:ext uri="{BB962C8B-B14F-4D97-AF65-F5344CB8AC3E}">
        <p14:creationId xmlns:p14="http://schemas.microsoft.com/office/powerpoint/2010/main" val="46422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b="1" i="1" dirty="0" smtClean="0">
                <a:solidFill>
                  <a:srgbClr val="FF0000"/>
                </a:solidFill>
              </a:rPr>
              <a:t>                             </a:t>
            </a:r>
            <a:r>
              <a:rPr lang="en-US" b="1" i="1" u="sng" dirty="0" smtClean="0">
                <a:solidFill>
                  <a:srgbClr val="FF0000"/>
                </a:solidFill>
                <a:latin typeface="Algerian" panose="04020705040A02060702" pitchFamily="82" charset="0"/>
              </a:rPr>
              <a:t>Steps to Perdition</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47700"/>
            <a:ext cx="6172200" cy="6210300"/>
          </a:xfrm>
          <a:prstGeom prst="rect">
            <a:avLst/>
          </a:prstGeom>
        </p:spPr>
      </p:pic>
      <p:sp>
        <p:nvSpPr>
          <p:cNvPr id="4" name="Content Placeholder 3"/>
          <p:cNvSpPr>
            <a:spLocks noGrp="1"/>
          </p:cNvSpPr>
          <p:nvPr>
            <p:ph sz="half" idx="2"/>
          </p:nvPr>
        </p:nvSpPr>
        <p:spPr>
          <a:xfrm>
            <a:off x="6172200" y="647700"/>
            <a:ext cx="6019800" cy="6210300"/>
          </a:xfrm>
        </p:spPr>
        <p:txBody>
          <a:bodyPr>
            <a:normAutofit/>
          </a:bodyPr>
          <a:lstStyle/>
          <a:p>
            <a:r>
              <a:rPr lang="en-US" sz="3600" dirty="0" smtClean="0"/>
              <a:t>E J Wagoneer was used mightily by the Lord in 1888.  Tragically, he began believing:</a:t>
            </a:r>
          </a:p>
          <a:p>
            <a:r>
              <a:rPr lang="en-US" sz="3600" dirty="0" smtClean="0"/>
              <a:t>1. The Lord spoke to him and took that above Scripture.</a:t>
            </a:r>
          </a:p>
          <a:p>
            <a:r>
              <a:rPr lang="en-US" sz="3600" dirty="0" smtClean="0"/>
              <a:t>2. He committed adultery and felt he was Spirit led!</a:t>
            </a:r>
          </a:p>
          <a:p>
            <a:r>
              <a:rPr lang="en-US" sz="3600" dirty="0" smtClean="0"/>
              <a:t>3. He eventually rejected the sanctuary, 1844, the judgment, and Ellen White!</a:t>
            </a:r>
            <a:endParaRPr lang="en-US" sz="3600" dirty="0"/>
          </a:p>
        </p:txBody>
      </p:sp>
    </p:spTree>
    <p:extLst>
      <p:ext uri="{BB962C8B-B14F-4D97-AF65-F5344CB8AC3E}">
        <p14:creationId xmlns:p14="http://schemas.microsoft.com/office/powerpoint/2010/main" val="153648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latin typeface="Algerian" panose="04020705040A02060702" pitchFamily="82" charset="0"/>
              </a:rPr>
              <a:t>One mighty King!</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22300"/>
            <a:ext cx="6019800" cy="6235700"/>
          </a:xfrm>
        </p:spPr>
        <p:txBody>
          <a:bodyPr>
            <a:normAutofit lnSpcReduction="10000"/>
          </a:bodyPr>
          <a:lstStyle/>
          <a:p>
            <a:r>
              <a:rPr lang="en-US" dirty="0" smtClean="0"/>
              <a:t>Nebuchadnezzar had it all.  Worldwide power, the earth awaited his word.  He lived in the most opulent of kingdoms in Babylon—the golden city.  In the midst of his supreme dominance and control, he lost all control because of one thing; he failed to learn that true glory is found only in submission to the will of God as revealed in His commandments! Any human being, apart from the grace of God, will lose everything when they become confident and self sufficient! “Not that we are sufficient of ourselves to think any thing as of ourselves; but our sufficiency is of God;”  2 Corinthians 3:5</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22300"/>
            <a:ext cx="6172199" cy="6235699"/>
          </a:xfrm>
          <a:prstGeom prst="rect">
            <a:avLst/>
          </a:prstGeom>
        </p:spPr>
      </p:pic>
    </p:spTree>
    <p:extLst>
      <p:ext uri="{BB962C8B-B14F-4D97-AF65-F5344CB8AC3E}">
        <p14:creationId xmlns:p14="http://schemas.microsoft.com/office/powerpoint/2010/main" val="346321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fontScale="70000" lnSpcReduction="20000"/>
          </a:bodyPr>
          <a:lstStyle/>
          <a:p>
            <a:r>
              <a:rPr lang="en-US" sz="3600" dirty="0" smtClean="0"/>
              <a:t>“The </a:t>
            </a:r>
            <a:r>
              <a:rPr lang="en-US" sz="3600" dirty="0"/>
              <a:t>heart is deceitful above all things, and desperately wicked: who can know </a:t>
            </a:r>
            <a:r>
              <a:rPr lang="en-US" sz="3600" dirty="0" smtClean="0"/>
              <a:t>it? I </a:t>
            </a:r>
            <a:r>
              <a:rPr lang="en-US" sz="3600" dirty="0"/>
              <a:t>the LORD search the heart, I try the reins, even to give every man according to his ways, and according to the fruit of his doings</a:t>
            </a:r>
            <a:r>
              <a:rPr lang="en-US" sz="3600" dirty="0" smtClean="0"/>
              <a:t>.”   Jeremiah 17:9,10</a:t>
            </a:r>
          </a:p>
          <a:p>
            <a:r>
              <a:rPr lang="en-US" sz="3600" dirty="0"/>
              <a:t>“</a:t>
            </a:r>
            <a:r>
              <a:rPr lang="en-US" sz="3600" b="1" i="1" u="sng" dirty="0"/>
              <a:t>The only defense against evil is the indwelling of Christ in the heart through faith in His righteousness. </a:t>
            </a:r>
            <a:r>
              <a:rPr lang="en-US" sz="3600" dirty="0"/>
              <a:t>Unless we become vitally connected with God, we can never resist the unhallowed effects of self-love, self-indulgence, and temptation to sin. We may leave off many bad habits, for the time we may part company with Satan; but without a vital connection with God, through the surrender of ourselves to Him moment by moment, we shall be overcome. Without a personal acquaintance with Christ, and a continual communion, we are at the mercy of the enemy, and shall do his bidding in the end</a:t>
            </a:r>
            <a:r>
              <a:rPr lang="en-US" sz="3600" dirty="0" smtClean="0"/>
              <a:t>.”</a:t>
            </a:r>
          </a:p>
          <a:p>
            <a:r>
              <a:rPr lang="en-US" sz="3600" dirty="0" smtClean="0"/>
              <a:t>DA, pg. 324</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16177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latin typeface="Algerian" panose="04020705040A02060702" pitchFamily="82" charset="0"/>
              </a:rPr>
              <a:t>Nebuchadnezzar Proclaimed!</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60400"/>
            <a:ext cx="6438900" cy="6197600"/>
          </a:xfrm>
          <a:prstGeom prst="rect">
            <a:avLst/>
          </a:prstGeom>
        </p:spPr>
      </p:pic>
      <p:sp>
        <p:nvSpPr>
          <p:cNvPr id="4" name="Content Placeholder 3"/>
          <p:cNvSpPr>
            <a:spLocks noGrp="1"/>
          </p:cNvSpPr>
          <p:nvPr>
            <p:ph sz="half" idx="2"/>
          </p:nvPr>
        </p:nvSpPr>
        <p:spPr>
          <a:xfrm>
            <a:off x="6172200" y="660400"/>
            <a:ext cx="6019800" cy="6197600"/>
          </a:xfrm>
        </p:spPr>
        <p:txBody>
          <a:bodyPr>
            <a:normAutofit/>
          </a:bodyPr>
          <a:lstStyle/>
          <a:p>
            <a:r>
              <a:rPr lang="en-US" sz="3600" dirty="0" smtClean="0"/>
              <a:t>“All this came upon the king Nebuchadnezzar. At the end of twelve months he walked in the palace of the kingdom of Babylon. The king spake, and said, Is not this great Babylon, that I have built for the house of the kingdom by the might of my power, and for the honour of my majesty?”  Daniel 4:28-30</a:t>
            </a:r>
          </a:p>
          <a:p>
            <a:endParaRPr lang="en-US" sz="3600" dirty="0"/>
          </a:p>
        </p:txBody>
      </p:sp>
    </p:spTree>
    <p:extLst>
      <p:ext uri="{BB962C8B-B14F-4D97-AF65-F5344CB8AC3E}">
        <p14:creationId xmlns:p14="http://schemas.microsoft.com/office/powerpoint/2010/main" val="43183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977901"/>
            <a:ext cx="10515600" cy="45719"/>
          </a:xfrm>
        </p:spPr>
        <p:txBody>
          <a:bodyPr>
            <a:normAutofit fontScale="90000"/>
          </a:bodyPr>
          <a:lstStyle/>
          <a:p>
            <a:endParaRPr lang="en-US" dirty="0"/>
          </a:p>
        </p:txBody>
      </p:sp>
      <p:sp>
        <p:nvSpPr>
          <p:cNvPr id="3" name="Content Placeholder 2"/>
          <p:cNvSpPr>
            <a:spLocks noGrp="1"/>
          </p:cNvSpPr>
          <p:nvPr>
            <p:ph idx="1"/>
          </p:nvPr>
        </p:nvSpPr>
        <p:spPr>
          <a:xfrm>
            <a:off x="0" y="0"/>
            <a:ext cx="12192000" cy="6858000"/>
          </a:xfrm>
        </p:spPr>
        <p:txBody>
          <a:bodyPr>
            <a:normAutofit/>
          </a:bodyPr>
          <a:lstStyle/>
          <a:p>
            <a:r>
              <a:rPr lang="en-US" dirty="0" smtClean="0"/>
              <a:t>“Study Nebuchadnezzar’s dream as recorded in the fourth chapter of Daniel. The king saw a lofty tree planted in the earth. Flocks and herds from the mountains and hills enjoyed its shelter, and the birds of the air built their nests in its branches. Thus were represented Nebuchadnezzar’s greatness and prosperity. Nations were gathered under his sovereignty. His kingdom was firmly established in the hearts of his loyal subjects.</a:t>
            </a:r>
          </a:p>
          <a:p>
            <a:r>
              <a:rPr lang="en-US" dirty="0" smtClean="0"/>
              <a:t>The king saw his prosperity, and because of it he was lifted up. Notwithstanding the warnings that God had given him, he did the very things which the Lord had told him not to do. He looked upon his kingdom with pride and exclaimed: “Is not this great Babylon, that I have built for the house of the kingdom by the might of my power, and for the honor of my majesty?” Daniel 4:30. The instant that the words were uttered, the sentence of judgment was pronounced. The king’s reason was taken away. The judgment that he had thought so perfect, the wisdom that he had prided himself on possessing, were removed. The jewel of the mind, that which elevates man above the beasts, he no longer retained.” 8T 126</a:t>
            </a:r>
          </a:p>
          <a:p>
            <a:endParaRPr lang="en-US" dirty="0" smtClean="0"/>
          </a:p>
          <a:p>
            <a:endParaRPr lang="en-US" dirty="0"/>
          </a:p>
        </p:txBody>
      </p:sp>
    </p:spTree>
    <p:extLst>
      <p:ext uri="{BB962C8B-B14F-4D97-AF65-F5344CB8AC3E}">
        <p14:creationId xmlns:p14="http://schemas.microsoft.com/office/powerpoint/2010/main" val="248243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normAutofit/>
          </a:bodyPr>
          <a:lstStyle/>
          <a:p>
            <a:r>
              <a:rPr lang="en-US" b="1" i="1" u="sng" dirty="0" smtClean="0">
                <a:solidFill>
                  <a:srgbClr val="0070C0"/>
                </a:solidFill>
                <a:latin typeface="Algerian" panose="04020705040A02060702" pitchFamily="82" charset="0"/>
              </a:rPr>
              <a:t>Self Deception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47700"/>
            <a:ext cx="6019800" cy="6210299"/>
          </a:xfrm>
        </p:spPr>
        <p:txBody>
          <a:bodyPr>
            <a:normAutofit lnSpcReduction="10000"/>
          </a:bodyPr>
          <a:lstStyle/>
          <a:p>
            <a:r>
              <a:rPr lang="en-US" dirty="0" smtClean="0"/>
              <a:t>“For if a man think himself to be something, when he is nothing, he deceiveth himself.”  Galatians 6:3</a:t>
            </a:r>
          </a:p>
          <a:p>
            <a:r>
              <a:rPr lang="en-US" dirty="0" smtClean="0"/>
              <a:t>“Thine heart was lifted up because of thy beauty, thou hast corrupted thy wisdom by reason of thy brightness: I will cast thee to the ground, I will lay thee before kings, that they may behold thee. Thou hast defiled thy sanctuaries by the multitude of thine iniquities, by the iniquity of thy traffick; therefore will I bring forth a fire from the midst of thee, it shall devour thee, and I will bring thee to ashes upon the earth in the sight of all them that behold thee. Ezek. 28:17,18</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33140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6899"/>
          </a:xfrm>
        </p:spPr>
        <p:txBody>
          <a:bodyPr>
            <a:normAutofit fontScale="90000"/>
          </a:bodyPr>
          <a:lstStyle/>
          <a:p>
            <a:r>
              <a:rPr lang="en-US" b="1" i="1" dirty="0" smtClean="0">
                <a:solidFill>
                  <a:srgbClr val="FF0000"/>
                </a:solidFill>
              </a:rPr>
              <a:t>              </a:t>
            </a:r>
            <a:r>
              <a:rPr lang="en-US" b="1" i="1" u="sng" dirty="0" smtClean="0">
                <a:solidFill>
                  <a:srgbClr val="FF0000"/>
                </a:solidFill>
              </a:rPr>
              <a:t>Why, this Could Happen to Anyone!!!</a:t>
            </a:r>
            <a:endParaRPr lang="en-US" b="1" i="1" u="sng" dirty="0">
              <a:solidFill>
                <a:srgbClr val="FF0000"/>
              </a:solidFill>
            </a:endParaRPr>
          </a:p>
        </p:txBody>
      </p:sp>
      <p:sp>
        <p:nvSpPr>
          <p:cNvPr id="3" name="Content Placeholder 2"/>
          <p:cNvSpPr>
            <a:spLocks noGrp="1"/>
          </p:cNvSpPr>
          <p:nvPr>
            <p:ph idx="1"/>
          </p:nvPr>
        </p:nvSpPr>
        <p:spPr>
          <a:xfrm>
            <a:off x="0" y="596900"/>
            <a:ext cx="12192000" cy="6261099"/>
          </a:xfrm>
        </p:spPr>
        <p:txBody>
          <a:bodyPr>
            <a:normAutofit lnSpcReduction="10000"/>
          </a:bodyPr>
          <a:lstStyle/>
          <a:p>
            <a:r>
              <a:rPr lang="en-US" dirty="0" smtClean="0"/>
              <a:t>“The Bible has little to say in praise of men. Little space is given to recounting the virtues of even the best men who have ever lived. This silence is not without purpose; it is not without a lesson. All the good qualities that men possess are the gift of God; their good deeds are performed by the grace of God through Christ. Since they owe all to God the glory of whatever they are or do belongs to Him alone; they are but instruments in His hands. More than this--as all the lessons of Bible history teach--it is a perilous thing to praise or exalt men; for if one comes to lose sight of his entire dependence on God, and to trust to his own strength, he is sure to fall. Man is contending with foes who are stronger than he. "We wrestle not against flesh and blood, but against principalities, against powers, against the rulers of the darkness of this world, against wicked spirits in high places." Ephesians 6:12, margin. It is impossible for us in our own strength to maintain the conflict; and whatever diverts the mind from God, whatever leads to self-exaltation or to self-dependence, is surely preparing the way for our overthrow. The tenor of the Bible is to inculcate distrust of human power and to encourage trust in divine power. It was the spirit of self-confidence and self-exaltation that prepared the way for David's fall.”  PP, pg. 717</a:t>
            </a:r>
            <a:endParaRPr lang="en-US" dirty="0"/>
          </a:p>
        </p:txBody>
      </p:sp>
    </p:spTree>
    <p:extLst>
      <p:ext uri="{BB962C8B-B14F-4D97-AF65-F5344CB8AC3E}">
        <p14:creationId xmlns:p14="http://schemas.microsoft.com/office/powerpoint/2010/main" val="354154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latin typeface="Algerian" panose="04020705040A02060702" pitchFamily="82" charset="0"/>
              </a:rPr>
              <a:t>Shocking Slide from the Pinnacle</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73100"/>
            <a:ext cx="6172199" cy="6184900"/>
          </a:xfrm>
          <a:prstGeom prst="rect">
            <a:avLst/>
          </a:prstGeom>
        </p:spPr>
      </p:pic>
      <p:sp>
        <p:nvSpPr>
          <p:cNvPr id="4" name="Content Placeholder 3"/>
          <p:cNvSpPr>
            <a:spLocks noGrp="1"/>
          </p:cNvSpPr>
          <p:nvPr>
            <p:ph sz="half" idx="2"/>
          </p:nvPr>
        </p:nvSpPr>
        <p:spPr>
          <a:xfrm>
            <a:off x="6172200" y="673100"/>
            <a:ext cx="6019800" cy="6184900"/>
          </a:xfrm>
        </p:spPr>
        <p:txBody>
          <a:bodyPr/>
          <a:lstStyle/>
          <a:p>
            <a:r>
              <a:rPr lang="en-US" dirty="0" smtClean="0"/>
              <a:t>EJ Wagoneer was one of the two men that brought the message of righteousness by faith to the 7</a:t>
            </a:r>
            <a:r>
              <a:rPr lang="en-US" baseline="30000" dirty="0" smtClean="0"/>
              <a:t>th</a:t>
            </a:r>
            <a:r>
              <a:rPr lang="en-US" dirty="0" smtClean="0"/>
              <a:t> day Adventist Church in 1888.  This was not a new message, but one the Adventists had not focused on for the first 40 years of their existence.  In fact the denomination had preached the law so long that it was as dry as the hills of Gilboa!  EJ Wagoneer simply brought the message of Christ and His righteousness as the only means whereby anyone could keep the law!</a:t>
            </a:r>
            <a:endParaRPr lang="en-US" dirty="0"/>
          </a:p>
        </p:txBody>
      </p:sp>
    </p:spTree>
    <p:extLst>
      <p:ext uri="{BB962C8B-B14F-4D97-AF65-F5344CB8AC3E}">
        <p14:creationId xmlns:p14="http://schemas.microsoft.com/office/powerpoint/2010/main" val="254621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0070C0"/>
                </a:solidFill>
                <a:latin typeface="Algerian" panose="04020705040A02060702" pitchFamily="82" charset="0"/>
              </a:rPr>
              <a:t>Astonishing Opportunity!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96900"/>
            <a:ext cx="12192000" cy="6261100"/>
          </a:xfrm>
        </p:spPr>
        <p:txBody>
          <a:bodyPr>
            <a:normAutofit fontScale="92500" lnSpcReduction="20000"/>
          </a:bodyPr>
          <a:lstStyle/>
          <a:p>
            <a:r>
              <a:rPr lang="en-US" dirty="0" smtClean="0"/>
              <a:t>The Lord in His great mercy sent a most precious message to His people through Elders Waggoner and Jones. This message was to bring more prominently before the world the uplifted Saviour, the sacrifice for the sins of the whole world. It presented justification through faith in the Surety; it invited the people to receive the righteousness of Christ, which is made manifest in obedience to all the commandments of God. Many had lost sight of Jesus. They needed to have their eyes directed to His divine person, His merits, and His changeless love for the human family. All power is given into His hands, that He may dispense rich gifts unto men, imparting the priceless gift of His own righteousness to the helpless human agent. This is the message that God commanded to be given to the world. It is the third angel's message, which is to be proclaimed with a loud voice, and attended with the outpouring of His Spirit in a large measure. The uplifted Saviour is to appear in His efficacious work as the Lamb slain, sitting upon the throne, to dispense the priceless covenant blessings, the benefits He died to purchase for every soul who should believe on Him. John could not express that love in words; it was too deep, too broad; he calls upon the human family to behold it. Christ is pleading for the church in the heavenly courts above, pleading for those for whom He paid the redemption price of His own lifeblood. Centuries, ages, can never diminish the efficacy of this atoning sacrifice. The message of the gospel of His grace was to be given to the church in clear and distinct lines, that the world should no longer say that Seventh-day Adventists talk the law, the law, but do not teach or believe Christ.”  TM, pgs. 91,92</a:t>
            </a:r>
            <a:endParaRPr lang="en-US" dirty="0"/>
          </a:p>
        </p:txBody>
      </p:sp>
    </p:spTree>
    <p:extLst>
      <p:ext uri="{BB962C8B-B14F-4D97-AF65-F5344CB8AC3E}">
        <p14:creationId xmlns:p14="http://schemas.microsoft.com/office/powerpoint/2010/main" val="317393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The 1888 Message!!!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546100"/>
            <a:ext cx="6019800" cy="6311899"/>
          </a:xfrm>
        </p:spPr>
        <p:txBody>
          <a:bodyPr>
            <a:normAutofit fontScale="92500" lnSpcReduction="20000"/>
          </a:bodyPr>
          <a:lstStyle/>
          <a:p>
            <a:r>
              <a:rPr lang="en-US" dirty="0" smtClean="0"/>
              <a:t>“None but God can subdue the pride of man's heart. We cannot save ourselves. We cannot regenerate ourselves. In the heavenly courts there will be no song sung, To me that loved myself, and washed myself, redeemed myself, unto me be glory and honor, blessing and praise. But this is the keynote of the song that is sung by many here in this world. They do not know what it means to be meek and lowly in heart; and they do not mean to know this, if they can avoid it. The whole gospel is comprised in learning of Christ, His meekness and lowliness. What is justification by faith? It is the work of God in laying the glory of man in the dust, and doing for man that which it is not in his power to do for himself.-- Special Testimonies to Ministers and Workers (Series A, No. 9, 1897), pages 61, 62.</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546100"/>
            <a:ext cx="6172200" cy="6311899"/>
          </a:xfrm>
          <a:prstGeom prst="rect">
            <a:avLst/>
          </a:prstGeom>
        </p:spPr>
      </p:pic>
    </p:spTree>
    <p:extLst>
      <p:ext uri="{BB962C8B-B14F-4D97-AF65-F5344CB8AC3E}">
        <p14:creationId xmlns:p14="http://schemas.microsoft.com/office/powerpoint/2010/main" val="116286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3430</Words>
  <Application>Microsoft Office PowerPoint</Application>
  <PresentationFormat>Widescreen</PresentationFormat>
  <Paragraphs>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Shocking Slide to the Abyss!</vt:lpstr>
      <vt:lpstr>                      One mighty King!</vt:lpstr>
      <vt:lpstr>      Nebuchadnezzar Proclaimed!</vt:lpstr>
      <vt:lpstr>PowerPoint Presentation</vt:lpstr>
      <vt:lpstr>Self Deception</vt:lpstr>
      <vt:lpstr>              Why, this Could Happen to Anyone!!!</vt:lpstr>
      <vt:lpstr>   Shocking Slide from the Pinnacle</vt:lpstr>
      <vt:lpstr>              Astonishing Opportunity!</vt:lpstr>
      <vt:lpstr>                 The 1888 Message!!!</vt:lpstr>
      <vt:lpstr>Lowliness of Mind</vt:lpstr>
      <vt:lpstr>                   Footsteps of History</vt:lpstr>
      <vt:lpstr>                             Tragedy!</vt:lpstr>
      <vt:lpstr>               Pathetic and Heartbreaking!</vt:lpstr>
      <vt:lpstr>PowerPoint Presentation</vt:lpstr>
      <vt:lpstr>                         Satanic Spirit!</vt:lpstr>
      <vt:lpstr>                              Fallen in Sin!</vt:lpstr>
      <vt:lpstr>                Departed from the Faith!</vt:lpstr>
      <vt:lpstr>                          Sorrow of Sorrows!</vt:lpstr>
      <vt:lpstr>                             Steps to Perdition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Shocking Slide to the Abyss!</dc:title>
  <dc:creator>All Public</dc:creator>
  <cp:lastModifiedBy>All Public</cp:lastModifiedBy>
  <cp:revision>13</cp:revision>
  <dcterms:created xsi:type="dcterms:W3CDTF">2017-10-10T17:47:15Z</dcterms:created>
  <dcterms:modified xsi:type="dcterms:W3CDTF">2017-10-24T18:47:36Z</dcterms:modified>
</cp:coreProperties>
</file>