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4" r:id="rId3"/>
    <p:sldId id="283" r:id="rId4"/>
    <p:sldId id="271" r:id="rId5"/>
    <p:sldId id="270" r:id="rId6"/>
    <p:sldId id="285" r:id="rId7"/>
    <p:sldId id="277" r:id="rId8"/>
    <p:sldId id="287" r:id="rId9"/>
    <p:sldId id="288" r:id="rId10"/>
    <p:sldId id="278" r:id="rId11"/>
    <p:sldId id="290" r:id="rId12"/>
    <p:sldId id="291" r:id="rId13"/>
    <p:sldId id="289" r:id="rId14"/>
    <p:sldId id="292" r:id="rId15"/>
    <p:sldId id="294" r:id="rId16"/>
    <p:sldId id="293" r:id="rId17"/>
    <p:sldId id="295" r:id="rId18"/>
    <p:sldId id="296"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597BCA7-E337-455F-A254-AE9F7A2E2809}"/>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5346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211A5B-A3FA-4837-9440-34A863396FBC}"/>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98101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7DDEB0-BD39-4BC5-9BA6-FCEBF0EF4B17}"/>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4221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CF4F4A-C0E6-410F-9F88-2E9F2691FA57}"/>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661089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42F6052-934F-4BFA-B68A-4D5F3394DB3B}"/>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3348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7445888-9D60-432F-A612-C85BCA07522C}"/>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6" name="Footer Placeholder 5">
            <a:extLst>
              <a:ext uri="{FF2B5EF4-FFF2-40B4-BE49-F238E27FC236}">
                <a16:creationId xmlns:a16="http://schemas.microsoft.com/office/drawing/2014/main" xmlns=""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94624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21C42B-D389-4E66-BAE1-EB76C90DDBBB}"/>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8" name="Footer Placeholder 7">
            <a:extLst>
              <a:ext uri="{FF2B5EF4-FFF2-40B4-BE49-F238E27FC236}">
                <a16:creationId xmlns:a16="http://schemas.microsoft.com/office/drawing/2014/main" xmlns=""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63760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4E9D3E8-B0B6-4A9A-989D-CC423B70CCC0}"/>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4" name="Footer Placeholder 3">
            <a:extLst>
              <a:ext uri="{FF2B5EF4-FFF2-40B4-BE49-F238E27FC236}">
                <a16:creationId xmlns:a16="http://schemas.microsoft.com/office/drawing/2014/main" xmlns=""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44355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6DD8C-C561-48EB-9FC2-6C71CD19BCF7}"/>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3" name="Footer Placeholder 2">
            <a:extLst>
              <a:ext uri="{FF2B5EF4-FFF2-40B4-BE49-F238E27FC236}">
                <a16:creationId xmlns:a16="http://schemas.microsoft.com/office/drawing/2014/main" xmlns=""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728698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D4F3047-61D5-4D40-901F-F84FC974ADD0}"/>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6" name="Footer Placeholder 5">
            <a:extLst>
              <a:ext uri="{FF2B5EF4-FFF2-40B4-BE49-F238E27FC236}">
                <a16:creationId xmlns:a16="http://schemas.microsoft.com/office/drawing/2014/main" xmlns=""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70921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5EA917C-4EBF-4029-9249-7C00D3416944}"/>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6" name="Footer Placeholder 5">
            <a:extLst>
              <a:ext uri="{FF2B5EF4-FFF2-40B4-BE49-F238E27FC236}">
                <a16:creationId xmlns:a16="http://schemas.microsoft.com/office/drawing/2014/main" xmlns=""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97216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430252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53A9C7-5AB5-4F75-8ECE-54B7CDABD331}"/>
              </a:ext>
            </a:extLst>
          </p:cNvPr>
          <p:cNvSpPr>
            <a:spLocks noGrp="1"/>
          </p:cNvSpPr>
          <p:nvPr>
            <p:ph type="title"/>
          </p:nvPr>
        </p:nvSpPr>
        <p:spPr>
          <a:xfrm>
            <a:off x="-308344" y="-244686"/>
            <a:ext cx="12808688" cy="1325563"/>
          </a:xfrm>
        </p:spPr>
        <p:txBody>
          <a:bodyPr/>
          <a:lstStyle/>
          <a:p>
            <a:pPr algn="ctr"/>
            <a:r>
              <a:rPr lang="en-US" dirty="0"/>
              <a:t>Health predictions… How did she know which ones???</a:t>
            </a:r>
          </a:p>
        </p:txBody>
      </p:sp>
      <p:sp>
        <p:nvSpPr>
          <p:cNvPr id="3" name="TextBox 2">
            <a:extLst>
              <a:ext uri="{FF2B5EF4-FFF2-40B4-BE49-F238E27FC236}">
                <a16:creationId xmlns:a16="http://schemas.microsoft.com/office/drawing/2014/main" xmlns="" id="{840D5C2F-2E47-42F1-8A75-257BF2A82763}"/>
              </a:ext>
            </a:extLst>
          </p:cNvPr>
          <p:cNvSpPr txBox="1"/>
          <p:nvPr/>
        </p:nvSpPr>
        <p:spPr>
          <a:xfrm>
            <a:off x="6826104" y="1088015"/>
            <a:ext cx="5263598" cy="2677656"/>
          </a:xfrm>
          <a:prstGeom prst="rect">
            <a:avLst/>
          </a:prstGeom>
          <a:noFill/>
        </p:spPr>
        <p:txBody>
          <a:bodyPr wrap="square" rtlCol="0">
            <a:spAutoFit/>
          </a:bodyPr>
          <a:lstStyle/>
          <a:p>
            <a:r>
              <a:rPr lang="en-US" sz="2800" dirty="0"/>
              <a:t>1864: “</a:t>
            </a:r>
            <a:r>
              <a:rPr lang="en-US" sz="2800" b="1" dirty="0"/>
              <a:t>Tobacco is a poison</a:t>
            </a:r>
            <a:r>
              <a:rPr lang="en-US" sz="2800" dirty="0"/>
              <a:t>” (Spiritual Gifts, vol 4a, p. 128----1957 that the American Cancer Society concluded that smoking was a factor in lung cancer)</a:t>
            </a:r>
          </a:p>
          <a:p>
            <a:endParaRPr lang="en-US" sz="2800" dirty="0"/>
          </a:p>
        </p:txBody>
      </p:sp>
      <p:pic>
        <p:nvPicPr>
          <p:cNvPr id="4" name="Picture 3">
            <a:extLst>
              <a:ext uri="{FF2B5EF4-FFF2-40B4-BE49-F238E27FC236}">
                <a16:creationId xmlns:a16="http://schemas.microsoft.com/office/drawing/2014/main" xmlns="" id="{DFBAB688-2A09-410C-8419-634C317EF9B1}"/>
              </a:ext>
            </a:extLst>
          </p:cNvPr>
          <p:cNvPicPr>
            <a:picLocks noChangeAspect="1"/>
          </p:cNvPicPr>
          <p:nvPr/>
        </p:nvPicPr>
        <p:blipFill>
          <a:blip r:embed="rId2"/>
          <a:stretch>
            <a:fillRect/>
          </a:stretch>
        </p:blipFill>
        <p:spPr>
          <a:xfrm>
            <a:off x="219257" y="1763940"/>
            <a:ext cx="6200136" cy="4003461"/>
          </a:xfrm>
          <a:prstGeom prst="rect">
            <a:avLst/>
          </a:prstGeom>
        </p:spPr>
      </p:pic>
      <p:pic>
        <p:nvPicPr>
          <p:cNvPr id="6" name="Picture 5">
            <a:extLst>
              <a:ext uri="{FF2B5EF4-FFF2-40B4-BE49-F238E27FC236}">
                <a16:creationId xmlns:a16="http://schemas.microsoft.com/office/drawing/2014/main" xmlns="" id="{8E7764ED-8AD7-4FF6-8ED4-7C92FA0FF4C4}"/>
              </a:ext>
            </a:extLst>
          </p:cNvPr>
          <p:cNvPicPr>
            <a:picLocks noChangeAspect="1"/>
          </p:cNvPicPr>
          <p:nvPr/>
        </p:nvPicPr>
        <p:blipFill>
          <a:blip r:embed="rId3"/>
          <a:stretch>
            <a:fillRect/>
          </a:stretch>
        </p:blipFill>
        <p:spPr>
          <a:xfrm>
            <a:off x="6949437" y="3429000"/>
            <a:ext cx="4301156" cy="3225867"/>
          </a:xfrm>
          <a:prstGeom prst="rect">
            <a:avLst/>
          </a:prstGeom>
        </p:spPr>
      </p:pic>
    </p:spTree>
    <p:extLst>
      <p:ext uri="{BB962C8B-B14F-4D97-AF65-F5344CB8AC3E}">
        <p14:creationId xmlns:p14="http://schemas.microsoft.com/office/powerpoint/2010/main" val="150214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838B6C-19EA-4047-81AD-5718D7BF8B06}"/>
              </a:ext>
            </a:extLst>
          </p:cNvPr>
          <p:cNvSpPr txBox="1"/>
          <p:nvPr/>
        </p:nvSpPr>
        <p:spPr>
          <a:xfrm>
            <a:off x="0" y="142316"/>
            <a:ext cx="12192000" cy="1938992"/>
          </a:xfrm>
          <a:prstGeom prst="rect">
            <a:avLst/>
          </a:prstGeom>
          <a:noFill/>
        </p:spPr>
        <p:txBody>
          <a:bodyPr wrap="square" rtlCol="0">
            <a:spAutoFit/>
          </a:bodyPr>
          <a:lstStyle/>
          <a:p>
            <a:r>
              <a:rPr lang="en-US" sz="2400" b="1" dirty="0">
                <a:solidFill>
                  <a:srgbClr val="002060"/>
                </a:solidFill>
              </a:rPr>
              <a:t>Example #3 Christ’s Ministry and Death as Messiah</a:t>
            </a:r>
          </a:p>
          <a:p>
            <a:r>
              <a:rPr lang="en-US" sz="2400" dirty="0">
                <a:solidFill>
                  <a:srgbClr val="002060"/>
                </a:solidFill>
              </a:rPr>
              <a:t>Daniel is the Proclaiming Prophet (Dan. 8-9)---time prophecy of 490 years unto the Messiah to be cut off (Dan. 9:24-27)---John the Baptist is the gathering prophet---Dietary reform (no wine or strong drink Luke 1:15)---After Crucifixion only remnant remain----(Prophecy event is misunderstood, therefore another prophet comes to instruct)</a:t>
            </a:r>
          </a:p>
        </p:txBody>
      </p:sp>
      <p:pic>
        <p:nvPicPr>
          <p:cNvPr id="4" name="Picture 3">
            <a:extLst>
              <a:ext uri="{FF2B5EF4-FFF2-40B4-BE49-F238E27FC236}">
                <a16:creationId xmlns:a16="http://schemas.microsoft.com/office/drawing/2014/main" xmlns="" id="{B9B19769-3063-461C-A37F-736096438DAA}"/>
              </a:ext>
            </a:extLst>
          </p:cNvPr>
          <p:cNvPicPr>
            <a:picLocks noChangeAspect="1"/>
          </p:cNvPicPr>
          <p:nvPr/>
        </p:nvPicPr>
        <p:blipFill rotWithShape="1">
          <a:blip r:embed="rId2"/>
          <a:srcRect r="56709"/>
          <a:stretch/>
        </p:blipFill>
        <p:spPr>
          <a:xfrm>
            <a:off x="92596" y="2495825"/>
            <a:ext cx="2649023" cy="3441987"/>
          </a:xfrm>
          <a:prstGeom prst="rect">
            <a:avLst/>
          </a:prstGeom>
        </p:spPr>
      </p:pic>
      <p:sp>
        <p:nvSpPr>
          <p:cNvPr id="5" name="TextBox 4">
            <a:extLst>
              <a:ext uri="{FF2B5EF4-FFF2-40B4-BE49-F238E27FC236}">
                <a16:creationId xmlns:a16="http://schemas.microsoft.com/office/drawing/2014/main" xmlns="" id="{86A5AC69-9820-4C4F-91B7-6F291DBFBBFA}"/>
              </a:ext>
            </a:extLst>
          </p:cNvPr>
          <p:cNvSpPr txBox="1"/>
          <p:nvPr/>
        </p:nvSpPr>
        <p:spPr>
          <a:xfrm>
            <a:off x="2741619" y="2081308"/>
            <a:ext cx="9425650" cy="5016758"/>
          </a:xfrm>
          <a:prstGeom prst="rect">
            <a:avLst/>
          </a:prstGeom>
          <a:noFill/>
        </p:spPr>
        <p:txBody>
          <a:bodyPr wrap="square" rtlCol="0">
            <a:spAutoFit/>
          </a:bodyPr>
          <a:lstStyle/>
          <a:p>
            <a:r>
              <a:rPr lang="en-US" sz="2000" dirty="0"/>
              <a:t>-Dan. 8:14 “And he said unto me, </a:t>
            </a:r>
            <a:r>
              <a:rPr lang="en-US" sz="2000" b="1" dirty="0"/>
              <a:t>Unto two thousand and three hundred days</a:t>
            </a:r>
            <a:r>
              <a:rPr lang="en-US" sz="2000" dirty="0"/>
              <a:t>; then shall the sanctuary be cleansed.”</a:t>
            </a:r>
          </a:p>
          <a:p>
            <a:r>
              <a:rPr lang="en-US" sz="2000" dirty="0"/>
              <a:t>-Dan. 9:24-27 “</a:t>
            </a:r>
            <a:r>
              <a:rPr lang="en-US" sz="2000" b="1" dirty="0"/>
              <a:t>Seventy weeks are determined upon thy people and upon thy holy city, to finish the transgression, and to make an end of sins, and to make reconciliation for iniquity, and to bring in everlasting righteousness, and to seal up the vision and prophecy, and to anoint the most Holy</a:t>
            </a:r>
            <a:r>
              <a:rPr lang="en-US" sz="2000" dirty="0"/>
              <a:t>. Know therefore and understand, that </a:t>
            </a:r>
            <a:r>
              <a:rPr lang="en-US" sz="2000" b="1" dirty="0"/>
              <a:t>from the going forth of the commandment to restore and to build Jerusalem unto the Messiah the Prince shall be seven weeks, and threescore and two weeks</a:t>
            </a:r>
            <a:r>
              <a:rPr lang="en-US" sz="2000" dirty="0"/>
              <a:t>: the street shall be built again, and the wall, even in troublous times. </a:t>
            </a:r>
            <a:r>
              <a:rPr lang="en-US" sz="2000" b="1" dirty="0"/>
              <a:t>And after threescore and two weeks shall Messiah be cut off, but not for himself</a:t>
            </a:r>
            <a:r>
              <a:rPr lang="en-US" sz="2000" dirty="0"/>
              <a:t>: and the people of the prince that shall come shall destroy the city and the sanctuary; and the end thereof shall be with a flood, and unto the end of the war desolations are determined.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a:p>
            <a:endParaRPr lang="en-US" sz="2000" dirty="0"/>
          </a:p>
        </p:txBody>
      </p:sp>
    </p:spTree>
    <p:extLst>
      <p:ext uri="{BB962C8B-B14F-4D97-AF65-F5344CB8AC3E}">
        <p14:creationId xmlns:p14="http://schemas.microsoft.com/office/powerpoint/2010/main" val="367540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855C1E7-0D3E-488C-8DE8-BFD9A1CCD144}"/>
              </a:ext>
            </a:extLst>
          </p:cNvPr>
          <p:cNvSpPr txBox="1"/>
          <p:nvPr/>
        </p:nvSpPr>
        <p:spPr>
          <a:xfrm>
            <a:off x="0" y="142316"/>
            <a:ext cx="12192000" cy="1938992"/>
          </a:xfrm>
          <a:prstGeom prst="rect">
            <a:avLst/>
          </a:prstGeom>
          <a:noFill/>
        </p:spPr>
        <p:txBody>
          <a:bodyPr wrap="square" rtlCol="0">
            <a:spAutoFit/>
          </a:bodyPr>
          <a:lstStyle/>
          <a:p>
            <a:r>
              <a:rPr lang="en-US" sz="2400" b="1" dirty="0">
                <a:solidFill>
                  <a:srgbClr val="002060"/>
                </a:solidFill>
              </a:rPr>
              <a:t>Example #3 Christ’s Ministry and Death as Messiah</a:t>
            </a:r>
          </a:p>
          <a:p>
            <a:r>
              <a:rPr lang="en-US" sz="2400" dirty="0">
                <a:solidFill>
                  <a:srgbClr val="002060"/>
                </a:solidFill>
              </a:rPr>
              <a:t>Daniel is the Proclaiming Prophet (Dan. 8-9)---time prophecy of 490 years unto the Messiah to be cut off (Dan. 9:24-27)---John the Baptist is the gathering prophet---Dietary reform (no wine or strong drink Luke 1:15)---After Crucifixion only remnant remain----(Prophecy event is misunderstood, therefore another prophet comes to instruct)</a:t>
            </a:r>
          </a:p>
        </p:txBody>
      </p:sp>
      <p:pic>
        <p:nvPicPr>
          <p:cNvPr id="5" name="Picture 4">
            <a:extLst>
              <a:ext uri="{FF2B5EF4-FFF2-40B4-BE49-F238E27FC236}">
                <a16:creationId xmlns:a16="http://schemas.microsoft.com/office/drawing/2014/main" xmlns="" id="{54334399-E482-482E-BE99-C0B709176E3A}"/>
              </a:ext>
            </a:extLst>
          </p:cNvPr>
          <p:cNvPicPr>
            <a:picLocks noChangeAspect="1"/>
          </p:cNvPicPr>
          <p:nvPr/>
        </p:nvPicPr>
        <p:blipFill rotWithShape="1">
          <a:blip r:embed="rId2"/>
          <a:srcRect l="11553" r="43688"/>
          <a:stretch/>
        </p:blipFill>
        <p:spPr>
          <a:xfrm>
            <a:off x="312516" y="2203162"/>
            <a:ext cx="4039565" cy="4512522"/>
          </a:xfrm>
          <a:prstGeom prst="rect">
            <a:avLst/>
          </a:prstGeom>
        </p:spPr>
      </p:pic>
      <p:sp>
        <p:nvSpPr>
          <p:cNvPr id="6" name="Rectangle 5">
            <a:extLst>
              <a:ext uri="{FF2B5EF4-FFF2-40B4-BE49-F238E27FC236}">
                <a16:creationId xmlns:a16="http://schemas.microsoft.com/office/drawing/2014/main" xmlns="" id="{E54D7CFD-BE57-49AD-A1DC-777B7AFB053E}"/>
              </a:ext>
            </a:extLst>
          </p:cNvPr>
          <p:cNvSpPr/>
          <p:nvPr/>
        </p:nvSpPr>
        <p:spPr>
          <a:xfrm>
            <a:off x="4352080" y="2274838"/>
            <a:ext cx="7743463" cy="3785652"/>
          </a:xfrm>
          <a:prstGeom prst="rect">
            <a:avLst/>
          </a:prstGeom>
        </p:spPr>
        <p:txBody>
          <a:bodyPr wrap="square">
            <a:spAutoFit/>
          </a:bodyPr>
          <a:lstStyle/>
          <a:p>
            <a:r>
              <a:rPr lang="en-US" sz="2000" dirty="0"/>
              <a:t>-John 1:20 “And he confessed, and denied not; but confessed, I am not the Christ. And they asked him, What then? Art thou Elias? And he saith, I am not. Art thou that prophet? And he answered, No.</a:t>
            </a:r>
            <a:r>
              <a:rPr lang="en-US" sz="2000" baseline="30000" dirty="0"/>
              <a:t> </a:t>
            </a:r>
            <a:r>
              <a:rPr lang="en-US" sz="2000" dirty="0"/>
              <a:t>Then said they unto him, Who art thou? that we may give an answer to them that sent us. What </a:t>
            </a:r>
            <a:r>
              <a:rPr lang="en-US" sz="2000" dirty="0" err="1"/>
              <a:t>sayest</a:t>
            </a:r>
            <a:r>
              <a:rPr lang="en-US" sz="2000" dirty="0"/>
              <a:t> thou of thyself? </a:t>
            </a:r>
            <a:r>
              <a:rPr lang="en-US" sz="2000" baseline="30000" dirty="0"/>
              <a:t> </a:t>
            </a:r>
            <a:r>
              <a:rPr lang="en-US" sz="2000" b="1" dirty="0"/>
              <a:t>He said, I am the voice of one crying in the wilderness, Make straight the way of the Lord, as said the prophet Esaias</a:t>
            </a:r>
            <a:r>
              <a:rPr lang="en-US" sz="2000" dirty="0"/>
              <a:t>.”</a:t>
            </a:r>
          </a:p>
          <a:p>
            <a:endParaRPr lang="en-US" sz="2000" dirty="0"/>
          </a:p>
          <a:p>
            <a:endParaRPr lang="en-US" sz="2000" dirty="0"/>
          </a:p>
          <a:p>
            <a:r>
              <a:rPr lang="en-US" sz="2000" dirty="0"/>
              <a:t>-Luke 1:15 “</a:t>
            </a:r>
            <a:r>
              <a:rPr lang="en-US" sz="2000" baseline="30000" dirty="0"/>
              <a:t> </a:t>
            </a:r>
            <a:r>
              <a:rPr lang="en-US" sz="2000" dirty="0"/>
              <a:t>For he shall be great in the sight of the Lord, and shall drink </a:t>
            </a:r>
            <a:r>
              <a:rPr lang="en-US" sz="2000" b="1" dirty="0"/>
              <a:t>neither wine nor strong drink</a:t>
            </a:r>
            <a:r>
              <a:rPr lang="en-US" sz="2000" dirty="0"/>
              <a:t>; and he shall be filled with the Holy Ghost, even from his mother's womb.</a:t>
            </a:r>
          </a:p>
        </p:txBody>
      </p:sp>
    </p:spTree>
    <p:extLst>
      <p:ext uri="{BB962C8B-B14F-4D97-AF65-F5344CB8AC3E}">
        <p14:creationId xmlns:p14="http://schemas.microsoft.com/office/powerpoint/2010/main" val="44799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9196D25-742E-46AC-8094-7D6E90D94F63}"/>
              </a:ext>
            </a:extLst>
          </p:cNvPr>
          <p:cNvSpPr/>
          <p:nvPr/>
        </p:nvSpPr>
        <p:spPr>
          <a:xfrm>
            <a:off x="5487605" y="2427954"/>
            <a:ext cx="6096000" cy="4524315"/>
          </a:xfrm>
          <a:prstGeom prst="rect">
            <a:avLst/>
          </a:prstGeom>
        </p:spPr>
        <p:txBody>
          <a:bodyPr>
            <a:spAutoFit/>
          </a:bodyPr>
          <a:lstStyle/>
          <a:p>
            <a:r>
              <a:rPr lang="en-US" sz="2400" dirty="0"/>
              <a:t>Luke 24:21, 25-27 “</a:t>
            </a:r>
            <a:r>
              <a:rPr lang="en-US" sz="2400" b="1" dirty="0"/>
              <a:t>But we trusted that it had been he which should have redeemed Israel</a:t>
            </a:r>
            <a:r>
              <a:rPr lang="en-US" sz="2400" dirty="0"/>
              <a:t>: and beside all this, to day is the third day since these things were done. . . . Then he said unto them, O fools, and </a:t>
            </a:r>
            <a:r>
              <a:rPr lang="en-US" sz="2400" b="1" dirty="0"/>
              <a:t>slow of heart to believe all that the prophets have spoken: Ought not Christ to have suffered these things, and to enter into his glory? And beginning at Moses and all the prophets, he expounded unto them in all the scriptures the things concerning himself.”</a:t>
            </a:r>
          </a:p>
          <a:p>
            <a:endParaRPr lang="en-US" sz="2400" dirty="0"/>
          </a:p>
        </p:txBody>
      </p:sp>
      <p:pic>
        <p:nvPicPr>
          <p:cNvPr id="7" name="Picture 6">
            <a:extLst>
              <a:ext uri="{FF2B5EF4-FFF2-40B4-BE49-F238E27FC236}">
                <a16:creationId xmlns:a16="http://schemas.microsoft.com/office/drawing/2014/main" xmlns="" id="{CA544A81-8F27-4435-BC05-135A0C97953A}"/>
              </a:ext>
            </a:extLst>
          </p:cNvPr>
          <p:cNvPicPr>
            <a:picLocks noChangeAspect="1"/>
          </p:cNvPicPr>
          <p:nvPr/>
        </p:nvPicPr>
        <p:blipFill rotWithShape="1">
          <a:blip r:embed="rId2"/>
          <a:srcRect r="27687"/>
          <a:stretch/>
        </p:blipFill>
        <p:spPr>
          <a:xfrm>
            <a:off x="608395" y="2223846"/>
            <a:ext cx="3874497" cy="4200103"/>
          </a:xfrm>
          <a:prstGeom prst="rect">
            <a:avLst/>
          </a:prstGeom>
        </p:spPr>
      </p:pic>
      <p:sp>
        <p:nvSpPr>
          <p:cNvPr id="8" name="TextBox 7">
            <a:extLst>
              <a:ext uri="{FF2B5EF4-FFF2-40B4-BE49-F238E27FC236}">
                <a16:creationId xmlns:a16="http://schemas.microsoft.com/office/drawing/2014/main" xmlns="" id="{2D102795-FAEF-4EFF-AA65-3FD3DDD83A7B}"/>
              </a:ext>
            </a:extLst>
          </p:cNvPr>
          <p:cNvSpPr txBox="1"/>
          <p:nvPr/>
        </p:nvSpPr>
        <p:spPr>
          <a:xfrm>
            <a:off x="0" y="142316"/>
            <a:ext cx="12192000" cy="1938992"/>
          </a:xfrm>
          <a:prstGeom prst="rect">
            <a:avLst/>
          </a:prstGeom>
          <a:noFill/>
        </p:spPr>
        <p:txBody>
          <a:bodyPr wrap="square" rtlCol="0">
            <a:spAutoFit/>
          </a:bodyPr>
          <a:lstStyle/>
          <a:p>
            <a:r>
              <a:rPr lang="en-US" sz="2400" b="1" dirty="0">
                <a:solidFill>
                  <a:srgbClr val="002060"/>
                </a:solidFill>
              </a:rPr>
              <a:t>Example #3 Christ’s Ministry and Death as Messiah</a:t>
            </a:r>
          </a:p>
          <a:p>
            <a:r>
              <a:rPr lang="en-US" sz="2400" dirty="0">
                <a:solidFill>
                  <a:srgbClr val="002060"/>
                </a:solidFill>
              </a:rPr>
              <a:t>Daniel is the Proclaiming Prophet (Dan. 8-9)---time prophecy of 490 years unto the Messiah to be cut off (Dan. 9:24-27)---John the Baptist is the gathering prophet---Dietary reform (no wine or strong drink Luke 1:15)---After Crucifixion only remnant remain----(Prophecy event is misunderstood, therefore another prophet comes to instruct)</a:t>
            </a:r>
          </a:p>
        </p:txBody>
      </p:sp>
    </p:spTree>
    <p:extLst>
      <p:ext uri="{BB962C8B-B14F-4D97-AF65-F5344CB8AC3E}">
        <p14:creationId xmlns:p14="http://schemas.microsoft.com/office/powerpoint/2010/main" val="77237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DE14A8D-B1FC-4310-84DC-994F3FADD561}"/>
              </a:ext>
            </a:extLst>
          </p:cNvPr>
          <p:cNvSpPr/>
          <p:nvPr/>
        </p:nvSpPr>
        <p:spPr>
          <a:xfrm>
            <a:off x="111888" y="0"/>
            <a:ext cx="11968223" cy="3046988"/>
          </a:xfrm>
          <a:prstGeom prst="rect">
            <a:avLst/>
          </a:prstGeom>
        </p:spPr>
        <p:txBody>
          <a:bodyPr wrap="square">
            <a:spAutoFit/>
          </a:bodyPr>
          <a:lstStyle/>
          <a:p>
            <a:r>
              <a:rPr lang="en-US" sz="3200" b="1" dirty="0">
                <a:solidFill>
                  <a:srgbClr val="C00000"/>
                </a:solidFill>
              </a:rPr>
              <a:t>Example #4 1844</a:t>
            </a:r>
          </a:p>
          <a:p>
            <a:r>
              <a:rPr lang="en-US" sz="3200" b="1" dirty="0">
                <a:solidFill>
                  <a:srgbClr val="C00000"/>
                </a:solidFill>
              </a:rPr>
              <a:t>Proclaiming Prophet Daniel (Dan. 8:14)---time prophecy of 2300 years---William Miller is the Gathering Prophet---Great Disappointment leaves only 50 of the 50,000 Millerites---(Event misunderstood, God calls Ellen White to explain 2300 day prophecy)---Dietary Reform</a:t>
            </a:r>
          </a:p>
        </p:txBody>
      </p:sp>
      <p:sp>
        <p:nvSpPr>
          <p:cNvPr id="4" name="Rectangle 3">
            <a:extLst>
              <a:ext uri="{FF2B5EF4-FFF2-40B4-BE49-F238E27FC236}">
                <a16:creationId xmlns:a16="http://schemas.microsoft.com/office/drawing/2014/main" xmlns="" id="{B3D9AE43-85F7-4ADD-BB3B-BABF3A11AE38}"/>
              </a:ext>
            </a:extLst>
          </p:cNvPr>
          <p:cNvSpPr/>
          <p:nvPr/>
        </p:nvSpPr>
        <p:spPr>
          <a:xfrm>
            <a:off x="3048000" y="3105835"/>
            <a:ext cx="2717808" cy="2677656"/>
          </a:xfrm>
          <a:prstGeom prst="rect">
            <a:avLst/>
          </a:prstGeom>
        </p:spPr>
        <p:txBody>
          <a:bodyPr wrap="square">
            <a:spAutoFit/>
          </a:bodyPr>
          <a:lstStyle/>
          <a:p>
            <a:r>
              <a:rPr lang="en-US" sz="2400" dirty="0"/>
              <a:t>-Dan. 8:14 “And he said unto me, </a:t>
            </a:r>
            <a:r>
              <a:rPr lang="en-US" sz="2400" b="1" dirty="0"/>
              <a:t>Unto two thousand and three hundred days</a:t>
            </a:r>
            <a:r>
              <a:rPr lang="en-US" sz="2400" dirty="0"/>
              <a:t>; then shall the sanctuary be cleansed.”</a:t>
            </a:r>
          </a:p>
        </p:txBody>
      </p:sp>
      <p:pic>
        <p:nvPicPr>
          <p:cNvPr id="5" name="Picture 4">
            <a:extLst>
              <a:ext uri="{FF2B5EF4-FFF2-40B4-BE49-F238E27FC236}">
                <a16:creationId xmlns:a16="http://schemas.microsoft.com/office/drawing/2014/main" xmlns="" id="{F362F2F7-D2AB-4F35-9076-3550D9319EE1}"/>
              </a:ext>
            </a:extLst>
          </p:cNvPr>
          <p:cNvPicPr>
            <a:picLocks noChangeAspect="1"/>
          </p:cNvPicPr>
          <p:nvPr/>
        </p:nvPicPr>
        <p:blipFill rotWithShape="1">
          <a:blip r:embed="rId2"/>
          <a:srcRect l="23450" r="17500"/>
          <a:stretch/>
        </p:blipFill>
        <p:spPr>
          <a:xfrm>
            <a:off x="196770" y="3105835"/>
            <a:ext cx="2717808" cy="2588909"/>
          </a:xfrm>
          <a:prstGeom prst="rect">
            <a:avLst/>
          </a:prstGeom>
        </p:spPr>
      </p:pic>
      <p:pic>
        <p:nvPicPr>
          <p:cNvPr id="6" name="Picture 5">
            <a:extLst>
              <a:ext uri="{FF2B5EF4-FFF2-40B4-BE49-F238E27FC236}">
                <a16:creationId xmlns:a16="http://schemas.microsoft.com/office/drawing/2014/main" xmlns="" id="{46BD4C8C-9CB2-442C-898C-2307BCD42FC9}"/>
              </a:ext>
            </a:extLst>
          </p:cNvPr>
          <p:cNvPicPr>
            <a:picLocks noChangeAspect="1"/>
          </p:cNvPicPr>
          <p:nvPr/>
        </p:nvPicPr>
        <p:blipFill>
          <a:blip r:embed="rId3"/>
          <a:stretch>
            <a:fillRect/>
          </a:stretch>
        </p:blipFill>
        <p:spPr>
          <a:xfrm>
            <a:off x="9009806" y="2806077"/>
            <a:ext cx="2876550" cy="3838575"/>
          </a:xfrm>
          <a:prstGeom prst="rect">
            <a:avLst/>
          </a:prstGeom>
        </p:spPr>
      </p:pic>
      <p:sp>
        <p:nvSpPr>
          <p:cNvPr id="7" name="TextBox 6">
            <a:extLst>
              <a:ext uri="{FF2B5EF4-FFF2-40B4-BE49-F238E27FC236}">
                <a16:creationId xmlns:a16="http://schemas.microsoft.com/office/drawing/2014/main" xmlns="" id="{4AD55FA5-0CB8-4A70-9C3B-D168434B1E09}"/>
              </a:ext>
            </a:extLst>
          </p:cNvPr>
          <p:cNvSpPr txBox="1"/>
          <p:nvPr/>
        </p:nvSpPr>
        <p:spPr>
          <a:xfrm>
            <a:off x="6574421" y="3576577"/>
            <a:ext cx="2717808" cy="1569660"/>
          </a:xfrm>
          <a:prstGeom prst="rect">
            <a:avLst/>
          </a:prstGeom>
          <a:noFill/>
        </p:spPr>
        <p:txBody>
          <a:bodyPr wrap="square" rtlCol="0">
            <a:spAutoFit/>
          </a:bodyPr>
          <a:lstStyle/>
          <a:p>
            <a:r>
              <a:rPr lang="en-US" sz="3200" b="1" dirty="0"/>
              <a:t>Earth to be cleansed by fire in 1844</a:t>
            </a:r>
          </a:p>
        </p:txBody>
      </p:sp>
    </p:spTree>
    <p:extLst>
      <p:ext uri="{BB962C8B-B14F-4D97-AF65-F5344CB8AC3E}">
        <p14:creationId xmlns:p14="http://schemas.microsoft.com/office/powerpoint/2010/main" val="379081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6DDD6A-95CA-4BDF-A64B-6B02D49104DE}"/>
              </a:ext>
            </a:extLst>
          </p:cNvPr>
          <p:cNvSpPr>
            <a:spLocks noGrp="1"/>
          </p:cNvSpPr>
          <p:nvPr>
            <p:ph type="title"/>
          </p:nvPr>
        </p:nvSpPr>
        <p:spPr>
          <a:xfrm>
            <a:off x="612516" y="-185346"/>
            <a:ext cx="11353800" cy="1325563"/>
          </a:xfrm>
        </p:spPr>
        <p:txBody>
          <a:bodyPr/>
          <a:lstStyle/>
          <a:p>
            <a:r>
              <a:rPr lang="en-US" b="1" i="1" dirty="0"/>
              <a:t>Ellen White’s First Vision Confirmed the Remnant</a:t>
            </a:r>
          </a:p>
        </p:txBody>
      </p:sp>
      <p:pic>
        <p:nvPicPr>
          <p:cNvPr id="3" name="Picture 2">
            <a:extLst>
              <a:ext uri="{FF2B5EF4-FFF2-40B4-BE49-F238E27FC236}">
                <a16:creationId xmlns:a16="http://schemas.microsoft.com/office/drawing/2014/main" xmlns="" id="{FDB0A34C-C5E4-4C89-AADB-FB9D1FD80422}"/>
              </a:ext>
            </a:extLst>
          </p:cNvPr>
          <p:cNvPicPr>
            <a:picLocks noChangeAspect="1"/>
          </p:cNvPicPr>
          <p:nvPr/>
        </p:nvPicPr>
        <p:blipFill rotWithShape="1">
          <a:blip r:embed="rId2"/>
          <a:srcRect b="12154"/>
          <a:stretch/>
        </p:blipFill>
        <p:spPr>
          <a:xfrm>
            <a:off x="6972108" y="892190"/>
            <a:ext cx="4383463" cy="5814585"/>
          </a:xfrm>
          <a:prstGeom prst="rect">
            <a:avLst/>
          </a:prstGeom>
        </p:spPr>
      </p:pic>
      <p:sp>
        <p:nvSpPr>
          <p:cNvPr id="4" name="Rectangle 3">
            <a:extLst>
              <a:ext uri="{FF2B5EF4-FFF2-40B4-BE49-F238E27FC236}">
                <a16:creationId xmlns:a16="http://schemas.microsoft.com/office/drawing/2014/main" xmlns="" id="{6E49D946-7056-455A-8E90-A8DA6C9C7EE6}"/>
              </a:ext>
            </a:extLst>
          </p:cNvPr>
          <p:cNvSpPr/>
          <p:nvPr/>
        </p:nvSpPr>
        <p:spPr>
          <a:xfrm>
            <a:off x="488110" y="1278239"/>
            <a:ext cx="6284830" cy="5262979"/>
          </a:xfrm>
          <a:prstGeom prst="rect">
            <a:avLst/>
          </a:prstGeom>
        </p:spPr>
        <p:txBody>
          <a:bodyPr wrap="square">
            <a:spAutoFit/>
          </a:bodyPr>
          <a:lstStyle/>
          <a:p>
            <a:r>
              <a:rPr lang="en-US" sz="2400" dirty="0"/>
              <a:t>“While I was praying at the family altar, the Holy Ghost fell upon me, and I seemed to be rising higher and higher, far above the dark world. </a:t>
            </a:r>
            <a:r>
              <a:rPr lang="en-US" sz="2400" b="1" u="sng" dirty="0"/>
              <a:t>I turned to look for the Advent people in the world, but could not find them, when a voice said to me, "Look again, and look a little higher." At this I raised my eyes, and saw a straight and narrow path, cast up high above the world.</a:t>
            </a:r>
            <a:r>
              <a:rPr lang="en-US" sz="2400" b="1" dirty="0"/>
              <a:t> </a:t>
            </a:r>
            <a:r>
              <a:rPr lang="en-US" sz="2400" dirty="0"/>
              <a:t>On this path the Advent people were traveling to the city, which was at the farther end of the path.—EW, 14 (see also: Great Controversy, </a:t>
            </a:r>
            <a:r>
              <a:rPr lang="en-US" sz="2400" dirty="0" err="1"/>
              <a:t>ch.</a:t>
            </a:r>
            <a:r>
              <a:rPr lang="en-US" sz="2400" dirty="0"/>
              <a:t> 18-22 For a full synopsis on the </a:t>
            </a:r>
            <a:r>
              <a:rPr lang="en-US" sz="2400" dirty="0" err="1"/>
              <a:t>Millerite</a:t>
            </a:r>
            <a:r>
              <a:rPr lang="en-US" sz="2400" dirty="0"/>
              <a:t> movement and the true meaning of the events)</a:t>
            </a:r>
          </a:p>
        </p:txBody>
      </p:sp>
    </p:spTree>
    <p:extLst>
      <p:ext uri="{BB962C8B-B14F-4D97-AF65-F5344CB8AC3E}">
        <p14:creationId xmlns:p14="http://schemas.microsoft.com/office/powerpoint/2010/main" val="362770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AD6E3C1-2702-46AD-8034-1FCA31C9627E}"/>
              </a:ext>
            </a:extLst>
          </p:cNvPr>
          <p:cNvPicPr>
            <a:picLocks noChangeAspect="1"/>
          </p:cNvPicPr>
          <p:nvPr/>
        </p:nvPicPr>
        <p:blipFill>
          <a:blip r:embed="rId2"/>
          <a:stretch>
            <a:fillRect/>
          </a:stretch>
        </p:blipFill>
        <p:spPr>
          <a:xfrm>
            <a:off x="7155046" y="242103"/>
            <a:ext cx="4356306" cy="5660986"/>
          </a:xfrm>
          <a:prstGeom prst="rect">
            <a:avLst/>
          </a:prstGeom>
        </p:spPr>
      </p:pic>
      <p:sp>
        <p:nvSpPr>
          <p:cNvPr id="4" name="TextBox 3">
            <a:extLst>
              <a:ext uri="{FF2B5EF4-FFF2-40B4-BE49-F238E27FC236}">
                <a16:creationId xmlns:a16="http://schemas.microsoft.com/office/drawing/2014/main" xmlns="" id="{628615E9-F615-43B9-8F4A-D90D1C3783D7}"/>
              </a:ext>
            </a:extLst>
          </p:cNvPr>
          <p:cNvSpPr txBox="1"/>
          <p:nvPr/>
        </p:nvSpPr>
        <p:spPr>
          <a:xfrm>
            <a:off x="6698096" y="6126263"/>
            <a:ext cx="527020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Dudley M. </a:t>
            </a:r>
            <a:r>
              <a:rPr lang="en-US" sz="2800" b="1" dirty="0" err="1">
                <a:effectLst>
                  <a:outerShdw blurRad="38100" dist="38100" dir="2700000" algn="tl">
                    <a:srgbClr val="000000">
                      <a:alpha val="43137"/>
                    </a:srgbClr>
                  </a:outerShdw>
                </a:effectLst>
              </a:rPr>
              <a:t>Canright</a:t>
            </a:r>
            <a:r>
              <a:rPr lang="en-US" sz="2800" b="1" dirty="0">
                <a:effectLst>
                  <a:outerShdw blurRad="38100" dist="38100" dir="2700000" algn="tl">
                    <a:srgbClr val="000000">
                      <a:alpha val="43137"/>
                    </a:srgbClr>
                  </a:outerShdw>
                </a:effectLst>
              </a:rPr>
              <a:t> (1840-1919)</a:t>
            </a:r>
          </a:p>
        </p:txBody>
      </p:sp>
      <p:sp>
        <p:nvSpPr>
          <p:cNvPr id="5" name="Title 1">
            <a:extLst>
              <a:ext uri="{FF2B5EF4-FFF2-40B4-BE49-F238E27FC236}">
                <a16:creationId xmlns:a16="http://schemas.microsoft.com/office/drawing/2014/main" xmlns="" id="{11E6FD8D-582E-4B12-8AD6-5CCEB337CFFF}"/>
              </a:ext>
            </a:extLst>
          </p:cNvPr>
          <p:cNvSpPr>
            <a:spLocks noGrp="1"/>
          </p:cNvSpPr>
          <p:nvPr>
            <p:ph type="title"/>
          </p:nvPr>
        </p:nvSpPr>
        <p:spPr>
          <a:xfrm>
            <a:off x="838200" y="-198400"/>
            <a:ext cx="10515600" cy="1325563"/>
          </a:xfrm>
        </p:spPr>
        <p:txBody>
          <a:bodyPr/>
          <a:lstStyle/>
          <a:p>
            <a:r>
              <a:rPr lang="en-US" b="1" i="1" u="sng" dirty="0">
                <a:solidFill>
                  <a:srgbClr val="FF0000"/>
                </a:solidFill>
                <a:effectLst>
                  <a:outerShdw blurRad="38100" dist="38100" dir="2700000" algn="tl">
                    <a:srgbClr val="000000">
                      <a:alpha val="43137"/>
                    </a:srgbClr>
                  </a:outerShdw>
                </a:effectLst>
              </a:rPr>
              <a:t>What About the Critics???</a:t>
            </a:r>
          </a:p>
        </p:txBody>
      </p:sp>
      <p:sp>
        <p:nvSpPr>
          <p:cNvPr id="6" name="TextBox 5">
            <a:extLst>
              <a:ext uri="{FF2B5EF4-FFF2-40B4-BE49-F238E27FC236}">
                <a16:creationId xmlns:a16="http://schemas.microsoft.com/office/drawing/2014/main" xmlns="" id="{39CD865C-9799-48F7-AB7E-1B394C21DC95}"/>
              </a:ext>
            </a:extLst>
          </p:cNvPr>
          <p:cNvSpPr txBox="1"/>
          <p:nvPr/>
        </p:nvSpPr>
        <p:spPr>
          <a:xfrm>
            <a:off x="318769" y="858348"/>
            <a:ext cx="6422065" cy="5632311"/>
          </a:xfrm>
          <a:prstGeom prst="rect">
            <a:avLst/>
          </a:prstGeom>
          <a:noFill/>
        </p:spPr>
        <p:txBody>
          <a:bodyPr wrap="square" rtlCol="0">
            <a:spAutoFit/>
          </a:bodyPr>
          <a:lstStyle/>
          <a:p>
            <a:r>
              <a:rPr lang="en-US" sz="2400" b="1" dirty="0"/>
              <a:t>BEFORE:</a:t>
            </a:r>
          </a:p>
          <a:p>
            <a:r>
              <a:rPr lang="en-US" sz="2400" dirty="0"/>
              <a:t>“One thing I have remarked, and that is, that the most bitter opponents of the visions of Sister White </a:t>
            </a:r>
            <a:r>
              <a:rPr lang="en-US" sz="2400" b="1" dirty="0"/>
              <a:t>admit that she is a Christian</a:t>
            </a:r>
            <a:r>
              <a:rPr lang="en-US" sz="2400" dirty="0"/>
              <a:t>. How they can make this admission is more than I know. They try to fix it up by saying that she is deceived. They are not able to put their finger upon a single stain in all her life, nor an immoral sentence in all her writings. </a:t>
            </a:r>
            <a:r>
              <a:rPr lang="en-US" sz="2400" b="1" dirty="0"/>
              <a:t>They have to admit that much of her writings are excellent, and whoever would live out all she says would be a good Christian, sure of Heaven. This is passing strange if she is a tool of the devil, inspired by Satan, or if her writings are immoral or the vagaries of her own mind</a:t>
            </a:r>
            <a:r>
              <a:rPr lang="en-US" sz="2400" dirty="0"/>
              <a:t>.”—R&amp;H, April 26, 1877.</a:t>
            </a:r>
          </a:p>
        </p:txBody>
      </p:sp>
    </p:spTree>
    <p:extLst>
      <p:ext uri="{BB962C8B-B14F-4D97-AF65-F5344CB8AC3E}">
        <p14:creationId xmlns:p14="http://schemas.microsoft.com/office/powerpoint/2010/main" val="360998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3342A7-CFBA-4299-B6FB-64D88DE9D124}"/>
              </a:ext>
            </a:extLst>
          </p:cNvPr>
          <p:cNvSpPr txBox="1"/>
          <p:nvPr/>
        </p:nvSpPr>
        <p:spPr>
          <a:xfrm>
            <a:off x="212651" y="882502"/>
            <a:ext cx="6496493" cy="5262979"/>
          </a:xfrm>
          <a:prstGeom prst="rect">
            <a:avLst/>
          </a:prstGeom>
          <a:noFill/>
        </p:spPr>
        <p:txBody>
          <a:bodyPr wrap="square" rtlCol="0">
            <a:spAutoFit/>
          </a:bodyPr>
          <a:lstStyle/>
          <a:p>
            <a:r>
              <a:rPr lang="en-US" sz="2400" dirty="0"/>
              <a:t>“That she is not inspired is plainly shown by many facts. </a:t>
            </a:r>
            <a:r>
              <a:rPr lang="en-US" sz="2400" b="1" dirty="0"/>
              <a:t>She has never wrought a single miracle</a:t>
            </a:r>
            <a:r>
              <a:rPr lang="en-US" sz="2400" dirty="0"/>
              <a:t>. The old prophets and the apostles wrought miracles freely, to prove that God had sent them. In all these seventy years, in all her forty volumes, </a:t>
            </a:r>
            <a:r>
              <a:rPr lang="en-US" sz="2400" b="1" dirty="0"/>
              <a:t>not a single prediction has she ever made that has come to pass</a:t>
            </a:r>
            <a:r>
              <a:rPr lang="en-US" sz="2400" dirty="0"/>
              <a:t>. This is astonishing, considering that she dwells almost wholly in predictions. It seems as though she ought to have blundered into many things which could afterward be construed into a fulfilled prophecy. </a:t>
            </a:r>
            <a:r>
              <a:rPr lang="en-US" sz="2400" b="1" dirty="0"/>
              <a:t>But not one can be found</a:t>
            </a:r>
            <a:r>
              <a:rPr lang="en-US" sz="2400" dirty="0"/>
              <a:t>. </a:t>
            </a:r>
            <a:r>
              <a:rPr lang="en-US" sz="2400" b="1" u="sng" dirty="0"/>
              <a:t>This shows how wild and utterly wrong her theories have been</a:t>
            </a:r>
            <a:r>
              <a:rPr lang="en-US" sz="2400" dirty="0"/>
              <a:t>.”—Dudley </a:t>
            </a:r>
            <a:r>
              <a:rPr lang="en-US" sz="2400" dirty="0" err="1"/>
              <a:t>Canright</a:t>
            </a:r>
            <a:r>
              <a:rPr lang="en-US" sz="2400" dirty="0"/>
              <a:t>, Seventh-day Adventism Renounced, p. 138</a:t>
            </a:r>
          </a:p>
        </p:txBody>
      </p:sp>
      <p:pic>
        <p:nvPicPr>
          <p:cNvPr id="7" name="Picture 6">
            <a:extLst>
              <a:ext uri="{FF2B5EF4-FFF2-40B4-BE49-F238E27FC236}">
                <a16:creationId xmlns:a16="http://schemas.microsoft.com/office/drawing/2014/main" xmlns="" id="{07D71021-8DE0-4268-811F-2BE3F90B7213}"/>
              </a:ext>
            </a:extLst>
          </p:cNvPr>
          <p:cNvPicPr>
            <a:picLocks noChangeAspect="1"/>
          </p:cNvPicPr>
          <p:nvPr/>
        </p:nvPicPr>
        <p:blipFill>
          <a:blip r:embed="rId2"/>
          <a:stretch>
            <a:fillRect/>
          </a:stretch>
        </p:blipFill>
        <p:spPr>
          <a:xfrm rot="448002">
            <a:off x="7334693" y="338197"/>
            <a:ext cx="3968851" cy="6420599"/>
          </a:xfrm>
          <a:prstGeom prst="rect">
            <a:avLst/>
          </a:prstGeom>
        </p:spPr>
      </p:pic>
      <p:sp>
        <p:nvSpPr>
          <p:cNvPr id="10" name="TextBox 9">
            <a:extLst>
              <a:ext uri="{FF2B5EF4-FFF2-40B4-BE49-F238E27FC236}">
                <a16:creationId xmlns:a16="http://schemas.microsoft.com/office/drawing/2014/main" xmlns="" id="{6C7966EB-3A59-419C-9FEF-90E6612376F3}"/>
              </a:ext>
            </a:extLst>
          </p:cNvPr>
          <p:cNvSpPr txBox="1"/>
          <p:nvPr/>
        </p:nvSpPr>
        <p:spPr>
          <a:xfrm>
            <a:off x="329608" y="149707"/>
            <a:ext cx="5422605" cy="523220"/>
          </a:xfrm>
          <a:prstGeom prst="rect">
            <a:avLst/>
          </a:prstGeom>
          <a:noFill/>
        </p:spPr>
        <p:txBody>
          <a:bodyPr wrap="square" rtlCol="0">
            <a:spAutoFit/>
          </a:bodyPr>
          <a:lstStyle/>
          <a:p>
            <a:r>
              <a:rPr lang="en-US" sz="2800" b="1" dirty="0"/>
              <a:t>AFTER:</a:t>
            </a:r>
          </a:p>
        </p:txBody>
      </p:sp>
    </p:spTree>
    <p:extLst>
      <p:ext uri="{BB962C8B-B14F-4D97-AF65-F5344CB8AC3E}">
        <p14:creationId xmlns:p14="http://schemas.microsoft.com/office/powerpoint/2010/main" val="2681713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0B68D39-B710-4FFE-BBF3-F97320C87388}"/>
              </a:ext>
            </a:extLst>
          </p:cNvPr>
          <p:cNvPicPr>
            <a:picLocks noChangeAspect="1"/>
          </p:cNvPicPr>
          <p:nvPr/>
        </p:nvPicPr>
        <p:blipFill>
          <a:blip r:embed="rId2"/>
          <a:stretch>
            <a:fillRect/>
          </a:stretch>
        </p:blipFill>
        <p:spPr>
          <a:xfrm>
            <a:off x="2169042" y="5316"/>
            <a:ext cx="7620000" cy="4286250"/>
          </a:xfrm>
          <a:prstGeom prst="rect">
            <a:avLst/>
          </a:prstGeom>
        </p:spPr>
      </p:pic>
      <p:sp>
        <p:nvSpPr>
          <p:cNvPr id="5" name="TextBox 4">
            <a:extLst>
              <a:ext uri="{FF2B5EF4-FFF2-40B4-BE49-F238E27FC236}">
                <a16:creationId xmlns:a16="http://schemas.microsoft.com/office/drawing/2014/main" xmlns="" id="{64B7D0AB-909F-4F0C-BC93-15A3CB12B7E4}"/>
              </a:ext>
            </a:extLst>
          </p:cNvPr>
          <p:cNvSpPr txBox="1"/>
          <p:nvPr/>
        </p:nvSpPr>
        <p:spPr>
          <a:xfrm>
            <a:off x="861237" y="4497572"/>
            <a:ext cx="10111563" cy="1815882"/>
          </a:xfrm>
          <a:prstGeom prst="rect">
            <a:avLst/>
          </a:prstGeom>
          <a:noFill/>
        </p:spPr>
        <p:txBody>
          <a:bodyPr wrap="square" rtlCol="0">
            <a:spAutoFit/>
          </a:bodyPr>
          <a:lstStyle/>
          <a:p>
            <a:r>
              <a:rPr lang="en-US" sz="2800" dirty="0">
                <a:solidFill>
                  <a:srgbClr val="002060"/>
                </a:solidFill>
              </a:rPr>
              <a:t>“My brother [Dudley M. </a:t>
            </a:r>
            <a:r>
              <a:rPr lang="en-US" sz="2800" dirty="0" err="1">
                <a:solidFill>
                  <a:srgbClr val="002060"/>
                </a:solidFill>
              </a:rPr>
              <a:t>Canright</a:t>
            </a:r>
            <a:r>
              <a:rPr lang="en-US" sz="2800" dirty="0">
                <a:solidFill>
                  <a:srgbClr val="002060"/>
                </a:solidFill>
              </a:rPr>
              <a:t>] rested his hand upon the side of the casket, and with tears rolling down his cheeks, he said brokenly ‘</a:t>
            </a:r>
            <a:r>
              <a:rPr lang="en-US" sz="2800" b="1" u="sng" dirty="0">
                <a:solidFill>
                  <a:srgbClr val="002060"/>
                </a:solidFill>
              </a:rPr>
              <a:t>There is a noble Christian woman gone</a:t>
            </a:r>
            <a:r>
              <a:rPr lang="en-US" sz="2800" dirty="0">
                <a:solidFill>
                  <a:srgbClr val="002060"/>
                </a:solidFill>
              </a:rPr>
              <a:t>.’”—WA Spicer, The Spirit of Prophecy in the Advent Movement, p. 127</a:t>
            </a:r>
          </a:p>
        </p:txBody>
      </p:sp>
    </p:spTree>
    <p:extLst>
      <p:ext uri="{BB962C8B-B14F-4D97-AF65-F5344CB8AC3E}">
        <p14:creationId xmlns:p14="http://schemas.microsoft.com/office/powerpoint/2010/main" val="109873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E5D02-71D8-4CC6-873B-262761759D05}"/>
              </a:ext>
            </a:extLst>
          </p:cNvPr>
          <p:cNvSpPr>
            <a:spLocks noGrp="1"/>
          </p:cNvSpPr>
          <p:nvPr>
            <p:ph type="title"/>
          </p:nvPr>
        </p:nvSpPr>
        <p:spPr>
          <a:xfrm>
            <a:off x="838200" y="-262196"/>
            <a:ext cx="10515600" cy="1325563"/>
          </a:xfrm>
        </p:spPr>
        <p:txBody>
          <a:bodyPr/>
          <a:lstStyle/>
          <a:p>
            <a:r>
              <a:rPr lang="en-US" dirty="0"/>
              <a:t>For The Others…</a:t>
            </a:r>
          </a:p>
        </p:txBody>
      </p:sp>
      <p:pic>
        <p:nvPicPr>
          <p:cNvPr id="4" name="Picture 3">
            <a:extLst>
              <a:ext uri="{FF2B5EF4-FFF2-40B4-BE49-F238E27FC236}">
                <a16:creationId xmlns:a16="http://schemas.microsoft.com/office/drawing/2014/main" xmlns="" id="{BF29DCA5-99B3-4024-BCE3-1ED9C070A0F4}"/>
              </a:ext>
            </a:extLst>
          </p:cNvPr>
          <p:cNvPicPr>
            <a:picLocks noChangeAspect="1"/>
          </p:cNvPicPr>
          <p:nvPr/>
        </p:nvPicPr>
        <p:blipFill>
          <a:blip r:embed="rId2"/>
          <a:stretch>
            <a:fillRect/>
          </a:stretch>
        </p:blipFill>
        <p:spPr>
          <a:xfrm rot="20655107">
            <a:off x="523634" y="914401"/>
            <a:ext cx="2150423" cy="3212758"/>
          </a:xfrm>
          <a:prstGeom prst="rect">
            <a:avLst/>
          </a:prstGeom>
        </p:spPr>
      </p:pic>
      <p:pic>
        <p:nvPicPr>
          <p:cNvPr id="5" name="Picture 4">
            <a:extLst>
              <a:ext uri="{FF2B5EF4-FFF2-40B4-BE49-F238E27FC236}">
                <a16:creationId xmlns:a16="http://schemas.microsoft.com/office/drawing/2014/main" xmlns="" id="{C83E7CD5-A76B-46C2-8652-D17BE1FA9983}"/>
              </a:ext>
            </a:extLst>
          </p:cNvPr>
          <p:cNvPicPr>
            <a:picLocks noChangeAspect="1"/>
          </p:cNvPicPr>
          <p:nvPr/>
        </p:nvPicPr>
        <p:blipFill>
          <a:blip r:embed="rId3"/>
          <a:stretch>
            <a:fillRect/>
          </a:stretch>
        </p:blipFill>
        <p:spPr>
          <a:xfrm>
            <a:off x="2332058" y="1135137"/>
            <a:ext cx="2417662" cy="3223549"/>
          </a:xfrm>
          <a:prstGeom prst="rect">
            <a:avLst/>
          </a:prstGeom>
        </p:spPr>
      </p:pic>
      <p:pic>
        <p:nvPicPr>
          <p:cNvPr id="6" name="Picture 5">
            <a:extLst>
              <a:ext uri="{FF2B5EF4-FFF2-40B4-BE49-F238E27FC236}">
                <a16:creationId xmlns:a16="http://schemas.microsoft.com/office/drawing/2014/main" xmlns="" id="{CD6E7ED3-2397-4C7D-96CE-2DECED028AA8}"/>
              </a:ext>
            </a:extLst>
          </p:cNvPr>
          <p:cNvPicPr>
            <a:picLocks noChangeAspect="1"/>
          </p:cNvPicPr>
          <p:nvPr/>
        </p:nvPicPr>
        <p:blipFill>
          <a:blip r:embed="rId4"/>
          <a:stretch>
            <a:fillRect/>
          </a:stretch>
        </p:blipFill>
        <p:spPr>
          <a:xfrm rot="18691960">
            <a:off x="824782" y="3973314"/>
            <a:ext cx="1775700" cy="2660884"/>
          </a:xfrm>
          <a:prstGeom prst="rect">
            <a:avLst/>
          </a:prstGeom>
        </p:spPr>
      </p:pic>
      <p:pic>
        <p:nvPicPr>
          <p:cNvPr id="7" name="Picture 6">
            <a:extLst>
              <a:ext uri="{FF2B5EF4-FFF2-40B4-BE49-F238E27FC236}">
                <a16:creationId xmlns:a16="http://schemas.microsoft.com/office/drawing/2014/main" xmlns="" id="{093B51F0-E4E3-4B8F-BA2F-F5C302D0592E}"/>
              </a:ext>
            </a:extLst>
          </p:cNvPr>
          <p:cNvPicPr>
            <a:picLocks noChangeAspect="1"/>
          </p:cNvPicPr>
          <p:nvPr/>
        </p:nvPicPr>
        <p:blipFill>
          <a:blip r:embed="rId5"/>
          <a:stretch>
            <a:fillRect/>
          </a:stretch>
        </p:blipFill>
        <p:spPr>
          <a:xfrm rot="3772132">
            <a:off x="3003674" y="3698257"/>
            <a:ext cx="2039630" cy="3093542"/>
          </a:xfrm>
          <a:prstGeom prst="rect">
            <a:avLst/>
          </a:prstGeom>
        </p:spPr>
      </p:pic>
      <p:pic>
        <p:nvPicPr>
          <p:cNvPr id="8" name="Picture 7">
            <a:extLst>
              <a:ext uri="{FF2B5EF4-FFF2-40B4-BE49-F238E27FC236}">
                <a16:creationId xmlns:a16="http://schemas.microsoft.com/office/drawing/2014/main" xmlns="" id="{AC3ABEBB-E814-42A5-A3C1-095C8C2B419A}"/>
              </a:ext>
            </a:extLst>
          </p:cNvPr>
          <p:cNvPicPr>
            <a:picLocks noChangeAspect="1"/>
          </p:cNvPicPr>
          <p:nvPr/>
        </p:nvPicPr>
        <p:blipFill>
          <a:blip r:embed="rId6"/>
          <a:stretch>
            <a:fillRect/>
          </a:stretch>
        </p:blipFill>
        <p:spPr>
          <a:xfrm rot="890370">
            <a:off x="4529761" y="823712"/>
            <a:ext cx="1943100" cy="3048000"/>
          </a:xfrm>
          <a:prstGeom prst="rect">
            <a:avLst/>
          </a:prstGeom>
        </p:spPr>
      </p:pic>
      <p:sp>
        <p:nvSpPr>
          <p:cNvPr id="9" name="Rectangle 8">
            <a:extLst>
              <a:ext uri="{FF2B5EF4-FFF2-40B4-BE49-F238E27FC236}">
                <a16:creationId xmlns:a16="http://schemas.microsoft.com/office/drawing/2014/main" xmlns="" id="{8756F69B-4A55-4845-B9A9-147BBCFE4441}"/>
              </a:ext>
            </a:extLst>
          </p:cNvPr>
          <p:cNvSpPr/>
          <p:nvPr/>
        </p:nvSpPr>
        <p:spPr>
          <a:xfrm>
            <a:off x="6830773" y="797510"/>
            <a:ext cx="5361227" cy="5262979"/>
          </a:xfrm>
          <a:prstGeom prst="rect">
            <a:avLst/>
          </a:prstGeom>
        </p:spPr>
        <p:txBody>
          <a:bodyPr wrap="square">
            <a:spAutoFit/>
          </a:bodyPr>
          <a:lstStyle/>
          <a:p>
            <a:r>
              <a:rPr lang="en-US" sz="2400" dirty="0">
                <a:solidFill>
                  <a:srgbClr val="FF0000"/>
                </a:solidFill>
              </a:rPr>
              <a:t>John 15:18-20 “If the world hate you, ye know that it hated me before it hated you. If ye were of the world, the world would love his own: but </a:t>
            </a:r>
            <a:r>
              <a:rPr lang="en-US" sz="2400" b="1" u="sng" dirty="0">
                <a:solidFill>
                  <a:srgbClr val="FF0000"/>
                </a:solidFill>
              </a:rPr>
              <a:t>because ye are not of the world, but I have chosen you out of the world, therefore the world </a:t>
            </a:r>
            <a:r>
              <a:rPr lang="en-US" sz="2400" b="1" u="sng" dirty="0" err="1">
                <a:solidFill>
                  <a:srgbClr val="FF0000"/>
                </a:solidFill>
              </a:rPr>
              <a:t>hateth</a:t>
            </a:r>
            <a:r>
              <a:rPr lang="en-US" sz="2400" b="1" u="sng" dirty="0">
                <a:solidFill>
                  <a:srgbClr val="FF0000"/>
                </a:solidFill>
              </a:rPr>
              <a:t> you</a:t>
            </a:r>
            <a:r>
              <a:rPr lang="en-US" sz="2400" dirty="0">
                <a:solidFill>
                  <a:srgbClr val="FF0000"/>
                </a:solidFill>
              </a:rPr>
              <a:t>. Remember the word that I said unto you, The servant is not greater than his lord. If they have persecuted me, they will also persecute you; if they have kept my saying, they will keep yours also.”</a:t>
            </a:r>
          </a:p>
          <a:p>
            <a:endParaRPr lang="en-US" sz="2400" dirty="0">
              <a:solidFill>
                <a:srgbClr val="FF0000"/>
              </a:solidFill>
            </a:endParaRPr>
          </a:p>
          <a:p>
            <a:r>
              <a:rPr lang="en-US" sz="2400" dirty="0">
                <a:solidFill>
                  <a:srgbClr val="FF0000"/>
                </a:solidFill>
              </a:rPr>
              <a:t>How were the other prophets treated? Jesus? What about women’s suffrage?</a:t>
            </a:r>
          </a:p>
        </p:txBody>
      </p:sp>
    </p:spTree>
    <p:extLst>
      <p:ext uri="{BB962C8B-B14F-4D97-AF65-F5344CB8AC3E}">
        <p14:creationId xmlns:p14="http://schemas.microsoft.com/office/powerpoint/2010/main" val="1170007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E56B6B-61FB-490A-A40D-96FE91ED1949}"/>
              </a:ext>
            </a:extLst>
          </p:cNvPr>
          <p:cNvSpPr>
            <a:spLocks noGrp="1"/>
          </p:cNvSpPr>
          <p:nvPr>
            <p:ph type="title"/>
          </p:nvPr>
        </p:nvSpPr>
        <p:spPr>
          <a:xfrm>
            <a:off x="838200" y="0"/>
            <a:ext cx="10515600" cy="1325563"/>
          </a:xfrm>
        </p:spPr>
        <p:txBody>
          <a:bodyPr/>
          <a:lstStyle/>
          <a:p>
            <a:r>
              <a:rPr lang="en-US" dirty="0">
                <a:solidFill>
                  <a:srgbClr val="FF0000"/>
                </a:solidFill>
                <a:latin typeface="Berlin Sans FB Demi" panose="020E0802020502020306" pitchFamily="34" charset="0"/>
              </a:rPr>
              <a:t>Will We Listen to God’s Last Day Council?</a:t>
            </a:r>
          </a:p>
        </p:txBody>
      </p:sp>
      <p:sp>
        <p:nvSpPr>
          <p:cNvPr id="3" name="Rectangle 2">
            <a:extLst>
              <a:ext uri="{FF2B5EF4-FFF2-40B4-BE49-F238E27FC236}">
                <a16:creationId xmlns:a16="http://schemas.microsoft.com/office/drawing/2014/main" xmlns="" id="{9B490567-058C-45C5-AADE-3E944E46B9D0}"/>
              </a:ext>
            </a:extLst>
          </p:cNvPr>
          <p:cNvSpPr/>
          <p:nvPr/>
        </p:nvSpPr>
        <p:spPr>
          <a:xfrm>
            <a:off x="561109" y="1582341"/>
            <a:ext cx="11118273" cy="4401205"/>
          </a:xfrm>
          <a:prstGeom prst="rect">
            <a:avLst/>
          </a:prstGeom>
        </p:spPr>
        <p:txBody>
          <a:bodyPr wrap="square">
            <a:spAutoFit/>
          </a:bodyPr>
          <a:lstStyle/>
          <a:p>
            <a:r>
              <a:rPr lang="en-US" sz="2800" b="1" dirty="0"/>
              <a:t>“</a:t>
            </a:r>
            <a:r>
              <a:rPr lang="en-US" sz="2800" dirty="0"/>
              <a:t>How many have read carefully </a:t>
            </a:r>
            <a:r>
              <a:rPr lang="en-US" sz="2800" i="1" dirty="0"/>
              <a:t>Patriarchs and Prophets</a:t>
            </a:r>
            <a:r>
              <a:rPr lang="en-US" sz="2800" dirty="0"/>
              <a:t>, </a:t>
            </a:r>
            <a:r>
              <a:rPr lang="en-US" sz="2800" i="1" dirty="0"/>
              <a:t>The Great Controversy</a:t>
            </a:r>
            <a:r>
              <a:rPr lang="en-US" sz="2800" dirty="0"/>
              <a:t>, and </a:t>
            </a:r>
            <a:r>
              <a:rPr lang="en-US" sz="2800" i="1" dirty="0"/>
              <a:t>The Desire of Ages</a:t>
            </a:r>
            <a:r>
              <a:rPr lang="en-US" sz="2800" dirty="0"/>
              <a:t>? I wish all to understand that my confidence in the light that God has given stands firm, because I know that the </a:t>
            </a:r>
            <a:r>
              <a:rPr lang="en-US" sz="2800" b="1" dirty="0"/>
              <a:t>Holy Spirit's power magnified the truth, and made it honorable</a:t>
            </a:r>
            <a:r>
              <a:rPr lang="en-US" sz="2800" dirty="0"/>
              <a:t>, saying: “This is the way, walk ye in it.” </a:t>
            </a:r>
            <a:r>
              <a:rPr lang="en-US" sz="2800" b="1" dirty="0"/>
              <a:t>In my books, the truth is stated, barricaded by a “Thus saith the Lord.”</a:t>
            </a:r>
            <a:r>
              <a:rPr lang="en-US" sz="2800" dirty="0"/>
              <a:t> The Holy Spirit traced these truths upon my heart and mind as indelibly as the law was traced by the finger of God, upon the tables of stone, which are now in the ark, to be brought forth in that great day when sentence will be pronounced against every evil, seducing science produced by the father of lies.”—Letter 90, 1906</a:t>
            </a:r>
          </a:p>
        </p:txBody>
      </p:sp>
    </p:spTree>
    <p:extLst>
      <p:ext uri="{BB962C8B-B14F-4D97-AF65-F5344CB8AC3E}">
        <p14:creationId xmlns:p14="http://schemas.microsoft.com/office/powerpoint/2010/main" val="209585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8C62A7A-C88A-4C7A-9C57-81F94CC0962A}"/>
              </a:ext>
            </a:extLst>
          </p:cNvPr>
          <p:cNvSpPr/>
          <p:nvPr/>
        </p:nvSpPr>
        <p:spPr>
          <a:xfrm>
            <a:off x="443023" y="1166842"/>
            <a:ext cx="6096000" cy="4524315"/>
          </a:xfrm>
          <a:prstGeom prst="rect">
            <a:avLst/>
          </a:prstGeom>
        </p:spPr>
        <p:txBody>
          <a:bodyPr>
            <a:spAutoFit/>
          </a:bodyPr>
          <a:lstStyle/>
          <a:p>
            <a:r>
              <a:rPr lang="en-US" sz="3200" dirty="0"/>
              <a:t>1863: “There are those who ought to be awake to the danger of meat eating, who are still eating the flesh of animals, thus </a:t>
            </a:r>
            <a:r>
              <a:rPr lang="en-US" sz="3200" b="1" dirty="0"/>
              <a:t>endangering the physical, mental, and spiritual health</a:t>
            </a:r>
            <a:r>
              <a:rPr lang="en-US" sz="3200" dirty="0"/>
              <a:t>” (R &amp; H, May 27, 1902-----World Health Organization classifies Meat as a carcinogen in 2014)</a:t>
            </a:r>
          </a:p>
        </p:txBody>
      </p:sp>
      <p:pic>
        <p:nvPicPr>
          <p:cNvPr id="3" name="Picture 2">
            <a:extLst>
              <a:ext uri="{FF2B5EF4-FFF2-40B4-BE49-F238E27FC236}">
                <a16:creationId xmlns:a16="http://schemas.microsoft.com/office/drawing/2014/main" xmlns="" id="{8AB10FAC-6B33-4AA3-A3A7-0C32622BF49D}"/>
              </a:ext>
            </a:extLst>
          </p:cNvPr>
          <p:cNvPicPr>
            <a:picLocks noChangeAspect="1"/>
          </p:cNvPicPr>
          <p:nvPr/>
        </p:nvPicPr>
        <p:blipFill>
          <a:blip r:embed="rId2"/>
          <a:stretch>
            <a:fillRect/>
          </a:stretch>
        </p:blipFill>
        <p:spPr>
          <a:xfrm>
            <a:off x="7015868" y="595244"/>
            <a:ext cx="4414132" cy="5995048"/>
          </a:xfrm>
          <a:prstGeom prst="rect">
            <a:avLst/>
          </a:prstGeom>
        </p:spPr>
      </p:pic>
    </p:spTree>
    <p:extLst>
      <p:ext uri="{BB962C8B-B14F-4D97-AF65-F5344CB8AC3E}">
        <p14:creationId xmlns:p14="http://schemas.microsoft.com/office/powerpoint/2010/main" val="237999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6EA99FA-4AFA-471C-8505-EF807E9E027E}"/>
              </a:ext>
            </a:extLst>
          </p:cNvPr>
          <p:cNvSpPr/>
          <p:nvPr/>
        </p:nvSpPr>
        <p:spPr>
          <a:xfrm>
            <a:off x="5030620" y="265284"/>
            <a:ext cx="7161380" cy="3416320"/>
          </a:xfrm>
          <a:prstGeom prst="rect">
            <a:avLst/>
          </a:prstGeom>
        </p:spPr>
        <p:txBody>
          <a:bodyPr wrap="square">
            <a:spAutoFit/>
          </a:bodyPr>
          <a:lstStyle/>
          <a:p>
            <a:r>
              <a:rPr lang="en-US" sz="2400" dirty="0"/>
              <a:t>1905: “Tea and coffee do not nourish the system. Their effect is produced before there has been time for digestion and assimilation, and what seems to be strength is only nervous excitement” (Ministry of Healing, p. 326)--------1967 "Illness otherwise unexplained may be caused by excessive ingestion of </a:t>
            </a:r>
            <a:r>
              <a:rPr lang="en-US" sz="2400" dirty="0" err="1"/>
              <a:t>xantine</a:t>
            </a:r>
            <a:r>
              <a:rPr lang="en-US" sz="2400" dirty="0"/>
              <a:t> cocoa alkaloids, </a:t>
            </a:r>
            <a:r>
              <a:rPr lang="en-US" sz="2400" b="1" dirty="0"/>
              <a:t>including those in coffee, tea, cocoa, and those in some popular beverages</a:t>
            </a:r>
            <a:r>
              <a:rPr lang="en-US" sz="2400" dirty="0"/>
              <a:t>.“--H. A. Riemann, Journal of the American Medical Associator</a:t>
            </a:r>
          </a:p>
        </p:txBody>
      </p:sp>
      <p:pic>
        <p:nvPicPr>
          <p:cNvPr id="5" name="Picture 4">
            <a:extLst>
              <a:ext uri="{FF2B5EF4-FFF2-40B4-BE49-F238E27FC236}">
                <a16:creationId xmlns:a16="http://schemas.microsoft.com/office/drawing/2014/main" xmlns="" id="{22F67494-795C-43F5-95BE-04850F8F6EE9}"/>
              </a:ext>
            </a:extLst>
          </p:cNvPr>
          <p:cNvPicPr>
            <a:picLocks noChangeAspect="1"/>
          </p:cNvPicPr>
          <p:nvPr/>
        </p:nvPicPr>
        <p:blipFill rotWithShape="1">
          <a:blip r:embed="rId2"/>
          <a:srcRect b="12454"/>
          <a:stretch/>
        </p:blipFill>
        <p:spPr>
          <a:xfrm>
            <a:off x="5927781" y="3912781"/>
            <a:ext cx="4481494" cy="2945219"/>
          </a:xfrm>
          <a:prstGeom prst="rect">
            <a:avLst/>
          </a:prstGeom>
        </p:spPr>
      </p:pic>
      <p:pic>
        <p:nvPicPr>
          <p:cNvPr id="6" name="Picture 5">
            <a:extLst>
              <a:ext uri="{FF2B5EF4-FFF2-40B4-BE49-F238E27FC236}">
                <a16:creationId xmlns:a16="http://schemas.microsoft.com/office/drawing/2014/main" xmlns="" id="{DD5E8470-0C80-4C26-8DE2-98E55CBAFF39}"/>
              </a:ext>
            </a:extLst>
          </p:cNvPr>
          <p:cNvPicPr>
            <a:picLocks noChangeAspect="1"/>
          </p:cNvPicPr>
          <p:nvPr/>
        </p:nvPicPr>
        <p:blipFill>
          <a:blip r:embed="rId3"/>
          <a:stretch>
            <a:fillRect/>
          </a:stretch>
        </p:blipFill>
        <p:spPr>
          <a:xfrm>
            <a:off x="92150" y="0"/>
            <a:ext cx="4846320" cy="6858000"/>
          </a:xfrm>
          <a:prstGeom prst="rect">
            <a:avLst/>
          </a:prstGeom>
        </p:spPr>
      </p:pic>
    </p:spTree>
    <p:extLst>
      <p:ext uri="{BB962C8B-B14F-4D97-AF65-F5344CB8AC3E}">
        <p14:creationId xmlns:p14="http://schemas.microsoft.com/office/powerpoint/2010/main" val="375174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0EB22-32B7-4708-B5E7-DD1AC5E8463E}"/>
              </a:ext>
            </a:extLst>
          </p:cNvPr>
          <p:cNvSpPr>
            <a:spLocks noGrp="1"/>
          </p:cNvSpPr>
          <p:nvPr>
            <p:ph type="title"/>
          </p:nvPr>
        </p:nvSpPr>
        <p:spPr>
          <a:xfrm>
            <a:off x="838200" y="-320679"/>
            <a:ext cx="10515600" cy="1325563"/>
          </a:xfrm>
        </p:spPr>
        <p:txBody>
          <a:bodyPr/>
          <a:lstStyle/>
          <a:p>
            <a:pPr algn="ctr"/>
            <a:r>
              <a:rPr lang="en-US" b="1" u="sng" dirty="0"/>
              <a:t>The Biblical Physical Signs</a:t>
            </a:r>
          </a:p>
        </p:txBody>
      </p:sp>
      <p:sp>
        <p:nvSpPr>
          <p:cNvPr id="3" name="Rectangle 2">
            <a:extLst>
              <a:ext uri="{FF2B5EF4-FFF2-40B4-BE49-F238E27FC236}">
                <a16:creationId xmlns:a16="http://schemas.microsoft.com/office/drawing/2014/main" xmlns="" id="{98C25F74-A03F-4737-A942-E0002864347D}"/>
              </a:ext>
            </a:extLst>
          </p:cNvPr>
          <p:cNvSpPr/>
          <p:nvPr/>
        </p:nvSpPr>
        <p:spPr>
          <a:xfrm>
            <a:off x="5025736" y="646415"/>
            <a:ext cx="7166264" cy="5262979"/>
          </a:xfrm>
          <a:prstGeom prst="rect">
            <a:avLst/>
          </a:prstGeom>
        </p:spPr>
        <p:txBody>
          <a:bodyPr wrap="square">
            <a:spAutoFit/>
          </a:bodyPr>
          <a:lstStyle/>
          <a:p>
            <a:r>
              <a:rPr lang="en-US" sz="2400" dirty="0"/>
              <a:t>Dan. 10:8, 16-18 “Therefore I was left alone, and </a:t>
            </a:r>
            <a:r>
              <a:rPr lang="en-US" sz="2400" b="1" dirty="0"/>
              <a:t>saw this great vision</a:t>
            </a:r>
            <a:r>
              <a:rPr lang="en-US" sz="2400" dirty="0"/>
              <a:t>, and </a:t>
            </a:r>
            <a:r>
              <a:rPr lang="en-US" sz="2400" b="1" dirty="0"/>
              <a:t>there remained no strength in me</a:t>
            </a:r>
            <a:r>
              <a:rPr lang="en-US" sz="2400" dirty="0"/>
              <a:t>: for my comeliness was turned in me into corruption, and I retained </a:t>
            </a:r>
            <a:r>
              <a:rPr lang="en-US" sz="2400" b="1" dirty="0"/>
              <a:t>no strength</a:t>
            </a:r>
            <a:r>
              <a:rPr lang="en-US" sz="2400" dirty="0"/>
              <a:t>. And, behold, one like the similitude of the sons of men touched my lips: </a:t>
            </a:r>
            <a:r>
              <a:rPr lang="en-US" sz="2400" b="1" dirty="0"/>
              <a:t>then I opened my mouth, and </a:t>
            </a:r>
            <a:r>
              <a:rPr lang="en-US" sz="2400" b="1" dirty="0" err="1"/>
              <a:t>spake</a:t>
            </a:r>
            <a:r>
              <a:rPr lang="en-US" sz="2400" b="1" dirty="0"/>
              <a:t> . . . straightway there remained no strength in me, neither is there breath left in me</a:t>
            </a:r>
            <a:r>
              <a:rPr lang="en-US" sz="2400" dirty="0"/>
              <a:t>.</a:t>
            </a:r>
            <a:r>
              <a:rPr lang="en-US" sz="2400" baseline="30000" dirty="0"/>
              <a:t> </a:t>
            </a:r>
            <a:r>
              <a:rPr lang="en-US" sz="2400" dirty="0"/>
              <a:t>Then there came again and touched me one like the appearance of a man, and </a:t>
            </a:r>
            <a:r>
              <a:rPr lang="en-US" sz="2400" b="1" dirty="0"/>
              <a:t>he strengthened me</a:t>
            </a:r>
            <a:r>
              <a:rPr lang="en-US" sz="2400" dirty="0"/>
              <a:t>,”</a:t>
            </a:r>
          </a:p>
          <a:p>
            <a:endParaRPr lang="en-US" sz="2400" dirty="0"/>
          </a:p>
          <a:p>
            <a:r>
              <a:rPr lang="en-US" sz="2400" dirty="0"/>
              <a:t>Num. 24:4 “He hath said, which heard the words of God, which saw the vision of the Almighty, </a:t>
            </a:r>
            <a:r>
              <a:rPr lang="en-US" sz="2400" b="1" dirty="0"/>
              <a:t>falling into a trance, but having his eyes open</a:t>
            </a:r>
            <a:r>
              <a:rPr lang="en-US" sz="2400" dirty="0"/>
              <a:t>”</a:t>
            </a:r>
          </a:p>
        </p:txBody>
      </p:sp>
      <p:pic>
        <p:nvPicPr>
          <p:cNvPr id="4" name="Picture 3">
            <a:extLst>
              <a:ext uri="{FF2B5EF4-FFF2-40B4-BE49-F238E27FC236}">
                <a16:creationId xmlns:a16="http://schemas.microsoft.com/office/drawing/2014/main" xmlns="" id="{9F75A0E0-8E63-4B77-9E55-A41AB8F357CE}"/>
              </a:ext>
            </a:extLst>
          </p:cNvPr>
          <p:cNvPicPr>
            <a:picLocks noChangeAspect="1"/>
          </p:cNvPicPr>
          <p:nvPr/>
        </p:nvPicPr>
        <p:blipFill>
          <a:blip r:embed="rId2"/>
          <a:stretch>
            <a:fillRect/>
          </a:stretch>
        </p:blipFill>
        <p:spPr>
          <a:xfrm>
            <a:off x="0" y="1129576"/>
            <a:ext cx="4710115" cy="4710115"/>
          </a:xfrm>
          <a:prstGeom prst="rect">
            <a:avLst/>
          </a:prstGeom>
        </p:spPr>
      </p:pic>
      <p:sp>
        <p:nvSpPr>
          <p:cNvPr id="5" name="TextBox 4">
            <a:extLst>
              <a:ext uri="{FF2B5EF4-FFF2-40B4-BE49-F238E27FC236}">
                <a16:creationId xmlns:a16="http://schemas.microsoft.com/office/drawing/2014/main" xmlns="" id="{A03FAACA-DBCF-4926-A7E4-447556D6DB69}"/>
              </a:ext>
            </a:extLst>
          </p:cNvPr>
          <p:cNvSpPr txBox="1"/>
          <p:nvPr/>
        </p:nvSpPr>
        <p:spPr>
          <a:xfrm>
            <a:off x="228600" y="5909394"/>
            <a:ext cx="11513127" cy="830997"/>
          </a:xfrm>
          <a:prstGeom prst="rect">
            <a:avLst/>
          </a:prstGeom>
          <a:noFill/>
        </p:spPr>
        <p:txBody>
          <a:bodyPr wrap="square" rtlCol="0">
            <a:spAutoFit/>
          </a:bodyPr>
          <a:lstStyle/>
          <a:p>
            <a:r>
              <a:rPr lang="en-US" sz="2400" dirty="0"/>
              <a:t>9. No strength				10. speaks but has no breath		11. strengthened 12. Eyes remain open entire time</a:t>
            </a:r>
          </a:p>
        </p:txBody>
      </p:sp>
    </p:spTree>
    <p:extLst>
      <p:ext uri="{BB962C8B-B14F-4D97-AF65-F5344CB8AC3E}">
        <p14:creationId xmlns:p14="http://schemas.microsoft.com/office/powerpoint/2010/main" val="32678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9A7B62-A4CB-4223-B82E-B08B10D4875F}"/>
              </a:ext>
            </a:extLst>
          </p:cNvPr>
          <p:cNvSpPr txBox="1"/>
          <p:nvPr/>
        </p:nvSpPr>
        <p:spPr>
          <a:xfrm>
            <a:off x="311727" y="277521"/>
            <a:ext cx="5784273" cy="523220"/>
          </a:xfrm>
          <a:prstGeom prst="rect">
            <a:avLst/>
          </a:prstGeom>
          <a:noFill/>
        </p:spPr>
        <p:txBody>
          <a:bodyPr wrap="square" rtlCol="0">
            <a:spAutoFit/>
          </a:bodyPr>
          <a:lstStyle/>
          <a:p>
            <a:r>
              <a:rPr lang="en-US" sz="2800" b="1" dirty="0"/>
              <a:t>The Physical Tests Fulfilled:</a:t>
            </a:r>
          </a:p>
        </p:txBody>
      </p:sp>
      <p:sp>
        <p:nvSpPr>
          <p:cNvPr id="4" name="TextBox 3">
            <a:extLst>
              <a:ext uri="{FF2B5EF4-FFF2-40B4-BE49-F238E27FC236}">
                <a16:creationId xmlns:a16="http://schemas.microsoft.com/office/drawing/2014/main" xmlns="" id="{60C5899F-F697-430C-9697-4A62881CD04E}"/>
              </a:ext>
            </a:extLst>
          </p:cNvPr>
          <p:cNvSpPr txBox="1"/>
          <p:nvPr/>
        </p:nvSpPr>
        <p:spPr>
          <a:xfrm>
            <a:off x="6541477" y="1905506"/>
            <a:ext cx="5483946" cy="3046988"/>
          </a:xfrm>
          <a:prstGeom prst="rect">
            <a:avLst/>
          </a:prstGeom>
          <a:noFill/>
        </p:spPr>
        <p:txBody>
          <a:bodyPr wrap="square" rtlCol="0">
            <a:spAutoFit/>
          </a:bodyPr>
          <a:lstStyle/>
          <a:p>
            <a:r>
              <a:rPr lang="en-US" sz="2400" dirty="0"/>
              <a:t>“</a:t>
            </a:r>
            <a:r>
              <a:rPr lang="en-US" sz="2400" b="1" dirty="0"/>
              <a:t>In vision her eyes were open</a:t>
            </a:r>
            <a:r>
              <a:rPr lang="en-US" sz="2400" dirty="0"/>
              <a:t>. </a:t>
            </a:r>
            <a:r>
              <a:rPr lang="en-US" sz="2400" b="1" dirty="0"/>
              <a:t>There was no breath</a:t>
            </a:r>
            <a:r>
              <a:rPr lang="en-US" sz="2400" dirty="0"/>
              <a:t>, but there were graceful movements of the shoulders, arms and hands expressive of what she saw. </a:t>
            </a:r>
            <a:r>
              <a:rPr lang="en-US" sz="2400" b="1" dirty="0"/>
              <a:t>It was impossible for anyone else to move her hands or arms. . . </a:t>
            </a:r>
            <a:r>
              <a:rPr lang="en-US" sz="2400" dirty="0"/>
              <a:t>When the vision ended . . . </a:t>
            </a:r>
            <a:r>
              <a:rPr lang="en-US" sz="2400" b="1" dirty="0"/>
              <a:t>She was then limp and strengthless</a:t>
            </a:r>
            <a:r>
              <a:rPr lang="en-US" sz="2400" dirty="0"/>
              <a:t>.”—Martha </a:t>
            </a:r>
            <a:r>
              <a:rPr lang="en-US" sz="2400" dirty="0" err="1"/>
              <a:t>Amadon</a:t>
            </a:r>
            <a:r>
              <a:rPr lang="en-US" sz="2400" dirty="0"/>
              <a:t>, Notebook Leaflets</a:t>
            </a:r>
            <a:endParaRPr lang="en-US" sz="2400" b="1" dirty="0"/>
          </a:p>
        </p:txBody>
      </p:sp>
      <p:pic>
        <p:nvPicPr>
          <p:cNvPr id="5" name="Picture 4">
            <a:extLst>
              <a:ext uri="{FF2B5EF4-FFF2-40B4-BE49-F238E27FC236}">
                <a16:creationId xmlns:a16="http://schemas.microsoft.com/office/drawing/2014/main" xmlns="" id="{8AA2FEC4-4BAF-4EB0-8C68-8C14002C41B3}"/>
              </a:ext>
            </a:extLst>
          </p:cNvPr>
          <p:cNvPicPr>
            <a:picLocks noChangeAspect="1"/>
          </p:cNvPicPr>
          <p:nvPr/>
        </p:nvPicPr>
        <p:blipFill>
          <a:blip r:embed="rId2"/>
          <a:stretch>
            <a:fillRect/>
          </a:stretch>
        </p:blipFill>
        <p:spPr>
          <a:xfrm>
            <a:off x="166577" y="1714500"/>
            <a:ext cx="6096000" cy="3429000"/>
          </a:xfrm>
          <a:prstGeom prst="rect">
            <a:avLst/>
          </a:prstGeom>
        </p:spPr>
      </p:pic>
    </p:spTree>
    <p:extLst>
      <p:ext uri="{BB962C8B-B14F-4D97-AF65-F5344CB8AC3E}">
        <p14:creationId xmlns:p14="http://schemas.microsoft.com/office/powerpoint/2010/main" val="123112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4A40DE-91B1-4C24-86BA-B224124A89CE}"/>
              </a:ext>
            </a:extLst>
          </p:cNvPr>
          <p:cNvSpPr txBox="1"/>
          <p:nvPr/>
        </p:nvSpPr>
        <p:spPr>
          <a:xfrm>
            <a:off x="170121" y="243512"/>
            <a:ext cx="7495953" cy="6370975"/>
          </a:xfrm>
          <a:prstGeom prst="rect">
            <a:avLst/>
          </a:prstGeom>
          <a:noFill/>
        </p:spPr>
        <p:txBody>
          <a:bodyPr wrap="square" rtlCol="0">
            <a:spAutoFit/>
          </a:bodyPr>
          <a:lstStyle/>
          <a:p>
            <a:r>
              <a:rPr lang="en-US" sz="2400" dirty="0"/>
              <a:t>“June 28, 1857, I saw Sister Ellen G. White in vision for the first time. I was an unbeliever in the visions; but one circumstance among others that I might mention convinced me that her visions were of God. To satisfy my mind as to whether she breathed or not, I first put my hand on her chest sufficiently long to know that there was no more </a:t>
            </a:r>
            <a:r>
              <a:rPr lang="en-US" sz="2400" dirty="0" err="1"/>
              <a:t>heavings</a:t>
            </a:r>
            <a:r>
              <a:rPr lang="en-US" sz="2400" dirty="0"/>
              <a:t> of the lungs than there would have been had she been a corpse. I then took my hand and placed it over her mouth, pinching her nostrils between my thumb and forefinger, so that it was impossible for her to exhale or inhale air, even if she had desired to do so. I held her thus with my hand about ten minutes, long enough for her to suffocate under ordinary circumstances; she was not in the least affected by this ordeal. Since witnessing this wonderful phenomenon, I have not once been inclined to doubt the divine origin of her visions.”—Statement by D.T. </a:t>
            </a:r>
            <a:r>
              <a:rPr lang="en-US" sz="2400" dirty="0" err="1"/>
              <a:t>Bourdeau</a:t>
            </a:r>
            <a:r>
              <a:rPr lang="en-US" sz="2400" dirty="0"/>
              <a:t>, Battle Creek, Michigan, given Feb. 4, 1891</a:t>
            </a:r>
          </a:p>
        </p:txBody>
      </p:sp>
      <p:pic>
        <p:nvPicPr>
          <p:cNvPr id="3" name="Picture 2">
            <a:extLst>
              <a:ext uri="{FF2B5EF4-FFF2-40B4-BE49-F238E27FC236}">
                <a16:creationId xmlns:a16="http://schemas.microsoft.com/office/drawing/2014/main" xmlns="" id="{14E48EF5-BF90-40BA-91BB-B27C1FF6451B}"/>
              </a:ext>
            </a:extLst>
          </p:cNvPr>
          <p:cNvPicPr>
            <a:picLocks noChangeAspect="1"/>
          </p:cNvPicPr>
          <p:nvPr/>
        </p:nvPicPr>
        <p:blipFill>
          <a:blip r:embed="rId2"/>
          <a:stretch>
            <a:fillRect/>
          </a:stretch>
        </p:blipFill>
        <p:spPr>
          <a:xfrm>
            <a:off x="7793443" y="243512"/>
            <a:ext cx="4324341" cy="3185488"/>
          </a:xfrm>
          <a:prstGeom prst="rect">
            <a:avLst/>
          </a:prstGeom>
        </p:spPr>
      </p:pic>
      <p:pic>
        <p:nvPicPr>
          <p:cNvPr id="4" name="Picture 3">
            <a:extLst>
              <a:ext uri="{FF2B5EF4-FFF2-40B4-BE49-F238E27FC236}">
                <a16:creationId xmlns:a16="http://schemas.microsoft.com/office/drawing/2014/main" xmlns="" id="{4F185608-3C38-4C5E-8A42-87FA4C4380F5}"/>
              </a:ext>
            </a:extLst>
          </p:cNvPr>
          <p:cNvPicPr>
            <a:picLocks noChangeAspect="1"/>
          </p:cNvPicPr>
          <p:nvPr/>
        </p:nvPicPr>
        <p:blipFill>
          <a:blip r:embed="rId3"/>
          <a:stretch>
            <a:fillRect/>
          </a:stretch>
        </p:blipFill>
        <p:spPr>
          <a:xfrm>
            <a:off x="8096243" y="3579613"/>
            <a:ext cx="3514509" cy="3150393"/>
          </a:xfrm>
          <a:prstGeom prst="rect">
            <a:avLst/>
          </a:prstGeom>
        </p:spPr>
      </p:pic>
    </p:spTree>
    <p:extLst>
      <p:ext uri="{BB962C8B-B14F-4D97-AF65-F5344CB8AC3E}">
        <p14:creationId xmlns:p14="http://schemas.microsoft.com/office/powerpoint/2010/main" val="59244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D36613-F0C2-4BB4-A2B8-B9BEB107E030}"/>
              </a:ext>
            </a:extLst>
          </p:cNvPr>
          <p:cNvSpPr>
            <a:spLocks noGrp="1"/>
          </p:cNvSpPr>
          <p:nvPr>
            <p:ph type="title"/>
          </p:nvPr>
        </p:nvSpPr>
        <p:spPr>
          <a:xfrm>
            <a:off x="838200" y="-92079"/>
            <a:ext cx="10515600" cy="1325563"/>
          </a:xfrm>
        </p:spPr>
        <p:txBody>
          <a:bodyPr/>
          <a:lstStyle/>
          <a:p>
            <a:pPr algn="ctr"/>
            <a:r>
              <a:rPr lang="en-US" dirty="0">
                <a:solidFill>
                  <a:srgbClr val="008000"/>
                </a:solidFill>
                <a:effectLst>
                  <a:outerShdw blurRad="38100" dist="38100" dir="2700000" algn="tl">
                    <a:srgbClr val="000000">
                      <a:alpha val="43137"/>
                    </a:srgbClr>
                  </a:outerShdw>
                </a:effectLst>
                <a:latin typeface="Cooper Black" panose="0208090404030B020404" pitchFamily="18" charset="0"/>
              </a:rPr>
              <a:t>The Prophetic Pattern…</a:t>
            </a:r>
          </a:p>
        </p:txBody>
      </p:sp>
      <p:sp>
        <p:nvSpPr>
          <p:cNvPr id="3" name="TextBox 2">
            <a:extLst>
              <a:ext uri="{FF2B5EF4-FFF2-40B4-BE49-F238E27FC236}">
                <a16:creationId xmlns:a16="http://schemas.microsoft.com/office/drawing/2014/main" xmlns="" id="{EE823CD9-CE88-4866-9FD3-F2978A5EC483}"/>
              </a:ext>
            </a:extLst>
          </p:cNvPr>
          <p:cNvSpPr txBox="1"/>
          <p:nvPr/>
        </p:nvSpPr>
        <p:spPr>
          <a:xfrm>
            <a:off x="228600" y="879966"/>
            <a:ext cx="11637818" cy="1384995"/>
          </a:xfrm>
          <a:prstGeom prst="rect">
            <a:avLst/>
          </a:prstGeom>
          <a:noFill/>
        </p:spPr>
        <p:txBody>
          <a:bodyPr wrap="square" rtlCol="0">
            <a:spAutoFit/>
          </a:bodyPr>
          <a:lstStyle/>
          <a:p>
            <a:r>
              <a:rPr lang="en-US" sz="2800" b="1" dirty="0"/>
              <a:t>1. Proclaiming Prophet-----2. Time Prophecy of Judgment---3. Gathering Prophet with same message---4. Remnant Saved---5. (Dietary Counsel Given)---6. (If event is misunderstood, another prophet is sent to explain the event)</a:t>
            </a:r>
          </a:p>
        </p:txBody>
      </p:sp>
      <p:pic>
        <p:nvPicPr>
          <p:cNvPr id="4" name="Picture 3">
            <a:extLst>
              <a:ext uri="{FF2B5EF4-FFF2-40B4-BE49-F238E27FC236}">
                <a16:creationId xmlns:a16="http://schemas.microsoft.com/office/drawing/2014/main" xmlns="" id="{5E2FD223-D634-439C-B8AC-78B6FB04862F}"/>
              </a:ext>
            </a:extLst>
          </p:cNvPr>
          <p:cNvPicPr>
            <a:picLocks noChangeAspect="1"/>
          </p:cNvPicPr>
          <p:nvPr/>
        </p:nvPicPr>
        <p:blipFill>
          <a:blip r:embed="rId2"/>
          <a:stretch>
            <a:fillRect/>
          </a:stretch>
        </p:blipFill>
        <p:spPr>
          <a:xfrm>
            <a:off x="228600" y="2302175"/>
            <a:ext cx="2857500" cy="2847975"/>
          </a:xfrm>
          <a:prstGeom prst="rect">
            <a:avLst/>
          </a:prstGeom>
        </p:spPr>
      </p:pic>
      <p:pic>
        <p:nvPicPr>
          <p:cNvPr id="5" name="Picture 4">
            <a:extLst>
              <a:ext uri="{FF2B5EF4-FFF2-40B4-BE49-F238E27FC236}">
                <a16:creationId xmlns:a16="http://schemas.microsoft.com/office/drawing/2014/main" xmlns="" id="{770B74B3-2CC3-4E87-A77A-D3A9546C8B84}"/>
              </a:ext>
            </a:extLst>
          </p:cNvPr>
          <p:cNvPicPr>
            <a:picLocks noChangeAspect="1"/>
          </p:cNvPicPr>
          <p:nvPr/>
        </p:nvPicPr>
        <p:blipFill>
          <a:blip r:embed="rId3"/>
          <a:stretch>
            <a:fillRect/>
          </a:stretch>
        </p:blipFill>
        <p:spPr>
          <a:xfrm>
            <a:off x="1880645" y="4459587"/>
            <a:ext cx="3314700" cy="1381125"/>
          </a:xfrm>
          <a:prstGeom prst="rect">
            <a:avLst/>
          </a:prstGeom>
        </p:spPr>
      </p:pic>
    </p:spTree>
    <p:extLst>
      <p:ext uri="{BB962C8B-B14F-4D97-AF65-F5344CB8AC3E}">
        <p14:creationId xmlns:p14="http://schemas.microsoft.com/office/powerpoint/2010/main" val="3221438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13D9EC3-CAC5-4848-A2B4-61D969D63325}"/>
              </a:ext>
            </a:extLst>
          </p:cNvPr>
          <p:cNvSpPr/>
          <p:nvPr/>
        </p:nvSpPr>
        <p:spPr>
          <a:xfrm>
            <a:off x="145312" y="1975946"/>
            <a:ext cx="5107172" cy="4401205"/>
          </a:xfrm>
          <a:prstGeom prst="rect">
            <a:avLst/>
          </a:prstGeom>
        </p:spPr>
        <p:txBody>
          <a:bodyPr wrap="square">
            <a:spAutoFit/>
          </a:bodyPr>
          <a:lstStyle/>
          <a:p>
            <a:r>
              <a:rPr lang="en-US" sz="2000" dirty="0"/>
              <a:t>Jude 14, 15 “And Enoch also, the seventh from Adam, </a:t>
            </a:r>
            <a:r>
              <a:rPr lang="en-US" sz="2000" b="1" dirty="0"/>
              <a:t>prophesied of these</a:t>
            </a:r>
            <a:r>
              <a:rPr lang="en-US" sz="2000" dirty="0"/>
              <a:t>, saying, Behold, the Lord cometh with ten thousands of his saints,</a:t>
            </a:r>
            <a:r>
              <a:rPr lang="en-US" sz="2000" baseline="30000" dirty="0"/>
              <a:t> </a:t>
            </a:r>
            <a:r>
              <a:rPr lang="en-US" sz="2000" b="1" dirty="0"/>
              <a:t>To execute judgment upon all</a:t>
            </a:r>
            <a:r>
              <a:rPr lang="en-US" sz="2000" dirty="0"/>
              <a:t>, and to convince all that are </a:t>
            </a:r>
            <a:r>
              <a:rPr lang="en-US" sz="2000" b="1" dirty="0"/>
              <a:t>ungodly among them of all their ungodly deeds which they have ungodly</a:t>
            </a:r>
            <a:r>
              <a:rPr lang="en-US" sz="2000" dirty="0"/>
              <a:t> committed, and of all their hard speeches which ungodly sinners have spoken against him.”</a:t>
            </a:r>
          </a:p>
          <a:p>
            <a:endParaRPr lang="en-US" sz="2000" dirty="0"/>
          </a:p>
          <a:p>
            <a:r>
              <a:rPr lang="en-US" sz="2000" dirty="0"/>
              <a:t>2 Pet. 2:5 “And spared not the old world, but saved Noah the eighth person, </a:t>
            </a:r>
            <a:r>
              <a:rPr lang="en-US" sz="2000" b="1" dirty="0"/>
              <a:t>a preacher of righteousness</a:t>
            </a:r>
            <a:r>
              <a:rPr lang="en-US" sz="2000" dirty="0"/>
              <a:t>, bringing in the flood upon the world of the ungodly”</a:t>
            </a:r>
          </a:p>
        </p:txBody>
      </p:sp>
      <p:sp>
        <p:nvSpPr>
          <p:cNvPr id="3" name="Rectangle 2">
            <a:extLst>
              <a:ext uri="{FF2B5EF4-FFF2-40B4-BE49-F238E27FC236}">
                <a16:creationId xmlns:a16="http://schemas.microsoft.com/office/drawing/2014/main" xmlns="" id="{A3C099C6-6226-448A-8B5E-10EC174C725A}"/>
              </a:ext>
            </a:extLst>
          </p:cNvPr>
          <p:cNvSpPr/>
          <p:nvPr/>
        </p:nvSpPr>
        <p:spPr>
          <a:xfrm>
            <a:off x="331381" y="160064"/>
            <a:ext cx="11529237" cy="1815882"/>
          </a:xfrm>
          <a:prstGeom prst="rect">
            <a:avLst/>
          </a:prstGeom>
        </p:spPr>
        <p:txBody>
          <a:bodyPr wrap="square">
            <a:spAutoFit/>
          </a:bodyPr>
          <a:lstStyle/>
          <a:p>
            <a:r>
              <a:rPr lang="en-US" sz="2800" b="1" dirty="0">
                <a:solidFill>
                  <a:srgbClr val="660066"/>
                </a:solidFill>
              </a:rPr>
              <a:t>Example #1 The Flood</a:t>
            </a:r>
          </a:p>
          <a:p>
            <a:r>
              <a:rPr lang="en-US" sz="2800" b="1" dirty="0">
                <a:solidFill>
                  <a:srgbClr val="660066"/>
                </a:solidFill>
              </a:rPr>
              <a:t>Enoch Proclaiming Prophet (Jude)----Methuselah is the Time Prophecy----Noah is the gathering prophet---8 people saved as Remnant---Diet of animals sanctioned</a:t>
            </a:r>
          </a:p>
        </p:txBody>
      </p:sp>
      <p:sp>
        <p:nvSpPr>
          <p:cNvPr id="4" name="TextBox 3">
            <a:extLst>
              <a:ext uri="{FF2B5EF4-FFF2-40B4-BE49-F238E27FC236}">
                <a16:creationId xmlns:a16="http://schemas.microsoft.com/office/drawing/2014/main" xmlns="" id="{90FACC30-6A65-4FE2-82A2-092AF2EAFDE8}"/>
              </a:ext>
            </a:extLst>
          </p:cNvPr>
          <p:cNvSpPr txBox="1"/>
          <p:nvPr/>
        </p:nvSpPr>
        <p:spPr>
          <a:xfrm>
            <a:off x="5252484" y="5620152"/>
            <a:ext cx="6363585" cy="1323439"/>
          </a:xfrm>
          <a:prstGeom prst="rect">
            <a:avLst/>
          </a:prstGeom>
          <a:noFill/>
        </p:spPr>
        <p:txBody>
          <a:bodyPr wrap="square" rtlCol="0">
            <a:spAutoFit/>
          </a:bodyPr>
          <a:lstStyle/>
          <a:p>
            <a:r>
              <a:rPr lang="en-US" sz="2000" dirty="0"/>
              <a:t>Methuselah- ”Man of the Dart” or broken down to its root words “when he dies, it shall be sent”--</a:t>
            </a:r>
            <a:r>
              <a:rPr lang="en-US" sz="2000" b="1" dirty="0"/>
              <a:t>Jones' Dictionary of Old Testament Proper Names</a:t>
            </a:r>
          </a:p>
          <a:p>
            <a:endParaRPr lang="en-US" sz="2000" dirty="0"/>
          </a:p>
        </p:txBody>
      </p:sp>
      <p:pic>
        <p:nvPicPr>
          <p:cNvPr id="5" name="Picture 4">
            <a:extLst>
              <a:ext uri="{FF2B5EF4-FFF2-40B4-BE49-F238E27FC236}">
                <a16:creationId xmlns:a16="http://schemas.microsoft.com/office/drawing/2014/main" xmlns="" id="{A3D00593-28DE-4EFD-B4D8-714EDE9724C1}"/>
              </a:ext>
            </a:extLst>
          </p:cNvPr>
          <p:cNvPicPr>
            <a:picLocks noChangeAspect="1"/>
          </p:cNvPicPr>
          <p:nvPr/>
        </p:nvPicPr>
        <p:blipFill>
          <a:blip r:embed="rId2"/>
          <a:stretch>
            <a:fillRect/>
          </a:stretch>
        </p:blipFill>
        <p:spPr>
          <a:xfrm>
            <a:off x="5149259" y="2105246"/>
            <a:ext cx="3164004" cy="3047073"/>
          </a:xfrm>
          <a:prstGeom prst="rect">
            <a:avLst/>
          </a:prstGeom>
        </p:spPr>
      </p:pic>
      <p:pic>
        <p:nvPicPr>
          <p:cNvPr id="6" name="Picture 5">
            <a:extLst>
              <a:ext uri="{FF2B5EF4-FFF2-40B4-BE49-F238E27FC236}">
                <a16:creationId xmlns:a16="http://schemas.microsoft.com/office/drawing/2014/main" xmlns="" id="{B880A79F-AB88-4298-8DEA-0B80FA62B8FE}"/>
              </a:ext>
            </a:extLst>
          </p:cNvPr>
          <p:cNvPicPr>
            <a:picLocks noChangeAspect="1"/>
          </p:cNvPicPr>
          <p:nvPr/>
        </p:nvPicPr>
        <p:blipFill rotWithShape="1">
          <a:blip r:embed="rId3"/>
          <a:srcRect l="7292" r="25103"/>
          <a:stretch/>
        </p:blipFill>
        <p:spPr>
          <a:xfrm>
            <a:off x="8574338" y="2105245"/>
            <a:ext cx="3164005" cy="3047073"/>
          </a:xfrm>
          <a:prstGeom prst="rect">
            <a:avLst/>
          </a:prstGeom>
        </p:spPr>
      </p:pic>
    </p:spTree>
    <p:extLst>
      <p:ext uri="{BB962C8B-B14F-4D97-AF65-F5344CB8AC3E}">
        <p14:creationId xmlns:p14="http://schemas.microsoft.com/office/powerpoint/2010/main" val="25882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5DF2D7-406B-4B14-A053-EF15FA4006F0}"/>
              </a:ext>
            </a:extLst>
          </p:cNvPr>
          <p:cNvSpPr/>
          <p:nvPr/>
        </p:nvSpPr>
        <p:spPr>
          <a:xfrm>
            <a:off x="152400" y="160064"/>
            <a:ext cx="11887200" cy="2062103"/>
          </a:xfrm>
          <a:prstGeom prst="rect">
            <a:avLst/>
          </a:prstGeom>
        </p:spPr>
        <p:txBody>
          <a:bodyPr wrap="square">
            <a:spAutoFit/>
          </a:bodyPr>
          <a:lstStyle/>
          <a:p>
            <a:r>
              <a:rPr lang="en-US" sz="3200" b="1" dirty="0">
                <a:solidFill>
                  <a:srgbClr val="FF0000"/>
                </a:solidFill>
              </a:rPr>
              <a:t>Example #2 The Exodus</a:t>
            </a:r>
          </a:p>
          <a:p>
            <a:r>
              <a:rPr lang="en-US" sz="3200" b="1" dirty="0">
                <a:solidFill>
                  <a:srgbClr val="FF0000"/>
                </a:solidFill>
              </a:rPr>
              <a:t>Abraham receives prophecy about Israel enslavement (Gen. 15:13)---400 year time prophecy---Moses is gathering prophet---Israel saved---Levitical Diet Reform (Lev. 8)</a:t>
            </a:r>
          </a:p>
        </p:txBody>
      </p:sp>
      <p:sp>
        <p:nvSpPr>
          <p:cNvPr id="3" name="Rectangle 2">
            <a:extLst>
              <a:ext uri="{FF2B5EF4-FFF2-40B4-BE49-F238E27FC236}">
                <a16:creationId xmlns:a16="http://schemas.microsoft.com/office/drawing/2014/main" xmlns="" id="{945EAE32-44BA-44F0-A48D-F93AEEFD2FDD}"/>
              </a:ext>
            </a:extLst>
          </p:cNvPr>
          <p:cNvSpPr/>
          <p:nvPr/>
        </p:nvSpPr>
        <p:spPr>
          <a:xfrm>
            <a:off x="3257550" y="2613392"/>
            <a:ext cx="5106365" cy="1631216"/>
          </a:xfrm>
          <a:prstGeom prst="rect">
            <a:avLst/>
          </a:prstGeom>
        </p:spPr>
        <p:txBody>
          <a:bodyPr wrap="square">
            <a:spAutoFit/>
          </a:bodyPr>
          <a:lstStyle/>
          <a:p>
            <a:r>
              <a:rPr lang="en-US" sz="2000" baseline="30000" dirty="0"/>
              <a:t> </a:t>
            </a:r>
            <a:r>
              <a:rPr lang="en-US" sz="2000" dirty="0"/>
              <a:t>Gen. 15:13 “And he said unto Abram, Know of a surety that </a:t>
            </a:r>
            <a:r>
              <a:rPr lang="en-US" sz="2000" b="1" dirty="0"/>
              <a:t>thy seed shall be a stranger in a land that is not theirs, and shall serve them; and they shall afflict them four hundred years</a:t>
            </a:r>
            <a:r>
              <a:rPr lang="en-US" sz="2000" dirty="0"/>
              <a:t>”</a:t>
            </a:r>
          </a:p>
        </p:txBody>
      </p:sp>
      <p:pic>
        <p:nvPicPr>
          <p:cNvPr id="4" name="Picture 3">
            <a:extLst>
              <a:ext uri="{FF2B5EF4-FFF2-40B4-BE49-F238E27FC236}">
                <a16:creationId xmlns:a16="http://schemas.microsoft.com/office/drawing/2014/main" xmlns="" id="{91C5AEB9-EF74-483E-B9F0-6185308CDD0D}"/>
              </a:ext>
            </a:extLst>
          </p:cNvPr>
          <p:cNvPicPr>
            <a:picLocks noChangeAspect="1"/>
          </p:cNvPicPr>
          <p:nvPr/>
        </p:nvPicPr>
        <p:blipFill>
          <a:blip r:embed="rId2"/>
          <a:stretch>
            <a:fillRect/>
          </a:stretch>
        </p:blipFill>
        <p:spPr>
          <a:xfrm>
            <a:off x="152400" y="2440570"/>
            <a:ext cx="3105150" cy="2324100"/>
          </a:xfrm>
          <a:prstGeom prst="rect">
            <a:avLst/>
          </a:prstGeom>
        </p:spPr>
      </p:pic>
      <p:pic>
        <p:nvPicPr>
          <p:cNvPr id="5" name="Picture 4">
            <a:extLst>
              <a:ext uri="{FF2B5EF4-FFF2-40B4-BE49-F238E27FC236}">
                <a16:creationId xmlns:a16="http://schemas.microsoft.com/office/drawing/2014/main" xmlns="" id="{00425728-3C48-4612-B489-29D6890142F5}"/>
              </a:ext>
            </a:extLst>
          </p:cNvPr>
          <p:cNvPicPr>
            <a:picLocks noChangeAspect="1"/>
          </p:cNvPicPr>
          <p:nvPr/>
        </p:nvPicPr>
        <p:blipFill>
          <a:blip r:embed="rId3"/>
          <a:stretch>
            <a:fillRect/>
          </a:stretch>
        </p:blipFill>
        <p:spPr>
          <a:xfrm>
            <a:off x="9024093" y="3849961"/>
            <a:ext cx="2847975" cy="2847975"/>
          </a:xfrm>
          <a:prstGeom prst="rect">
            <a:avLst/>
          </a:prstGeom>
        </p:spPr>
      </p:pic>
      <p:sp>
        <p:nvSpPr>
          <p:cNvPr id="6" name="Rectangle 5">
            <a:extLst>
              <a:ext uri="{FF2B5EF4-FFF2-40B4-BE49-F238E27FC236}">
                <a16:creationId xmlns:a16="http://schemas.microsoft.com/office/drawing/2014/main" xmlns="" id="{A93E3854-DEF0-4FF1-824A-86878F2E3E70}"/>
              </a:ext>
            </a:extLst>
          </p:cNvPr>
          <p:cNvSpPr/>
          <p:nvPr/>
        </p:nvSpPr>
        <p:spPr>
          <a:xfrm>
            <a:off x="3271626" y="5386047"/>
            <a:ext cx="5648748" cy="1015663"/>
          </a:xfrm>
          <a:prstGeom prst="rect">
            <a:avLst/>
          </a:prstGeom>
        </p:spPr>
        <p:txBody>
          <a:bodyPr wrap="square">
            <a:spAutoFit/>
          </a:bodyPr>
          <a:lstStyle/>
          <a:p>
            <a:r>
              <a:rPr lang="en-US" sz="2000" dirty="0"/>
              <a:t>Deut. 34:10 “And there arose not a </a:t>
            </a:r>
            <a:r>
              <a:rPr lang="en-US" sz="2000" b="1" dirty="0"/>
              <a:t>prophet since in Israel </a:t>
            </a:r>
            <a:r>
              <a:rPr lang="en-US" sz="2000" dirty="0"/>
              <a:t>like unto Moses, whom the </a:t>
            </a:r>
            <a:r>
              <a:rPr lang="en-US" sz="2000" cap="small" dirty="0"/>
              <a:t>Lord</a:t>
            </a:r>
            <a:r>
              <a:rPr lang="en-US" sz="2000" dirty="0"/>
              <a:t> knew face to face”</a:t>
            </a:r>
          </a:p>
        </p:txBody>
      </p:sp>
    </p:spTree>
    <p:extLst>
      <p:ext uri="{BB962C8B-B14F-4D97-AF65-F5344CB8AC3E}">
        <p14:creationId xmlns:p14="http://schemas.microsoft.com/office/powerpoint/2010/main" val="2615676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3374</TotalTime>
  <Words>2254</Words>
  <Application>Microsoft Office PowerPoint</Application>
  <PresentationFormat>Custom</PresentationFormat>
  <Paragraphs>56</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Health predictions… How did she know which ones???</vt:lpstr>
      <vt:lpstr>PowerPoint Presentation</vt:lpstr>
      <vt:lpstr>PowerPoint Presentation</vt:lpstr>
      <vt:lpstr>The Biblical Physical Signs</vt:lpstr>
      <vt:lpstr>PowerPoint Presentation</vt:lpstr>
      <vt:lpstr>PowerPoint Presentation</vt:lpstr>
      <vt:lpstr>The Prophetic Pattern…</vt:lpstr>
      <vt:lpstr>PowerPoint Presentation</vt:lpstr>
      <vt:lpstr>PowerPoint Presentation</vt:lpstr>
      <vt:lpstr>PowerPoint Presentation</vt:lpstr>
      <vt:lpstr>PowerPoint Presentation</vt:lpstr>
      <vt:lpstr>PowerPoint Presentation</vt:lpstr>
      <vt:lpstr>PowerPoint Presentation</vt:lpstr>
      <vt:lpstr>Ellen White’s First Vision Confirmed the Remnant</vt:lpstr>
      <vt:lpstr>What About the Critics???</vt:lpstr>
      <vt:lpstr>PowerPoint Presentation</vt:lpstr>
      <vt:lpstr>PowerPoint Presentation</vt:lpstr>
      <vt:lpstr>For The Others…</vt:lpstr>
      <vt:lpstr>Will We Listen to God’s Last Day Council?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Staff</cp:lastModifiedBy>
  <cp:revision>72</cp:revision>
  <dcterms:created xsi:type="dcterms:W3CDTF">2018-10-12T19:14:01Z</dcterms:created>
  <dcterms:modified xsi:type="dcterms:W3CDTF">2019-10-13T01:54:37Z</dcterms:modified>
</cp:coreProperties>
</file>