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5" r:id="rId19"/>
    <p:sldId id="276" r:id="rId20"/>
    <p:sldId id="274" r:id="rId21"/>
    <p:sldId id="277" r:id="rId22"/>
    <p:sldId id="278" r:id="rId23"/>
    <p:sldId id="279" r:id="rId24"/>
    <p:sldId id="280" r:id="rId25"/>
    <p:sldId id="27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dy" initials="K" lastIdx="1" clrIdx="0">
    <p:extLst>
      <p:ext uri="{19B8F6BF-5375-455C-9EA6-DF929625EA0E}">
        <p15:presenceInfo xmlns:p15="http://schemas.microsoft.com/office/powerpoint/2012/main" userId="Kod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CC99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52" autoAdjust="0"/>
    <p:restoredTop sz="94660"/>
  </p:normalViewPr>
  <p:slideViewPr>
    <p:cSldViewPr snapToGrid="0">
      <p:cViewPr varScale="1">
        <p:scale>
          <a:sx n="41" d="100"/>
          <a:sy n="41" d="100"/>
        </p:scale>
        <p:origin x="72"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6A341-7618-4C7C-9EC2-4F5DFDE92A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E71BC7-8929-42EA-B51F-C7F9994084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A298D7-5529-4212-A32D-C541D2BE8DCC}"/>
              </a:ext>
            </a:extLst>
          </p:cNvPr>
          <p:cNvSpPr>
            <a:spLocks noGrp="1"/>
          </p:cNvSpPr>
          <p:nvPr>
            <p:ph type="dt" sz="half" idx="10"/>
          </p:nvPr>
        </p:nvSpPr>
        <p:spPr/>
        <p:txBody>
          <a:bodyPr/>
          <a:lstStyle/>
          <a:p>
            <a:fld id="{E2EFF97A-7060-448C-98EE-04A7C292F954}" type="datetimeFigureOut">
              <a:rPr lang="en-US" smtClean="0"/>
              <a:t>8/10/2018</a:t>
            </a:fld>
            <a:endParaRPr lang="en-US"/>
          </a:p>
        </p:txBody>
      </p:sp>
      <p:sp>
        <p:nvSpPr>
          <p:cNvPr id="5" name="Footer Placeholder 4">
            <a:extLst>
              <a:ext uri="{FF2B5EF4-FFF2-40B4-BE49-F238E27FC236}">
                <a16:creationId xmlns:a16="http://schemas.microsoft.com/office/drawing/2014/main" id="{585FCEAA-449D-4B9F-ACA4-D99EF78691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C0FB0A-DF8D-4C19-9BA3-303093AA13E6}"/>
              </a:ext>
            </a:extLst>
          </p:cNvPr>
          <p:cNvSpPr>
            <a:spLocks noGrp="1"/>
          </p:cNvSpPr>
          <p:nvPr>
            <p:ph type="sldNum" sz="quarter" idx="12"/>
          </p:nvPr>
        </p:nvSpPr>
        <p:spPr/>
        <p:txBody>
          <a:bodyPr/>
          <a:lstStyle/>
          <a:p>
            <a:fld id="{1E5EF277-10A1-4208-97BF-41B5B1E33E27}" type="slidenum">
              <a:rPr lang="en-US" smtClean="0"/>
              <a:t>‹#›</a:t>
            </a:fld>
            <a:endParaRPr lang="en-US"/>
          </a:p>
        </p:txBody>
      </p:sp>
    </p:spTree>
    <p:extLst>
      <p:ext uri="{BB962C8B-B14F-4D97-AF65-F5344CB8AC3E}">
        <p14:creationId xmlns:p14="http://schemas.microsoft.com/office/powerpoint/2010/main" val="1112809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FBA93-8049-432D-A884-B21639AD89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C48C19-A81C-464F-9D34-C21227E969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B229FB-87DF-4785-AB27-2941ABA89B39}"/>
              </a:ext>
            </a:extLst>
          </p:cNvPr>
          <p:cNvSpPr>
            <a:spLocks noGrp="1"/>
          </p:cNvSpPr>
          <p:nvPr>
            <p:ph type="dt" sz="half" idx="10"/>
          </p:nvPr>
        </p:nvSpPr>
        <p:spPr/>
        <p:txBody>
          <a:bodyPr/>
          <a:lstStyle/>
          <a:p>
            <a:fld id="{E2EFF97A-7060-448C-98EE-04A7C292F954}" type="datetimeFigureOut">
              <a:rPr lang="en-US" smtClean="0"/>
              <a:t>8/10/2018</a:t>
            </a:fld>
            <a:endParaRPr lang="en-US"/>
          </a:p>
        </p:txBody>
      </p:sp>
      <p:sp>
        <p:nvSpPr>
          <p:cNvPr id="5" name="Footer Placeholder 4">
            <a:extLst>
              <a:ext uri="{FF2B5EF4-FFF2-40B4-BE49-F238E27FC236}">
                <a16:creationId xmlns:a16="http://schemas.microsoft.com/office/drawing/2014/main" id="{EF58C7D7-0295-4F5A-85E1-4ADB28E621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B880F9-EC9A-45AA-8586-F1626928140C}"/>
              </a:ext>
            </a:extLst>
          </p:cNvPr>
          <p:cNvSpPr>
            <a:spLocks noGrp="1"/>
          </p:cNvSpPr>
          <p:nvPr>
            <p:ph type="sldNum" sz="quarter" idx="12"/>
          </p:nvPr>
        </p:nvSpPr>
        <p:spPr/>
        <p:txBody>
          <a:bodyPr/>
          <a:lstStyle/>
          <a:p>
            <a:fld id="{1E5EF277-10A1-4208-97BF-41B5B1E33E27}" type="slidenum">
              <a:rPr lang="en-US" smtClean="0"/>
              <a:t>‹#›</a:t>
            </a:fld>
            <a:endParaRPr lang="en-US"/>
          </a:p>
        </p:txBody>
      </p:sp>
    </p:spTree>
    <p:extLst>
      <p:ext uri="{BB962C8B-B14F-4D97-AF65-F5344CB8AC3E}">
        <p14:creationId xmlns:p14="http://schemas.microsoft.com/office/powerpoint/2010/main" val="1256038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0F665A-3617-45A7-9CCF-283C32DED7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5282BD-BB99-471A-B4B0-A3EE7502C1C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E15F58-4E65-4012-94C5-FB2B04173420}"/>
              </a:ext>
            </a:extLst>
          </p:cNvPr>
          <p:cNvSpPr>
            <a:spLocks noGrp="1"/>
          </p:cNvSpPr>
          <p:nvPr>
            <p:ph type="dt" sz="half" idx="10"/>
          </p:nvPr>
        </p:nvSpPr>
        <p:spPr/>
        <p:txBody>
          <a:bodyPr/>
          <a:lstStyle/>
          <a:p>
            <a:fld id="{E2EFF97A-7060-448C-98EE-04A7C292F954}" type="datetimeFigureOut">
              <a:rPr lang="en-US" smtClean="0"/>
              <a:t>8/10/2018</a:t>
            </a:fld>
            <a:endParaRPr lang="en-US"/>
          </a:p>
        </p:txBody>
      </p:sp>
      <p:sp>
        <p:nvSpPr>
          <p:cNvPr id="5" name="Footer Placeholder 4">
            <a:extLst>
              <a:ext uri="{FF2B5EF4-FFF2-40B4-BE49-F238E27FC236}">
                <a16:creationId xmlns:a16="http://schemas.microsoft.com/office/drawing/2014/main" id="{78DEC6E7-D1EB-4F28-8ABF-21C15E08B6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924A16-6301-4074-83FE-1813A6FEAF65}"/>
              </a:ext>
            </a:extLst>
          </p:cNvPr>
          <p:cNvSpPr>
            <a:spLocks noGrp="1"/>
          </p:cNvSpPr>
          <p:nvPr>
            <p:ph type="sldNum" sz="quarter" idx="12"/>
          </p:nvPr>
        </p:nvSpPr>
        <p:spPr/>
        <p:txBody>
          <a:bodyPr/>
          <a:lstStyle/>
          <a:p>
            <a:fld id="{1E5EF277-10A1-4208-97BF-41B5B1E33E27}" type="slidenum">
              <a:rPr lang="en-US" smtClean="0"/>
              <a:t>‹#›</a:t>
            </a:fld>
            <a:endParaRPr lang="en-US"/>
          </a:p>
        </p:txBody>
      </p:sp>
    </p:spTree>
    <p:extLst>
      <p:ext uri="{BB962C8B-B14F-4D97-AF65-F5344CB8AC3E}">
        <p14:creationId xmlns:p14="http://schemas.microsoft.com/office/powerpoint/2010/main" val="221624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0DF21-2C6D-4FFC-9793-0D15AFADA0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EEA1FE-D64F-4D31-A6A4-4421D401C84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17F5B-CAB8-4968-BACB-CF1D93975EB6}"/>
              </a:ext>
            </a:extLst>
          </p:cNvPr>
          <p:cNvSpPr>
            <a:spLocks noGrp="1"/>
          </p:cNvSpPr>
          <p:nvPr>
            <p:ph type="dt" sz="half" idx="10"/>
          </p:nvPr>
        </p:nvSpPr>
        <p:spPr/>
        <p:txBody>
          <a:bodyPr/>
          <a:lstStyle/>
          <a:p>
            <a:fld id="{E2EFF97A-7060-448C-98EE-04A7C292F954}" type="datetimeFigureOut">
              <a:rPr lang="en-US" smtClean="0"/>
              <a:t>8/10/2018</a:t>
            </a:fld>
            <a:endParaRPr lang="en-US"/>
          </a:p>
        </p:txBody>
      </p:sp>
      <p:sp>
        <p:nvSpPr>
          <p:cNvPr id="5" name="Footer Placeholder 4">
            <a:extLst>
              <a:ext uri="{FF2B5EF4-FFF2-40B4-BE49-F238E27FC236}">
                <a16:creationId xmlns:a16="http://schemas.microsoft.com/office/drawing/2014/main" id="{6E80D874-076F-477E-A3BB-D42E55A1A9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AE8870-FD6F-4FDD-B9E6-85273A0AA1DB}"/>
              </a:ext>
            </a:extLst>
          </p:cNvPr>
          <p:cNvSpPr>
            <a:spLocks noGrp="1"/>
          </p:cNvSpPr>
          <p:nvPr>
            <p:ph type="sldNum" sz="quarter" idx="12"/>
          </p:nvPr>
        </p:nvSpPr>
        <p:spPr/>
        <p:txBody>
          <a:bodyPr/>
          <a:lstStyle/>
          <a:p>
            <a:fld id="{1E5EF277-10A1-4208-97BF-41B5B1E33E27}" type="slidenum">
              <a:rPr lang="en-US" smtClean="0"/>
              <a:t>‹#›</a:t>
            </a:fld>
            <a:endParaRPr lang="en-US"/>
          </a:p>
        </p:txBody>
      </p:sp>
    </p:spTree>
    <p:extLst>
      <p:ext uri="{BB962C8B-B14F-4D97-AF65-F5344CB8AC3E}">
        <p14:creationId xmlns:p14="http://schemas.microsoft.com/office/powerpoint/2010/main" val="520032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0F7BC-25A3-4BD8-AC78-1A2DE7B9D6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6C5134-A5F6-457C-ABA7-0E889DA392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2944517-3FFD-462E-963E-4AC0E2129372}"/>
              </a:ext>
            </a:extLst>
          </p:cNvPr>
          <p:cNvSpPr>
            <a:spLocks noGrp="1"/>
          </p:cNvSpPr>
          <p:nvPr>
            <p:ph type="dt" sz="half" idx="10"/>
          </p:nvPr>
        </p:nvSpPr>
        <p:spPr/>
        <p:txBody>
          <a:bodyPr/>
          <a:lstStyle/>
          <a:p>
            <a:fld id="{E2EFF97A-7060-448C-98EE-04A7C292F954}" type="datetimeFigureOut">
              <a:rPr lang="en-US" smtClean="0"/>
              <a:t>8/10/2018</a:t>
            </a:fld>
            <a:endParaRPr lang="en-US"/>
          </a:p>
        </p:txBody>
      </p:sp>
      <p:sp>
        <p:nvSpPr>
          <p:cNvPr id="5" name="Footer Placeholder 4">
            <a:extLst>
              <a:ext uri="{FF2B5EF4-FFF2-40B4-BE49-F238E27FC236}">
                <a16:creationId xmlns:a16="http://schemas.microsoft.com/office/drawing/2014/main" id="{8BF214A7-8C2F-4630-BF04-27F3631B05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39585D-AC5B-41C2-90EF-48D2B69DDE72}"/>
              </a:ext>
            </a:extLst>
          </p:cNvPr>
          <p:cNvSpPr>
            <a:spLocks noGrp="1"/>
          </p:cNvSpPr>
          <p:nvPr>
            <p:ph type="sldNum" sz="quarter" idx="12"/>
          </p:nvPr>
        </p:nvSpPr>
        <p:spPr/>
        <p:txBody>
          <a:bodyPr/>
          <a:lstStyle/>
          <a:p>
            <a:fld id="{1E5EF277-10A1-4208-97BF-41B5B1E33E27}" type="slidenum">
              <a:rPr lang="en-US" smtClean="0"/>
              <a:t>‹#›</a:t>
            </a:fld>
            <a:endParaRPr lang="en-US"/>
          </a:p>
        </p:txBody>
      </p:sp>
    </p:spTree>
    <p:extLst>
      <p:ext uri="{BB962C8B-B14F-4D97-AF65-F5344CB8AC3E}">
        <p14:creationId xmlns:p14="http://schemas.microsoft.com/office/powerpoint/2010/main" val="3319201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8A25F-2A52-446D-B7BB-9979B582AB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F3329C-1ABC-4C47-B032-6A072DC1C6F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EA1116-6C01-418C-9F40-F73264F77F5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BBC0E2-BC74-4950-9053-71011ED85C61}"/>
              </a:ext>
            </a:extLst>
          </p:cNvPr>
          <p:cNvSpPr>
            <a:spLocks noGrp="1"/>
          </p:cNvSpPr>
          <p:nvPr>
            <p:ph type="dt" sz="half" idx="10"/>
          </p:nvPr>
        </p:nvSpPr>
        <p:spPr/>
        <p:txBody>
          <a:bodyPr/>
          <a:lstStyle/>
          <a:p>
            <a:fld id="{E2EFF97A-7060-448C-98EE-04A7C292F954}" type="datetimeFigureOut">
              <a:rPr lang="en-US" smtClean="0"/>
              <a:t>8/10/2018</a:t>
            </a:fld>
            <a:endParaRPr lang="en-US"/>
          </a:p>
        </p:txBody>
      </p:sp>
      <p:sp>
        <p:nvSpPr>
          <p:cNvPr id="6" name="Footer Placeholder 5">
            <a:extLst>
              <a:ext uri="{FF2B5EF4-FFF2-40B4-BE49-F238E27FC236}">
                <a16:creationId xmlns:a16="http://schemas.microsoft.com/office/drawing/2014/main" id="{360CAE0D-15AD-487E-96B1-A733FA9479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7AA383-1640-4439-A482-BC1C5AC193AB}"/>
              </a:ext>
            </a:extLst>
          </p:cNvPr>
          <p:cNvSpPr>
            <a:spLocks noGrp="1"/>
          </p:cNvSpPr>
          <p:nvPr>
            <p:ph type="sldNum" sz="quarter" idx="12"/>
          </p:nvPr>
        </p:nvSpPr>
        <p:spPr/>
        <p:txBody>
          <a:bodyPr/>
          <a:lstStyle/>
          <a:p>
            <a:fld id="{1E5EF277-10A1-4208-97BF-41B5B1E33E27}" type="slidenum">
              <a:rPr lang="en-US" smtClean="0"/>
              <a:t>‹#›</a:t>
            </a:fld>
            <a:endParaRPr lang="en-US"/>
          </a:p>
        </p:txBody>
      </p:sp>
    </p:spTree>
    <p:extLst>
      <p:ext uri="{BB962C8B-B14F-4D97-AF65-F5344CB8AC3E}">
        <p14:creationId xmlns:p14="http://schemas.microsoft.com/office/powerpoint/2010/main" val="332816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CEA60-0660-453F-96BC-3A242BEB08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DD9985-9DA4-4141-8571-69C87D203F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BB0CF8-4C7B-48D7-8AFD-1EF2667824A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ABFC5A-DA37-4F35-8126-CF8A8899C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F83AE21-4E9D-4543-AD21-9C1D4A6A94F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F98899-4C5F-470D-82B5-4B4F8235E2D5}"/>
              </a:ext>
            </a:extLst>
          </p:cNvPr>
          <p:cNvSpPr>
            <a:spLocks noGrp="1"/>
          </p:cNvSpPr>
          <p:nvPr>
            <p:ph type="dt" sz="half" idx="10"/>
          </p:nvPr>
        </p:nvSpPr>
        <p:spPr/>
        <p:txBody>
          <a:bodyPr/>
          <a:lstStyle/>
          <a:p>
            <a:fld id="{E2EFF97A-7060-448C-98EE-04A7C292F954}" type="datetimeFigureOut">
              <a:rPr lang="en-US" smtClean="0"/>
              <a:t>8/10/2018</a:t>
            </a:fld>
            <a:endParaRPr lang="en-US"/>
          </a:p>
        </p:txBody>
      </p:sp>
      <p:sp>
        <p:nvSpPr>
          <p:cNvPr id="8" name="Footer Placeholder 7">
            <a:extLst>
              <a:ext uri="{FF2B5EF4-FFF2-40B4-BE49-F238E27FC236}">
                <a16:creationId xmlns:a16="http://schemas.microsoft.com/office/drawing/2014/main" id="{E4F6BC1F-FF18-4163-AD8C-95480B5B18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2DEFD6-CB39-41EE-8675-F7EEDCB50DA3}"/>
              </a:ext>
            </a:extLst>
          </p:cNvPr>
          <p:cNvSpPr>
            <a:spLocks noGrp="1"/>
          </p:cNvSpPr>
          <p:nvPr>
            <p:ph type="sldNum" sz="quarter" idx="12"/>
          </p:nvPr>
        </p:nvSpPr>
        <p:spPr/>
        <p:txBody>
          <a:bodyPr/>
          <a:lstStyle/>
          <a:p>
            <a:fld id="{1E5EF277-10A1-4208-97BF-41B5B1E33E27}" type="slidenum">
              <a:rPr lang="en-US" smtClean="0"/>
              <a:t>‹#›</a:t>
            </a:fld>
            <a:endParaRPr lang="en-US"/>
          </a:p>
        </p:txBody>
      </p:sp>
    </p:spTree>
    <p:extLst>
      <p:ext uri="{BB962C8B-B14F-4D97-AF65-F5344CB8AC3E}">
        <p14:creationId xmlns:p14="http://schemas.microsoft.com/office/powerpoint/2010/main" val="1490588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DC515-756F-45CE-8046-EC0041A677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AC6224-3D9F-458D-8B23-5537646925D7}"/>
              </a:ext>
            </a:extLst>
          </p:cNvPr>
          <p:cNvSpPr>
            <a:spLocks noGrp="1"/>
          </p:cNvSpPr>
          <p:nvPr>
            <p:ph type="dt" sz="half" idx="10"/>
          </p:nvPr>
        </p:nvSpPr>
        <p:spPr/>
        <p:txBody>
          <a:bodyPr/>
          <a:lstStyle/>
          <a:p>
            <a:fld id="{E2EFF97A-7060-448C-98EE-04A7C292F954}" type="datetimeFigureOut">
              <a:rPr lang="en-US" smtClean="0"/>
              <a:t>8/10/2018</a:t>
            </a:fld>
            <a:endParaRPr lang="en-US"/>
          </a:p>
        </p:txBody>
      </p:sp>
      <p:sp>
        <p:nvSpPr>
          <p:cNvPr id="4" name="Footer Placeholder 3">
            <a:extLst>
              <a:ext uri="{FF2B5EF4-FFF2-40B4-BE49-F238E27FC236}">
                <a16:creationId xmlns:a16="http://schemas.microsoft.com/office/drawing/2014/main" id="{57B9C066-2045-4FF4-888A-9F3C2B4E60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4E0978-0EEA-4D08-BEBE-16C62BE4FE47}"/>
              </a:ext>
            </a:extLst>
          </p:cNvPr>
          <p:cNvSpPr>
            <a:spLocks noGrp="1"/>
          </p:cNvSpPr>
          <p:nvPr>
            <p:ph type="sldNum" sz="quarter" idx="12"/>
          </p:nvPr>
        </p:nvSpPr>
        <p:spPr/>
        <p:txBody>
          <a:bodyPr/>
          <a:lstStyle/>
          <a:p>
            <a:fld id="{1E5EF277-10A1-4208-97BF-41B5B1E33E27}" type="slidenum">
              <a:rPr lang="en-US" smtClean="0"/>
              <a:t>‹#›</a:t>
            </a:fld>
            <a:endParaRPr lang="en-US"/>
          </a:p>
        </p:txBody>
      </p:sp>
    </p:spTree>
    <p:extLst>
      <p:ext uri="{BB962C8B-B14F-4D97-AF65-F5344CB8AC3E}">
        <p14:creationId xmlns:p14="http://schemas.microsoft.com/office/powerpoint/2010/main" val="869850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A08C5C-85CD-4AC6-BBBB-D0A45724DC74}"/>
              </a:ext>
            </a:extLst>
          </p:cNvPr>
          <p:cNvSpPr>
            <a:spLocks noGrp="1"/>
          </p:cNvSpPr>
          <p:nvPr>
            <p:ph type="dt" sz="half" idx="10"/>
          </p:nvPr>
        </p:nvSpPr>
        <p:spPr/>
        <p:txBody>
          <a:bodyPr/>
          <a:lstStyle/>
          <a:p>
            <a:fld id="{E2EFF97A-7060-448C-98EE-04A7C292F954}" type="datetimeFigureOut">
              <a:rPr lang="en-US" smtClean="0"/>
              <a:t>8/10/2018</a:t>
            </a:fld>
            <a:endParaRPr lang="en-US"/>
          </a:p>
        </p:txBody>
      </p:sp>
      <p:sp>
        <p:nvSpPr>
          <p:cNvPr id="3" name="Footer Placeholder 2">
            <a:extLst>
              <a:ext uri="{FF2B5EF4-FFF2-40B4-BE49-F238E27FC236}">
                <a16:creationId xmlns:a16="http://schemas.microsoft.com/office/drawing/2014/main" id="{540F340F-4BC3-4A81-83B5-EA6FA0799A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83716F-8FD9-4A4E-B1AF-07D420A565FF}"/>
              </a:ext>
            </a:extLst>
          </p:cNvPr>
          <p:cNvSpPr>
            <a:spLocks noGrp="1"/>
          </p:cNvSpPr>
          <p:nvPr>
            <p:ph type="sldNum" sz="quarter" idx="12"/>
          </p:nvPr>
        </p:nvSpPr>
        <p:spPr/>
        <p:txBody>
          <a:bodyPr/>
          <a:lstStyle/>
          <a:p>
            <a:fld id="{1E5EF277-10A1-4208-97BF-41B5B1E33E27}" type="slidenum">
              <a:rPr lang="en-US" smtClean="0"/>
              <a:t>‹#›</a:t>
            </a:fld>
            <a:endParaRPr lang="en-US"/>
          </a:p>
        </p:txBody>
      </p:sp>
    </p:spTree>
    <p:extLst>
      <p:ext uri="{BB962C8B-B14F-4D97-AF65-F5344CB8AC3E}">
        <p14:creationId xmlns:p14="http://schemas.microsoft.com/office/powerpoint/2010/main" val="2740314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3C411-6505-4689-8854-4557B1E1C3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A006C9-FEB6-48B3-9280-F91D9985D9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B4EF14-087D-4398-8CBF-EEF5F6A31F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AFBBDB-6A53-4002-B9AE-EB606E067038}"/>
              </a:ext>
            </a:extLst>
          </p:cNvPr>
          <p:cNvSpPr>
            <a:spLocks noGrp="1"/>
          </p:cNvSpPr>
          <p:nvPr>
            <p:ph type="dt" sz="half" idx="10"/>
          </p:nvPr>
        </p:nvSpPr>
        <p:spPr/>
        <p:txBody>
          <a:bodyPr/>
          <a:lstStyle/>
          <a:p>
            <a:fld id="{E2EFF97A-7060-448C-98EE-04A7C292F954}" type="datetimeFigureOut">
              <a:rPr lang="en-US" smtClean="0"/>
              <a:t>8/10/2018</a:t>
            </a:fld>
            <a:endParaRPr lang="en-US"/>
          </a:p>
        </p:txBody>
      </p:sp>
      <p:sp>
        <p:nvSpPr>
          <p:cNvPr id="6" name="Footer Placeholder 5">
            <a:extLst>
              <a:ext uri="{FF2B5EF4-FFF2-40B4-BE49-F238E27FC236}">
                <a16:creationId xmlns:a16="http://schemas.microsoft.com/office/drawing/2014/main" id="{68898387-3D1B-47EB-9472-F536F77604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B86FC2-EDA3-4E42-9552-565A0BAE7A8C}"/>
              </a:ext>
            </a:extLst>
          </p:cNvPr>
          <p:cNvSpPr>
            <a:spLocks noGrp="1"/>
          </p:cNvSpPr>
          <p:nvPr>
            <p:ph type="sldNum" sz="quarter" idx="12"/>
          </p:nvPr>
        </p:nvSpPr>
        <p:spPr/>
        <p:txBody>
          <a:bodyPr/>
          <a:lstStyle/>
          <a:p>
            <a:fld id="{1E5EF277-10A1-4208-97BF-41B5B1E33E27}" type="slidenum">
              <a:rPr lang="en-US" smtClean="0"/>
              <a:t>‹#›</a:t>
            </a:fld>
            <a:endParaRPr lang="en-US"/>
          </a:p>
        </p:txBody>
      </p:sp>
    </p:spTree>
    <p:extLst>
      <p:ext uri="{BB962C8B-B14F-4D97-AF65-F5344CB8AC3E}">
        <p14:creationId xmlns:p14="http://schemas.microsoft.com/office/powerpoint/2010/main" val="3033617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9CA4-2CD8-40B3-B7B6-B1ED062D5F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0AFCD6-7651-43F8-BAD9-E608EC7AC5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EA0D6E-917B-42D8-933F-0B7B36FDD0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F29984-AF4E-4C25-989A-996785CD24E0}"/>
              </a:ext>
            </a:extLst>
          </p:cNvPr>
          <p:cNvSpPr>
            <a:spLocks noGrp="1"/>
          </p:cNvSpPr>
          <p:nvPr>
            <p:ph type="dt" sz="half" idx="10"/>
          </p:nvPr>
        </p:nvSpPr>
        <p:spPr/>
        <p:txBody>
          <a:bodyPr/>
          <a:lstStyle/>
          <a:p>
            <a:fld id="{E2EFF97A-7060-448C-98EE-04A7C292F954}" type="datetimeFigureOut">
              <a:rPr lang="en-US" smtClean="0"/>
              <a:t>8/10/2018</a:t>
            </a:fld>
            <a:endParaRPr lang="en-US"/>
          </a:p>
        </p:txBody>
      </p:sp>
      <p:sp>
        <p:nvSpPr>
          <p:cNvPr id="6" name="Footer Placeholder 5">
            <a:extLst>
              <a:ext uri="{FF2B5EF4-FFF2-40B4-BE49-F238E27FC236}">
                <a16:creationId xmlns:a16="http://schemas.microsoft.com/office/drawing/2014/main" id="{6082871D-8852-4E94-B29C-A9D4960CB8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DCCE79-F1A8-4044-B9EF-47B0B62B9BEC}"/>
              </a:ext>
            </a:extLst>
          </p:cNvPr>
          <p:cNvSpPr>
            <a:spLocks noGrp="1"/>
          </p:cNvSpPr>
          <p:nvPr>
            <p:ph type="sldNum" sz="quarter" idx="12"/>
          </p:nvPr>
        </p:nvSpPr>
        <p:spPr/>
        <p:txBody>
          <a:bodyPr/>
          <a:lstStyle/>
          <a:p>
            <a:fld id="{1E5EF277-10A1-4208-97BF-41B5B1E33E27}" type="slidenum">
              <a:rPr lang="en-US" smtClean="0"/>
              <a:t>‹#›</a:t>
            </a:fld>
            <a:endParaRPr lang="en-US"/>
          </a:p>
        </p:txBody>
      </p:sp>
    </p:spTree>
    <p:extLst>
      <p:ext uri="{BB962C8B-B14F-4D97-AF65-F5344CB8AC3E}">
        <p14:creationId xmlns:p14="http://schemas.microsoft.com/office/powerpoint/2010/main" val="3292520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084E69-DB75-478C-B299-A77AD443D6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E7551D-9A17-4BB1-AF2B-8E0E9795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CE17AA-5BAD-4E22-B0C4-C076569284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EFF97A-7060-448C-98EE-04A7C292F954}" type="datetimeFigureOut">
              <a:rPr lang="en-US" smtClean="0"/>
              <a:t>8/10/2018</a:t>
            </a:fld>
            <a:endParaRPr lang="en-US"/>
          </a:p>
        </p:txBody>
      </p:sp>
      <p:sp>
        <p:nvSpPr>
          <p:cNvPr id="5" name="Footer Placeholder 4">
            <a:extLst>
              <a:ext uri="{FF2B5EF4-FFF2-40B4-BE49-F238E27FC236}">
                <a16:creationId xmlns:a16="http://schemas.microsoft.com/office/drawing/2014/main" id="{5D81BC21-01D6-4E51-ADBB-A72A1F0419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EF8C40-7C89-4C5A-A3BA-A6B0703D09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5EF277-10A1-4208-97BF-41B5B1E33E27}" type="slidenum">
              <a:rPr lang="en-US" smtClean="0"/>
              <a:t>‹#›</a:t>
            </a:fld>
            <a:endParaRPr lang="en-US"/>
          </a:p>
        </p:txBody>
      </p:sp>
    </p:spTree>
    <p:extLst>
      <p:ext uri="{BB962C8B-B14F-4D97-AF65-F5344CB8AC3E}">
        <p14:creationId xmlns:p14="http://schemas.microsoft.com/office/powerpoint/2010/main" val="2731584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34D3F-99F1-458A-AAAB-3DF904F2203C}"/>
              </a:ext>
            </a:extLst>
          </p:cNvPr>
          <p:cNvSpPr>
            <a:spLocks noGrp="1"/>
          </p:cNvSpPr>
          <p:nvPr>
            <p:ph type="ctrTitle"/>
          </p:nvPr>
        </p:nvSpPr>
        <p:spPr>
          <a:xfrm>
            <a:off x="0" y="984738"/>
            <a:ext cx="6963508" cy="1329470"/>
          </a:xfrm>
        </p:spPr>
        <p:txBody>
          <a:bodyPr>
            <a:normAutofit fontScale="90000"/>
          </a:bodyPr>
          <a:lstStyle/>
          <a:p>
            <a:r>
              <a:rPr lang="en-US" i="1" dirty="0">
                <a:solidFill>
                  <a:srgbClr val="C00000"/>
                </a:solidFill>
                <a:latin typeface="Arial Black" panose="020B0A04020102020204" pitchFamily="34" charset="0"/>
              </a:rPr>
              <a:t>The Sin Problem and Answer</a:t>
            </a:r>
          </a:p>
        </p:txBody>
      </p:sp>
      <p:pic>
        <p:nvPicPr>
          <p:cNvPr id="4" name="Picture 3">
            <a:extLst>
              <a:ext uri="{FF2B5EF4-FFF2-40B4-BE49-F238E27FC236}">
                <a16:creationId xmlns:a16="http://schemas.microsoft.com/office/drawing/2014/main" id="{95FC40D6-70D9-44D7-AC18-B32E9C1880EE}"/>
              </a:ext>
            </a:extLst>
          </p:cNvPr>
          <p:cNvPicPr>
            <a:picLocks noChangeAspect="1"/>
          </p:cNvPicPr>
          <p:nvPr/>
        </p:nvPicPr>
        <p:blipFill>
          <a:blip r:embed="rId2"/>
          <a:stretch>
            <a:fillRect/>
          </a:stretch>
        </p:blipFill>
        <p:spPr>
          <a:xfrm>
            <a:off x="7338646" y="0"/>
            <a:ext cx="4211999" cy="7002665"/>
          </a:xfrm>
          <a:prstGeom prst="rect">
            <a:avLst/>
          </a:prstGeom>
        </p:spPr>
      </p:pic>
      <p:pic>
        <p:nvPicPr>
          <p:cNvPr id="5" name="Picture 4">
            <a:extLst>
              <a:ext uri="{FF2B5EF4-FFF2-40B4-BE49-F238E27FC236}">
                <a16:creationId xmlns:a16="http://schemas.microsoft.com/office/drawing/2014/main" id="{609CBF63-360A-43A8-9D6F-A727B42C0644}"/>
              </a:ext>
            </a:extLst>
          </p:cNvPr>
          <p:cNvPicPr>
            <a:picLocks noChangeAspect="1"/>
          </p:cNvPicPr>
          <p:nvPr/>
        </p:nvPicPr>
        <p:blipFill>
          <a:blip r:embed="rId3"/>
          <a:stretch>
            <a:fillRect/>
          </a:stretch>
        </p:blipFill>
        <p:spPr>
          <a:xfrm>
            <a:off x="1757730" y="2667000"/>
            <a:ext cx="3095625" cy="4191000"/>
          </a:xfrm>
          <a:prstGeom prst="rect">
            <a:avLst/>
          </a:prstGeom>
        </p:spPr>
      </p:pic>
    </p:spTree>
    <p:extLst>
      <p:ext uri="{BB962C8B-B14F-4D97-AF65-F5344CB8AC3E}">
        <p14:creationId xmlns:p14="http://schemas.microsoft.com/office/powerpoint/2010/main" val="4004699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1A409-935E-4748-ADC1-A57C77B370AC}"/>
              </a:ext>
            </a:extLst>
          </p:cNvPr>
          <p:cNvSpPr>
            <a:spLocks noGrp="1"/>
          </p:cNvSpPr>
          <p:nvPr>
            <p:ph type="title"/>
          </p:nvPr>
        </p:nvSpPr>
        <p:spPr>
          <a:xfrm>
            <a:off x="2410692" y="0"/>
            <a:ext cx="8984672" cy="1325563"/>
          </a:xfrm>
        </p:spPr>
        <p:txBody>
          <a:bodyPr/>
          <a:lstStyle/>
          <a:p>
            <a:pPr algn="r"/>
            <a:r>
              <a:rPr lang="en-US" b="1" dirty="0">
                <a:effectLst>
                  <a:outerShdw blurRad="38100" dist="38100" dir="2700000" algn="tl">
                    <a:srgbClr val="000000">
                      <a:alpha val="43137"/>
                    </a:srgbClr>
                  </a:outerShdw>
                </a:effectLst>
              </a:rPr>
              <a:t>What is the Answer to Sin and Iniquity?</a:t>
            </a:r>
          </a:p>
        </p:txBody>
      </p:sp>
      <p:sp>
        <p:nvSpPr>
          <p:cNvPr id="3" name="Rectangle 2">
            <a:extLst>
              <a:ext uri="{FF2B5EF4-FFF2-40B4-BE49-F238E27FC236}">
                <a16:creationId xmlns:a16="http://schemas.microsoft.com/office/drawing/2014/main" id="{39543FAB-5800-4E5F-B347-2854F6EB90F6}"/>
              </a:ext>
            </a:extLst>
          </p:cNvPr>
          <p:cNvSpPr/>
          <p:nvPr/>
        </p:nvSpPr>
        <p:spPr>
          <a:xfrm>
            <a:off x="4592782" y="1225689"/>
            <a:ext cx="7439891" cy="5632311"/>
          </a:xfrm>
          <a:prstGeom prst="rect">
            <a:avLst/>
          </a:prstGeom>
        </p:spPr>
        <p:txBody>
          <a:bodyPr wrap="square">
            <a:spAutoFit/>
          </a:bodyPr>
          <a:lstStyle/>
          <a:p>
            <a:r>
              <a:rPr lang="en-US" sz="2400" dirty="0"/>
              <a:t>Lev. 17:11 “For the life of the flesh is in the blood: and I have given it to you upon the altar to make an atonement for your souls: </a:t>
            </a:r>
            <a:r>
              <a:rPr lang="en-US" sz="2400" b="1" dirty="0"/>
              <a:t>for it is the blood that </a:t>
            </a:r>
            <a:r>
              <a:rPr lang="en-US" sz="2400" b="1" dirty="0" err="1"/>
              <a:t>maketh</a:t>
            </a:r>
            <a:r>
              <a:rPr lang="en-US" sz="2400" b="1" dirty="0"/>
              <a:t> an atonement for the soul.</a:t>
            </a:r>
            <a:r>
              <a:rPr lang="en-US" sz="2400" dirty="0"/>
              <a:t>”</a:t>
            </a:r>
          </a:p>
          <a:p>
            <a:endParaRPr lang="en-US" sz="2400" dirty="0"/>
          </a:p>
          <a:p>
            <a:r>
              <a:rPr lang="en-US" sz="2400" dirty="0"/>
              <a:t>Heb. 9:22 “And </a:t>
            </a:r>
            <a:r>
              <a:rPr lang="en-US" sz="2400" b="1" u="sng" dirty="0"/>
              <a:t>almost</a:t>
            </a:r>
            <a:r>
              <a:rPr lang="en-US" sz="2400" dirty="0"/>
              <a:t> all things are by the law purged with blood; and </a:t>
            </a:r>
            <a:r>
              <a:rPr lang="en-US" sz="2400" b="1" u="sng" dirty="0"/>
              <a:t>without shedding of blood is no remission</a:t>
            </a:r>
            <a:r>
              <a:rPr lang="en-US" sz="2400" dirty="0"/>
              <a:t>.”</a:t>
            </a:r>
          </a:p>
          <a:p>
            <a:endParaRPr lang="en-US" sz="2400" dirty="0"/>
          </a:p>
          <a:p>
            <a:r>
              <a:rPr lang="en-US" sz="2400" dirty="0"/>
              <a:t>Is. 53:4-5 “Surely he hath borne our griefs, and carried our sorrows: yet we did esteem him stricken, smitten of God, and afflicted. </a:t>
            </a:r>
            <a:r>
              <a:rPr lang="en-US" sz="2400" b="1" dirty="0"/>
              <a:t>But he was wounded for our transgressions, he was bruised for our iniquities</a:t>
            </a:r>
            <a:r>
              <a:rPr lang="en-US" sz="2400" dirty="0"/>
              <a:t>: the chastisement of our peace was upon him; and </a:t>
            </a:r>
            <a:r>
              <a:rPr lang="en-US" sz="2400" b="1" u="sng" dirty="0"/>
              <a:t>with his stripes we are healed</a:t>
            </a:r>
            <a:r>
              <a:rPr lang="en-US" sz="2400" dirty="0"/>
              <a:t>.”</a:t>
            </a:r>
          </a:p>
          <a:p>
            <a:endParaRPr lang="en-US" sz="2400" dirty="0"/>
          </a:p>
        </p:txBody>
      </p:sp>
      <p:pic>
        <p:nvPicPr>
          <p:cNvPr id="4" name="Picture 3">
            <a:extLst>
              <a:ext uri="{FF2B5EF4-FFF2-40B4-BE49-F238E27FC236}">
                <a16:creationId xmlns:a16="http://schemas.microsoft.com/office/drawing/2014/main" id="{C37481E3-CC7C-41A0-BACE-D86425649634}"/>
              </a:ext>
            </a:extLst>
          </p:cNvPr>
          <p:cNvPicPr>
            <a:picLocks noChangeAspect="1"/>
          </p:cNvPicPr>
          <p:nvPr/>
        </p:nvPicPr>
        <p:blipFill rotWithShape="1">
          <a:blip r:embed="rId2"/>
          <a:srcRect l="16000" r="19637"/>
          <a:stretch/>
        </p:blipFill>
        <p:spPr>
          <a:xfrm>
            <a:off x="159327" y="1325563"/>
            <a:ext cx="4230634" cy="4929764"/>
          </a:xfrm>
          <a:prstGeom prst="rect">
            <a:avLst/>
          </a:prstGeom>
        </p:spPr>
      </p:pic>
    </p:spTree>
    <p:extLst>
      <p:ext uri="{BB962C8B-B14F-4D97-AF65-F5344CB8AC3E}">
        <p14:creationId xmlns:p14="http://schemas.microsoft.com/office/powerpoint/2010/main" val="199281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67EDE-F027-4F5C-9675-36DA8DC3A339}"/>
              </a:ext>
            </a:extLst>
          </p:cNvPr>
          <p:cNvSpPr>
            <a:spLocks noGrp="1"/>
          </p:cNvSpPr>
          <p:nvPr>
            <p:ph type="title"/>
          </p:nvPr>
        </p:nvSpPr>
        <p:spPr>
          <a:xfrm>
            <a:off x="838200" y="86433"/>
            <a:ext cx="10515600" cy="1325563"/>
          </a:xfrm>
        </p:spPr>
        <p:txBody>
          <a:bodyPr/>
          <a:lstStyle/>
          <a:p>
            <a:pPr algn="ctr"/>
            <a:r>
              <a:rPr lang="en-US" dirty="0">
                <a:solidFill>
                  <a:srgbClr val="002060"/>
                </a:solidFill>
                <a:latin typeface="Bauhaus 93" panose="04030905020B02020C02" pitchFamily="82" charset="0"/>
              </a:rPr>
              <a:t>Christ: the Only Hope of Mankind</a:t>
            </a:r>
          </a:p>
        </p:txBody>
      </p:sp>
      <p:sp>
        <p:nvSpPr>
          <p:cNvPr id="3" name="Rectangle 2">
            <a:extLst>
              <a:ext uri="{FF2B5EF4-FFF2-40B4-BE49-F238E27FC236}">
                <a16:creationId xmlns:a16="http://schemas.microsoft.com/office/drawing/2014/main" id="{ED1EDBDE-ACA2-4B67-AB05-0FDAD931EF17}"/>
              </a:ext>
            </a:extLst>
          </p:cNvPr>
          <p:cNvSpPr/>
          <p:nvPr/>
        </p:nvSpPr>
        <p:spPr>
          <a:xfrm>
            <a:off x="72737" y="1411996"/>
            <a:ext cx="12046526" cy="4832092"/>
          </a:xfrm>
          <a:prstGeom prst="rect">
            <a:avLst/>
          </a:prstGeom>
        </p:spPr>
        <p:txBody>
          <a:bodyPr wrap="square">
            <a:spAutoFit/>
          </a:bodyPr>
          <a:lstStyle/>
          <a:p>
            <a:r>
              <a:rPr lang="en-US" sz="2800" dirty="0"/>
              <a:t>Through the long centuries of "trouble and darkness" and "dimness of anguish" (Isaiah 8:22) marking the history of mankind from the day our first parents lost their Eden home, to the time the Son of God appeared as the </a:t>
            </a:r>
            <a:r>
              <a:rPr lang="en-US" sz="2800" dirty="0" err="1"/>
              <a:t>Saviour</a:t>
            </a:r>
            <a:r>
              <a:rPr lang="en-US" sz="2800" dirty="0"/>
              <a:t> of sinners, the hope of </a:t>
            </a:r>
            <a:r>
              <a:rPr lang="en-US" sz="2800" b="1" u="sng" dirty="0"/>
              <a:t>the fallen race was centered in the coming of a Deliverer to free men and women from the bondage of sin and the grave</a:t>
            </a:r>
            <a:r>
              <a:rPr lang="en-US" sz="2800" dirty="0"/>
              <a:t>. . . Though they must suffer from the power of their adversary because they had fallen under his seductive influence and had chosen to disobey the plain command of Jehovah, yet they need not yield to utter despair. </a:t>
            </a:r>
            <a:r>
              <a:rPr lang="en-US" sz="2800" b="1" u="sng" dirty="0"/>
              <a:t>The Son of God was offering to atone with His own lifeblood for their transgression</a:t>
            </a:r>
            <a:r>
              <a:rPr lang="en-US" sz="2800" dirty="0"/>
              <a:t>. To them was to be granted a period of probation, during which, </a:t>
            </a:r>
            <a:r>
              <a:rPr lang="en-US" sz="2800" b="1" u="sng" dirty="0"/>
              <a:t>through faith in the power of Christ to save</a:t>
            </a:r>
            <a:r>
              <a:rPr lang="en-US" sz="2800" dirty="0"/>
              <a:t>, they might become once more the children of God. PK, 681, 682</a:t>
            </a:r>
          </a:p>
        </p:txBody>
      </p:sp>
    </p:spTree>
    <p:extLst>
      <p:ext uri="{BB962C8B-B14F-4D97-AF65-F5344CB8AC3E}">
        <p14:creationId xmlns:p14="http://schemas.microsoft.com/office/powerpoint/2010/main" val="3694375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C1100-7607-47E0-9677-01C226BFF90B}"/>
              </a:ext>
            </a:extLst>
          </p:cNvPr>
          <p:cNvSpPr>
            <a:spLocks noGrp="1"/>
          </p:cNvSpPr>
          <p:nvPr>
            <p:ph type="title"/>
          </p:nvPr>
        </p:nvSpPr>
        <p:spPr>
          <a:xfrm>
            <a:off x="838200" y="-175203"/>
            <a:ext cx="10515600" cy="1325563"/>
          </a:xfrm>
        </p:spPr>
        <p:txBody>
          <a:bodyPr/>
          <a:lstStyle/>
          <a:p>
            <a:r>
              <a:rPr lang="en-US" dirty="0">
                <a:solidFill>
                  <a:schemeClr val="bg1"/>
                </a:solidFill>
              </a:rPr>
              <a:t>God’s Answer to Sin… Requires Our Response</a:t>
            </a:r>
          </a:p>
        </p:txBody>
      </p:sp>
      <p:sp>
        <p:nvSpPr>
          <p:cNvPr id="3" name="Rectangle 2">
            <a:extLst>
              <a:ext uri="{FF2B5EF4-FFF2-40B4-BE49-F238E27FC236}">
                <a16:creationId xmlns:a16="http://schemas.microsoft.com/office/drawing/2014/main" id="{901C284E-E44D-41F3-B15A-ECB847FA16D4}"/>
              </a:ext>
            </a:extLst>
          </p:cNvPr>
          <p:cNvSpPr/>
          <p:nvPr/>
        </p:nvSpPr>
        <p:spPr>
          <a:xfrm>
            <a:off x="304800" y="1150360"/>
            <a:ext cx="6096000" cy="6740307"/>
          </a:xfrm>
          <a:prstGeom prst="rect">
            <a:avLst/>
          </a:prstGeom>
        </p:spPr>
        <p:txBody>
          <a:bodyPr>
            <a:spAutoFit/>
          </a:bodyPr>
          <a:lstStyle/>
          <a:p>
            <a:r>
              <a:rPr lang="en-US" sz="2400" dirty="0">
                <a:solidFill>
                  <a:schemeClr val="bg1"/>
                </a:solidFill>
              </a:rPr>
              <a:t>1 John 2:1-6 </a:t>
            </a:r>
            <a:r>
              <a:rPr lang="en-US" sz="2400" dirty="0">
                <a:solidFill>
                  <a:srgbClr val="C00000"/>
                </a:solidFill>
              </a:rPr>
              <a:t>“My little children, these things write I unto you, </a:t>
            </a:r>
            <a:r>
              <a:rPr lang="en-US" sz="2400" b="1" u="sng" dirty="0">
                <a:solidFill>
                  <a:srgbClr val="C00000"/>
                </a:solidFill>
              </a:rPr>
              <a:t>that ye sin not</a:t>
            </a:r>
            <a:r>
              <a:rPr lang="en-US" sz="2400" dirty="0">
                <a:solidFill>
                  <a:srgbClr val="C00000"/>
                </a:solidFill>
              </a:rPr>
              <a:t>. </a:t>
            </a:r>
            <a:r>
              <a:rPr lang="en-US" sz="2400" b="1" u="sng" dirty="0">
                <a:solidFill>
                  <a:srgbClr val="C00000"/>
                </a:solidFill>
              </a:rPr>
              <a:t>And if any man sin, we have an advocate with the Father, Jesus Christ the righteous</a:t>
            </a:r>
            <a:r>
              <a:rPr lang="en-US" sz="2400" b="1" dirty="0">
                <a:solidFill>
                  <a:srgbClr val="C00000"/>
                </a:solidFill>
              </a:rPr>
              <a:t>: And he is the propitiation for our sins: and not for ours only, but also for the sins of the whole world</a:t>
            </a:r>
            <a:r>
              <a:rPr lang="en-US" sz="2400" dirty="0">
                <a:solidFill>
                  <a:srgbClr val="C00000"/>
                </a:solidFill>
              </a:rPr>
              <a:t>. And hereby we do know that we know him, </a:t>
            </a:r>
            <a:r>
              <a:rPr lang="en-US" sz="2400" b="1" u="sng" dirty="0">
                <a:solidFill>
                  <a:srgbClr val="C00000"/>
                </a:solidFill>
              </a:rPr>
              <a:t>if we keep his commandments</a:t>
            </a:r>
            <a:r>
              <a:rPr lang="en-US" sz="2400" dirty="0">
                <a:solidFill>
                  <a:srgbClr val="C00000"/>
                </a:solidFill>
              </a:rPr>
              <a:t>. </a:t>
            </a:r>
            <a:r>
              <a:rPr lang="en-US" sz="2400" b="1" u="sng" dirty="0">
                <a:solidFill>
                  <a:srgbClr val="C00000"/>
                </a:solidFill>
              </a:rPr>
              <a:t>He that saith, I know him, and </a:t>
            </a:r>
            <a:r>
              <a:rPr lang="en-US" sz="2400" b="1" u="sng" dirty="0" err="1">
                <a:solidFill>
                  <a:srgbClr val="C00000"/>
                </a:solidFill>
              </a:rPr>
              <a:t>keepeth</a:t>
            </a:r>
            <a:r>
              <a:rPr lang="en-US" sz="2400" b="1" u="sng" dirty="0">
                <a:solidFill>
                  <a:srgbClr val="C00000"/>
                </a:solidFill>
              </a:rPr>
              <a:t> not his commandments, is a liar, and the truth is not in him</a:t>
            </a:r>
            <a:r>
              <a:rPr lang="en-US" sz="2400" dirty="0">
                <a:solidFill>
                  <a:srgbClr val="C00000"/>
                </a:solidFill>
              </a:rPr>
              <a:t>.</a:t>
            </a:r>
            <a:r>
              <a:rPr lang="en-US" sz="2400" baseline="30000" dirty="0">
                <a:solidFill>
                  <a:srgbClr val="C00000"/>
                </a:solidFill>
              </a:rPr>
              <a:t> </a:t>
            </a:r>
            <a:r>
              <a:rPr lang="en-US" sz="2400" dirty="0">
                <a:solidFill>
                  <a:srgbClr val="C00000"/>
                </a:solidFill>
              </a:rPr>
              <a:t>But whoso </a:t>
            </a:r>
            <a:r>
              <a:rPr lang="en-US" sz="2400" dirty="0" err="1">
                <a:solidFill>
                  <a:srgbClr val="C00000"/>
                </a:solidFill>
              </a:rPr>
              <a:t>keepeth</a:t>
            </a:r>
            <a:r>
              <a:rPr lang="en-US" sz="2400" dirty="0">
                <a:solidFill>
                  <a:srgbClr val="C00000"/>
                </a:solidFill>
              </a:rPr>
              <a:t> his word, in him verily is the love of God perfected: hereby know we that we are in him. </a:t>
            </a:r>
            <a:r>
              <a:rPr lang="en-US" sz="2400" b="1" u="sng" dirty="0">
                <a:solidFill>
                  <a:srgbClr val="C00000"/>
                </a:solidFill>
              </a:rPr>
              <a:t>He that saith he </a:t>
            </a:r>
            <a:r>
              <a:rPr lang="en-US" sz="2400" b="1" u="sng" dirty="0" err="1">
                <a:solidFill>
                  <a:srgbClr val="C00000"/>
                </a:solidFill>
              </a:rPr>
              <a:t>abideth</a:t>
            </a:r>
            <a:r>
              <a:rPr lang="en-US" sz="2400" b="1" u="sng" dirty="0">
                <a:solidFill>
                  <a:srgbClr val="C00000"/>
                </a:solidFill>
              </a:rPr>
              <a:t> in him ought himself also so to walk, even as he walked.</a:t>
            </a: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p:txBody>
      </p:sp>
      <p:pic>
        <p:nvPicPr>
          <p:cNvPr id="4" name="Picture 3">
            <a:extLst>
              <a:ext uri="{FF2B5EF4-FFF2-40B4-BE49-F238E27FC236}">
                <a16:creationId xmlns:a16="http://schemas.microsoft.com/office/drawing/2014/main" id="{8B36F847-4AE1-445A-BF62-0CDB4DA5DAE5}"/>
              </a:ext>
            </a:extLst>
          </p:cNvPr>
          <p:cNvPicPr>
            <a:picLocks noChangeAspect="1"/>
          </p:cNvPicPr>
          <p:nvPr/>
        </p:nvPicPr>
        <p:blipFill rotWithShape="1">
          <a:blip r:embed="rId2"/>
          <a:srcRect l="5001" r="8749"/>
          <a:stretch/>
        </p:blipFill>
        <p:spPr>
          <a:xfrm>
            <a:off x="6629400" y="1472503"/>
            <a:ext cx="5257800" cy="4352468"/>
          </a:xfrm>
          <a:prstGeom prst="rect">
            <a:avLst/>
          </a:prstGeom>
        </p:spPr>
      </p:pic>
    </p:spTree>
    <p:extLst>
      <p:ext uri="{BB962C8B-B14F-4D97-AF65-F5344CB8AC3E}">
        <p14:creationId xmlns:p14="http://schemas.microsoft.com/office/powerpoint/2010/main" val="393085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41CB1-2B89-46E2-85DB-97165773923D}"/>
              </a:ext>
            </a:extLst>
          </p:cNvPr>
          <p:cNvSpPr>
            <a:spLocks noGrp="1"/>
          </p:cNvSpPr>
          <p:nvPr>
            <p:ph type="title"/>
          </p:nvPr>
        </p:nvSpPr>
        <p:spPr>
          <a:xfrm>
            <a:off x="838200" y="-258330"/>
            <a:ext cx="10515600" cy="1325563"/>
          </a:xfrm>
        </p:spPr>
        <p:txBody>
          <a:bodyPr/>
          <a:lstStyle/>
          <a:p>
            <a:pPr algn="ctr"/>
            <a:r>
              <a:rPr lang="en-US" u="sng" dirty="0">
                <a:solidFill>
                  <a:schemeClr val="bg1"/>
                </a:solidFill>
                <a:latin typeface="Castellar" panose="020A0402060406010301" pitchFamily="18" charset="0"/>
              </a:rPr>
              <a:t>The New Man</a:t>
            </a:r>
          </a:p>
        </p:txBody>
      </p:sp>
      <p:sp>
        <p:nvSpPr>
          <p:cNvPr id="3" name="Rectangle 2">
            <a:extLst>
              <a:ext uri="{FF2B5EF4-FFF2-40B4-BE49-F238E27FC236}">
                <a16:creationId xmlns:a16="http://schemas.microsoft.com/office/drawing/2014/main" id="{76E58D6A-E89D-400A-B25F-8B5063926B36}"/>
              </a:ext>
            </a:extLst>
          </p:cNvPr>
          <p:cNvSpPr/>
          <p:nvPr/>
        </p:nvSpPr>
        <p:spPr>
          <a:xfrm>
            <a:off x="187036" y="797070"/>
            <a:ext cx="12004964" cy="3046988"/>
          </a:xfrm>
          <a:prstGeom prst="rect">
            <a:avLst/>
          </a:prstGeom>
        </p:spPr>
        <p:txBody>
          <a:bodyPr wrap="square">
            <a:spAutoFit/>
          </a:bodyPr>
          <a:lstStyle/>
          <a:p>
            <a:r>
              <a:rPr lang="en-US" sz="2400" dirty="0">
                <a:solidFill>
                  <a:srgbClr val="FFC000"/>
                </a:solidFill>
              </a:rPr>
              <a:t>Rom. 8:1-6 “There is therefore now no condemnation to them which are in Christ Jesus, who walk not after the flesh, but after the Spirit. For the law of the Spirit of life in Christ Jesus hath made me free from the law of sin and death. For what the law could not do, in that it was weak through the flesh, God sending his own Son in the likeness of sinful flesh, and for sin, condemned sin in the flesh: That the righteousness of the law might be fulfilled in us, who walk not after the flesh, but after the Spirit. For they that are after the flesh do mind the things of the flesh; but they that are after the Spirit the things of the Spirit. For to be carnally minded is death; but to be spiritually minded is life and peace.”</a:t>
            </a:r>
          </a:p>
        </p:txBody>
      </p:sp>
      <p:pic>
        <p:nvPicPr>
          <p:cNvPr id="4" name="Picture 3">
            <a:extLst>
              <a:ext uri="{FF2B5EF4-FFF2-40B4-BE49-F238E27FC236}">
                <a16:creationId xmlns:a16="http://schemas.microsoft.com/office/drawing/2014/main" id="{D23C7489-AE56-4B20-B1FA-35297689E7B1}"/>
              </a:ext>
            </a:extLst>
          </p:cNvPr>
          <p:cNvPicPr>
            <a:picLocks noChangeAspect="1"/>
          </p:cNvPicPr>
          <p:nvPr/>
        </p:nvPicPr>
        <p:blipFill rotWithShape="1">
          <a:blip r:embed="rId2"/>
          <a:srcRect b="24595"/>
          <a:stretch/>
        </p:blipFill>
        <p:spPr>
          <a:xfrm>
            <a:off x="2570410" y="3844058"/>
            <a:ext cx="7238216" cy="3013942"/>
          </a:xfrm>
          <a:prstGeom prst="rect">
            <a:avLst/>
          </a:prstGeom>
        </p:spPr>
      </p:pic>
    </p:spTree>
    <p:extLst>
      <p:ext uri="{BB962C8B-B14F-4D97-AF65-F5344CB8AC3E}">
        <p14:creationId xmlns:p14="http://schemas.microsoft.com/office/powerpoint/2010/main" val="3871418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C9D05-FC19-41B4-B1FC-7682FDC06483}"/>
              </a:ext>
            </a:extLst>
          </p:cNvPr>
          <p:cNvSpPr>
            <a:spLocks noGrp="1"/>
          </p:cNvSpPr>
          <p:nvPr>
            <p:ph type="title"/>
          </p:nvPr>
        </p:nvSpPr>
        <p:spPr>
          <a:xfrm>
            <a:off x="0" y="-103910"/>
            <a:ext cx="5777345" cy="1325563"/>
          </a:xfrm>
        </p:spPr>
        <p:txBody>
          <a:bodyPr/>
          <a:lstStyle/>
          <a:p>
            <a:r>
              <a:rPr lang="en-US" b="1" i="1" dirty="0">
                <a:solidFill>
                  <a:srgbClr val="C00000"/>
                </a:solidFill>
                <a:effectLst>
                  <a:outerShdw blurRad="38100" dist="38100" dir="2700000" algn="tl">
                    <a:srgbClr val="000000">
                      <a:alpha val="43137"/>
                    </a:srgbClr>
                  </a:outerShdw>
                </a:effectLst>
              </a:rPr>
              <a:t>Where Does the Sin Go?</a:t>
            </a:r>
          </a:p>
        </p:txBody>
      </p:sp>
      <p:sp>
        <p:nvSpPr>
          <p:cNvPr id="3" name="Rectangle 2">
            <a:extLst>
              <a:ext uri="{FF2B5EF4-FFF2-40B4-BE49-F238E27FC236}">
                <a16:creationId xmlns:a16="http://schemas.microsoft.com/office/drawing/2014/main" id="{7BCCB66C-B515-4F72-9E78-95513B8ADA8C}"/>
              </a:ext>
            </a:extLst>
          </p:cNvPr>
          <p:cNvSpPr/>
          <p:nvPr/>
        </p:nvSpPr>
        <p:spPr>
          <a:xfrm>
            <a:off x="214747" y="889142"/>
            <a:ext cx="6096000" cy="6370975"/>
          </a:xfrm>
          <a:prstGeom prst="rect">
            <a:avLst/>
          </a:prstGeom>
        </p:spPr>
        <p:txBody>
          <a:bodyPr>
            <a:spAutoFit/>
          </a:bodyPr>
          <a:lstStyle/>
          <a:p>
            <a:pPr marL="342900" indent="-342900">
              <a:buAutoNum type="arabicPeriod"/>
            </a:pPr>
            <a:r>
              <a:rPr lang="en-US" sz="2400" dirty="0"/>
              <a:t>The Priest: </a:t>
            </a:r>
          </a:p>
          <a:p>
            <a:endParaRPr lang="en-US" sz="2400" dirty="0"/>
          </a:p>
          <a:p>
            <a:r>
              <a:rPr lang="en-US" sz="2400" dirty="0"/>
              <a:t>Ex. 28:38 “And it shall be upon Aaron's forehead, that Aaron </a:t>
            </a:r>
            <a:r>
              <a:rPr lang="en-US" sz="2400" b="1" dirty="0"/>
              <a:t>may bear the iniquity of the holy things, which the children of Israel shall hallow in all their holy gifts</a:t>
            </a:r>
            <a:r>
              <a:rPr lang="en-US" sz="2400" dirty="0"/>
              <a:t>; and it shall be always upon his forehead, that they may be accepted before the LORD.”</a:t>
            </a:r>
          </a:p>
          <a:p>
            <a:endParaRPr lang="en-US" sz="2400" dirty="0"/>
          </a:p>
          <a:p>
            <a:r>
              <a:rPr lang="en-US" sz="2400" dirty="0"/>
              <a:t>Lev. 6:26 “Speak unto Aaron and to his sons, saying, </a:t>
            </a:r>
            <a:r>
              <a:rPr lang="en-US" sz="2400" b="1" u="sng" dirty="0"/>
              <a:t>This is the law of the sin offering: In the place where the burnt offering </a:t>
            </a:r>
            <a:r>
              <a:rPr lang="en-US" sz="2400" dirty="0"/>
              <a:t>is killed shall the sin offering be killed before the </a:t>
            </a:r>
            <a:r>
              <a:rPr lang="en-US" sz="2400" cap="small" dirty="0">
                <a:effectLst/>
              </a:rPr>
              <a:t>Lord</a:t>
            </a:r>
            <a:r>
              <a:rPr lang="en-US" sz="2400" dirty="0"/>
              <a:t>: it is most holy. </a:t>
            </a:r>
            <a:r>
              <a:rPr lang="en-US" sz="2400" b="1" dirty="0"/>
              <a:t>The priest that </a:t>
            </a:r>
            <a:r>
              <a:rPr lang="en-US" sz="2400" b="1" dirty="0" err="1"/>
              <a:t>offereth</a:t>
            </a:r>
            <a:r>
              <a:rPr lang="en-US" sz="2400" b="1" dirty="0"/>
              <a:t> it for sin shall eat it</a:t>
            </a:r>
            <a:r>
              <a:rPr lang="en-US" sz="2400" dirty="0"/>
              <a:t>: in the holy place shall it be eaten, in the court of the tabernacle of the congregation.</a:t>
            </a:r>
          </a:p>
          <a:p>
            <a:endParaRPr lang="en-US" sz="2400" dirty="0"/>
          </a:p>
        </p:txBody>
      </p:sp>
      <p:pic>
        <p:nvPicPr>
          <p:cNvPr id="4" name="Picture 3">
            <a:extLst>
              <a:ext uri="{FF2B5EF4-FFF2-40B4-BE49-F238E27FC236}">
                <a16:creationId xmlns:a16="http://schemas.microsoft.com/office/drawing/2014/main" id="{4271EA99-BFF7-4564-B914-B667B5ACA45D}"/>
              </a:ext>
            </a:extLst>
          </p:cNvPr>
          <p:cNvPicPr>
            <a:picLocks noChangeAspect="1"/>
          </p:cNvPicPr>
          <p:nvPr/>
        </p:nvPicPr>
        <p:blipFill>
          <a:blip r:embed="rId2"/>
          <a:stretch>
            <a:fillRect/>
          </a:stretch>
        </p:blipFill>
        <p:spPr>
          <a:xfrm>
            <a:off x="6709064" y="319087"/>
            <a:ext cx="4343400" cy="6219825"/>
          </a:xfrm>
          <a:prstGeom prst="rect">
            <a:avLst/>
          </a:prstGeom>
        </p:spPr>
      </p:pic>
    </p:spTree>
    <p:extLst>
      <p:ext uri="{BB962C8B-B14F-4D97-AF65-F5344CB8AC3E}">
        <p14:creationId xmlns:p14="http://schemas.microsoft.com/office/powerpoint/2010/main" val="351016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731EAC-9745-4003-B6A2-D95F959B27DE}"/>
              </a:ext>
            </a:extLst>
          </p:cNvPr>
          <p:cNvSpPr/>
          <p:nvPr/>
        </p:nvSpPr>
        <p:spPr>
          <a:xfrm>
            <a:off x="0" y="135828"/>
            <a:ext cx="6096000" cy="1938992"/>
          </a:xfrm>
          <a:prstGeom prst="rect">
            <a:avLst/>
          </a:prstGeom>
        </p:spPr>
        <p:txBody>
          <a:bodyPr>
            <a:spAutoFit/>
          </a:bodyPr>
          <a:lstStyle/>
          <a:p>
            <a:r>
              <a:rPr lang="en-US" sz="2400" dirty="0"/>
              <a:t>Lev. 10:17 “Wherefore have ye not eaten the sin offering in the holy place, seeing it is most holy, and </a:t>
            </a:r>
            <a:r>
              <a:rPr lang="en-US" sz="2400" b="1" dirty="0"/>
              <a:t>God hath given it you to bear the iniquity of the congregation</a:t>
            </a:r>
            <a:r>
              <a:rPr lang="en-US" sz="2400" dirty="0"/>
              <a:t>, to make atonement for them before the </a:t>
            </a:r>
            <a:r>
              <a:rPr lang="en-US" sz="2400" cap="small" dirty="0">
                <a:effectLst/>
              </a:rPr>
              <a:t>Lord</a:t>
            </a:r>
            <a:r>
              <a:rPr lang="en-US" sz="2400" dirty="0"/>
              <a:t>?”</a:t>
            </a:r>
          </a:p>
        </p:txBody>
      </p:sp>
      <p:pic>
        <p:nvPicPr>
          <p:cNvPr id="4" name="Picture 3">
            <a:extLst>
              <a:ext uri="{FF2B5EF4-FFF2-40B4-BE49-F238E27FC236}">
                <a16:creationId xmlns:a16="http://schemas.microsoft.com/office/drawing/2014/main" id="{E83B7F7C-2A4E-405E-B768-2C339256A800}"/>
              </a:ext>
            </a:extLst>
          </p:cNvPr>
          <p:cNvPicPr>
            <a:picLocks noChangeAspect="1"/>
          </p:cNvPicPr>
          <p:nvPr/>
        </p:nvPicPr>
        <p:blipFill>
          <a:blip r:embed="rId2"/>
          <a:stretch>
            <a:fillRect/>
          </a:stretch>
        </p:blipFill>
        <p:spPr>
          <a:xfrm>
            <a:off x="5958974" y="0"/>
            <a:ext cx="6233026" cy="3948545"/>
          </a:xfrm>
          <a:prstGeom prst="rect">
            <a:avLst/>
          </a:prstGeom>
        </p:spPr>
      </p:pic>
      <p:sp>
        <p:nvSpPr>
          <p:cNvPr id="5" name="TextBox 4">
            <a:extLst>
              <a:ext uri="{FF2B5EF4-FFF2-40B4-BE49-F238E27FC236}">
                <a16:creationId xmlns:a16="http://schemas.microsoft.com/office/drawing/2014/main" id="{695E2886-07E2-4BDF-B2E4-BCE636518ABE}"/>
              </a:ext>
            </a:extLst>
          </p:cNvPr>
          <p:cNvSpPr txBox="1"/>
          <p:nvPr/>
        </p:nvSpPr>
        <p:spPr>
          <a:xfrm>
            <a:off x="263996" y="2410691"/>
            <a:ext cx="5430982" cy="3785652"/>
          </a:xfrm>
          <a:prstGeom prst="rect">
            <a:avLst/>
          </a:prstGeom>
          <a:noFill/>
        </p:spPr>
        <p:txBody>
          <a:bodyPr wrap="square" rtlCol="0">
            <a:spAutoFit/>
          </a:bodyPr>
          <a:lstStyle/>
          <a:p>
            <a:r>
              <a:rPr lang="en-US" sz="2400" dirty="0"/>
              <a:t>2. The Sanctuary and altars</a:t>
            </a:r>
          </a:p>
          <a:p>
            <a:endParaRPr lang="en-US" sz="2400" dirty="0"/>
          </a:p>
          <a:p>
            <a:r>
              <a:rPr lang="en-US" sz="2400" dirty="0"/>
              <a:t>Lev. 16:16 “</a:t>
            </a:r>
            <a:r>
              <a:rPr lang="en-US" sz="2400" b="1" dirty="0"/>
              <a:t>And he shall make an atonement for the holy </a:t>
            </a:r>
            <a:r>
              <a:rPr lang="en-US" sz="2400" b="1" i="1" dirty="0"/>
              <a:t>place, </a:t>
            </a:r>
            <a:r>
              <a:rPr lang="en-US" sz="2400" b="1" dirty="0"/>
              <a:t>because of the uncleanness of the children of Israel</a:t>
            </a:r>
            <a:r>
              <a:rPr lang="en-US" sz="2400" dirty="0"/>
              <a:t>, </a:t>
            </a:r>
            <a:r>
              <a:rPr lang="en-US" sz="2400" b="1" u="sng" dirty="0"/>
              <a:t>and because of their transgressions in all their sins</a:t>
            </a:r>
            <a:r>
              <a:rPr lang="en-US" sz="2400" dirty="0"/>
              <a:t>: and so shall he do for the tabernacle of the congregation, that </a:t>
            </a:r>
            <a:r>
              <a:rPr lang="en-US" sz="2400" dirty="0" err="1"/>
              <a:t>remaineth</a:t>
            </a:r>
            <a:r>
              <a:rPr lang="en-US" sz="2400" dirty="0"/>
              <a:t> among them in the midst of their uncleanness.</a:t>
            </a:r>
          </a:p>
        </p:txBody>
      </p:sp>
      <p:sp>
        <p:nvSpPr>
          <p:cNvPr id="6" name="TextBox 5">
            <a:extLst>
              <a:ext uri="{FF2B5EF4-FFF2-40B4-BE49-F238E27FC236}">
                <a16:creationId xmlns:a16="http://schemas.microsoft.com/office/drawing/2014/main" id="{A5FF8821-ACE4-4170-A274-30B5FE805DD9}"/>
              </a:ext>
            </a:extLst>
          </p:cNvPr>
          <p:cNvSpPr txBox="1"/>
          <p:nvPr/>
        </p:nvSpPr>
        <p:spPr>
          <a:xfrm>
            <a:off x="5958974" y="4303517"/>
            <a:ext cx="6233026" cy="2308324"/>
          </a:xfrm>
          <a:prstGeom prst="rect">
            <a:avLst/>
          </a:prstGeom>
          <a:noFill/>
        </p:spPr>
        <p:txBody>
          <a:bodyPr wrap="square" rtlCol="0">
            <a:spAutoFit/>
          </a:bodyPr>
          <a:lstStyle/>
          <a:p>
            <a:r>
              <a:rPr lang="en-US" sz="2400" dirty="0"/>
              <a:t>Lev. 16:33 “</a:t>
            </a:r>
            <a:r>
              <a:rPr lang="en-US" sz="2400" b="1" dirty="0"/>
              <a:t>And he shall make an atonement for the holy sanctuary, and he shall make an atonement for the tabernacle of the congregation, and for the altar, and he shall make an atonement for the priests</a:t>
            </a:r>
            <a:r>
              <a:rPr lang="en-US" sz="2400" dirty="0"/>
              <a:t>, and for all the people of the congregation.”</a:t>
            </a:r>
          </a:p>
        </p:txBody>
      </p:sp>
    </p:spTree>
    <p:extLst>
      <p:ext uri="{BB962C8B-B14F-4D97-AF65-F5344CB8AC3E}">
        <p14:creationId xmlns:p14="http://schemas.microsoft.com/office/powerpoint/2010/main" val="320730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DB2B43-7016-4AEB-A005-16002C25912E}"/>
              </a:ext>
            </a:extLst>
          </p:cNvPr>
          <p:cNvSpPr txBox="1"/>
          <p:nvPr/>
        </p:nvSpPr>
        <p:spPr>
          <a:xfrm>
            <a:off x="145473" y="3151733"/>
            <a:ext cx="12046527" cy="4154984"/>
          </a:xfrm>
          <a:prstGeom prst="rect">
            <a:avLst/>
          </a:prstGeom>
          <a:noFill/>
        </p:spPr>
        <p:txBody>
          <a:bodyPr wrap="square" rtlCol="0">
            <a:spAutoFit/>
          </a:bodyPr>
          <a:lstStyle/>
          <a:p>
            <a:r>
              <a:rPr lang="en-US" sz="2400" dirty="0"/>
              <a:t>3. Azazel/Satan:</a:t>
            </a:r>
          </a:p>
          <a:p>
            <a:endParaRPr lang="en-US" sz="2400" dirty="0"/>
          </a:p>
          <a:p>
            <a:r>
              <a:rPr lang="en-US" sz="2400" dirty="0"/>
              <a:t>Lev. 16:10 “But the goat, on which the lot fell to be </a:t>
            </a:r>
            <a:r>
              <a:rPr lang="en-US" sz="2400" b="1" u="sng" dirty="0"/>
              <a:t>the scapegoat, shall be presented alive before the </a:t>
            </a:r>
            <a:r>
              <a:rPr lang="en-US" sz="2400" b="1" u="sng" cap="small" dirty="0">
                <a:effectLst/>
              </a:rPr>
              <a:t>Lord</a:t>
            </a:r>
            <a:r>
              <a:rPr lang="en-US" sz="2400" b="1" u="sng" dirty="0"/>
              <a:t>, to make an atonement with him</a:t>
            </a:r>
            <a:r>
              <a:rPr lang="en-US" sz="2400" dirty="0"/>
              <a:t>, and to let him go for a scapegoat into the wilderness. . . And when he hath made an end of reconciling the holy place, and the tabernacle of the congregation, and the altar, he shall bring the live goat: And Aaron shall lay both his hands upon the head of the live goat, and confess over him all the iniquities of the children of Israel, and all their transgressions in all their sins, putting them upon the head of the goat, and shall send him away by the hand of a fit man into the wilderness: And the goat shall bear upon him all their iniquities unto a land not inhabited: and he shall let go the goat in the wilderness.</a:t>
            </a:r>
          </a:p>
          <a:p>
            <a:endParaRPr lang="en-US" sz="2400" dirty="0"/>
          </a:p>
        </p:txBody>
      </p:sp>
      <p:pic>
        <p:nvPicPr>
          <p:cNvPr id="4" name="Picture 3">
            <a:extLst>
              <a:ext uri="{FF2B5EF4-FFF2-40B4-BE49-F238E27FC236}">
                <a16:creationId xmlns:a16="http://schemas.microsoft.com/office/drawing/2014/main" id="{25DD62E6-F6C1-4E2A-9185-EAFA8453B714}"/>
              </a:ext>
            </a:extLst>
          </p:cNvPr>
          <p:cNvPicPr>
            <a:picLocks noChangeAspect="1"/>
          </p:cNvPicPr>
          <p:nvPr/>
        </p:nvPicPr>
        <p:blipFill>
          <a:blip r:embed="rId2"/>
          <a:stretch>
            <a:fillRect/>
          </a:stretch>
        </p:blipFill>
        <p:spPr>
          <a:xfrm>
            <a:off x="6096000" y="0"/>
            <a:ext cx="6096000" cy="3882487"/>
          </a:xfrm>
          <a:prstGeom prst="rect">
            <a:avLst/>
          </a:prstGeom>
        </p:spPr>
      </p:pic>
      <p:pic>
        <p:nvPicPr>
          <p:cNvPr id="5" name="Picture 4">
            <a:extLst>
              <a:ext uri="{FF2B5EF4-FFF2-40B4-BE49-F238E27FC236}">
                <a16:creationId xmlns:a16="http://schemas.microsoft.com/office/drawing/2014/main" id="{20018F7E-8500-4400-B726-29D149218375}"/>
              </a:ext>
            </a:extLst>
          </p:cNvPr>
          <p:cNvPicPr>
            <a:picLocks noChangeAspect="1"/>
          </p:cNvPicPr>
          <p:nvPr/>
        </p:nvPicPr>
        <p:blipFill>
          <a:blip r:embed="rId3"/>
          <a:stretch>
            <a:fillRect/>
          </a:stretch>
        </p:blipFill>
        <p:spPr>
          <a:xfrm>
            <a:off x="477982" y="1"/>
            <a:ext cx="4738254" cy="3198322"/>
          </a:xfrm>
          <a:prstGeom prst="rect">
            <a:avLst/>
          </a:prstGeom>
        </p:spPr>
      </p:pic>
    </p:spTree>
    <p:extLst>
      <p:ext uri="{BB962C8B-B14F-4D97-AF65-F5344CB8AC3E}">
        <p14:creationId xmlns:p14="http://schemas.microsoft.com/office/powerpoint/2010/main" val="235652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8DA68F-B604-4EB9-B10A-B94911DFE569}"/>
              </a:ext>
            </a:extLst>
          </p:cNvPr>
          <p:cNvSpPr/>
          <p:nvPr/>
        </p:nvSpPr>
        <p:spPr>
          <a:xfrm>
            <a:off x="1" y="0"/>
            <a:ext cx="12191999" cy="4524315"/>
          </a:xfrm>
          <a:prstGeom prst="rect">
            <a:avLst/>
          </a:prstGeom>
        </p:spPr>
        <p:txBody>
          <a:bodyPr wrap="square">
            <a:spAutoFit/>
          </a:bodyPr>
          <a:lstStyle/>
          <a:p>
            <a:r>
              <a:rPr lang="en-US" sz="2400" dirty="0">
                <a:solidFill>
                  <a:srgbClr val="0070C0"/>
                </a:solidFill>
              </a:rPr>
              <a:t> In the typical service the high priest, having made the atonement for Israel, came forth and blessed the congregation. So Christ, at the close of His work as mediator, will appear, "without sin unto salvation" (Hebrews 9:28), to bless His waiting people with eternal life. </a:t>
            </a:r>
            <a:r>
              <a:rPr lang="en-US" sz="2400" b="1" u="sng" dirty="0">
                <a:solidFill>
                  <a:srgbClr val="0070C0"/>
                </a:solidFill>
              </a:rPr>
              <a:t>As the priest, in removing the sins from the sanctuary, confessed them upon the head of the scapegoat, so Christ will place all these sins upon Satan, the originator and instigator of sin</a:t>
            </a:r>
            <a:r>
              <a:rPr lang="en-US" sz="2400" dirty="0">
                <a:solidFill>
                  <a:srgbClr val="0070C0"/>
                </a:solidFill>
              </a:rPr>
              <a:t>. The scapegoat, bearing the sins of Israel, was sent away "unto a land not inhabited" (Leviticus 16:22); so Satan, bearing the guilt of all the sins which he has caused God's people to commit, will be for a thousand years confined to the earth, which will then be desolate, without inhabitant, and he will at last suffer the full penalty of sin in the fires that shall destroy all the wicked. Thus the great plan of redemption will reach its accomplishment in the final eradication of sin and the deliverance of all who have been willing to renounce evil. GC, 485, 486</a:t>
            </a:r>
          </a:p>
          <a:p>
            <a:endParaRPr lang="en-US" sz="2400" dirty="0"/>
          </a:p>
        </p:txBody>
      </p:sp>
      <p:pic>
        <p:nvPicPr>
          <p:cNvPr id="4" name="Picture 3">
            <a:extLst>
              <a:ext uri="{FF2B5EF4-FFF2-40B4-BE49-F238E27FC236}">
                <a16:creationId xmlns:a16="http://schemas.microsoft.com/office/drawing/2014/main" id="{06D605F6-F1CC-4CC8-AF23-B25D1B7D8F7A}"/>
              </a:ext>
            </a:extLst>
          </p:cNvPr>
          <p:cNvPicPr>
            <a:picLocks noChangeAspect="1"/>
          </p:cNvPicPr>
          <p:nvPr/>
        </p:nvPicPr>
        <p:blipFill rotWithShape="1">
          <a:blip r:embed="rId2"/>
          <a:srcRect b="9302"/>
          <a:stretch/>
        </p:blipFill>
        <p:spPr>
          <a:xfrm>
            <a:off x="5320145" y="4178520"/>
            <a:ext cx="6654888" cy="2824953"/>
          </a:xfrm>
          <a:prstGeom prst="rect">
            <a:avLst/>
          </a:prstGeom>
        </p:spPr>
      </p:pic>
      <p:pic>
        <p:nvPicPr>
          <p:cNvPr id="5" name="Picture 4">
            <a:extLst>
              <a:ext uri="{FF2B5EF4-FFF2-40B4-BE49-F238E27FC236}">
                <a16:creationId xmlns:a16="http://schemas.microsoft.com/office/drawing/2014/main" id="{B45CAA02-B972-4775-AFF1-F163806A34F3}"/>
              </a:ext>
            </a:extLst>
          </p:cNvPr>
          <p:cNvPicPr>
            <a:picLocks noChangeAspect="1"/>
          </p:cNvPicPr>
          <p:nvPr/>
        </p:nvPicPr>
        <p:blipFill>
          <a:blip r:embed="rId3"/>
          <a:stretch>
            <a:fillRect/>
          </a:stretch>
        </p:blipFill>
        <p:spPr>
          <a:xfrm>
            <a:off x="530037" y="4178520"/>
            <a:ext cx="4260072" cy="2679480"/>
          </a:xfrm>
          <a:prstGeom prst="rect">
            <a:avLst/>
          </a:prstGeom>
        </p:spPr>
      </p:pic>
    </p:spTree>
    <p:extLst>
      <p:ext uri="{BB962C8B-B14F-4D97-AF65-F5344CB8AC3E}">
        <p14:creationId xmlns:p14="http://schemas.microsoft.com/office/powerpoint/2010/main" val="2339777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D6B1F0-CECC-4746-8A26-F231BC0569FB}"/>
              </a:ext>
            </a:extLst>
          </p:cNvPr>
          <p:cNvPicPr>
            <a:picLocks noChangeAspect="1"/>
          </p:cNvPicPr>
          <p:nvPr/>
        </p:nvPicPr>
        <p:blipFill>
          <a:blip r:embed="rId2"/>
          <a:stretch>
            <a:fillRect/>
          </a:stretch>
        </p:blipFill>
        <p:spPr>
          <a:xfrm>
            <a:off x="712765" y="0"/>
            <a:ext cx="10766469" cy="1329043"/>
          </a:xfrm>
          <a:prstGeom prst="rect">
            <a:avLst/>
          </a:prstGeom>
        </p:spPr>
      </p:pic>
      <p:sp>
        <p:nvSpPr>
          <p:cNvPr id="4" name="TextBox 3">
            <a:extLst>
              <a:ext uri="{FF2B5EF4-FFF2-40B4-BE49-F238E27FC236}">
                <a16:creationId xmlns:a16="http://schemas.microsoft.com/office/drawing/2014/main" id="{B25DD1CE-14E0-4765-BF57-97BF481D5A9A}"/>
              </a:ext>
            </a:extLst>
          </p:cNvPr>
          <p:cNvSpPr txBox="1"/>
          <p:nvPr/>
        </p:nvSpPr>
        <p:spPr>
          <a:xfrm>
            <a:off x="0" y="1174644"/>
            <a:ext cx="6691745" cy="5632311"/>
          </a:xfrm>
          <a:prstGeom prst="rect">
            <a:avLst/>
          </a:prstGeom>
          <a:noFill/>
        </p:spPr>
        <p:txBody>
          <a:bodyPr wrap="square" rtlCol="0">
            <a:spAutoFit/>
          </a:bodyPr>
          <a:lstStyle/>
          <a:p>
            <a:pPr marL="457200" indent="-457200">
              <a:buAutoNum type="arabicPeriod"/>
            </a:pPr>
            <a:r>
              <a:rPr lang="en-US" sz="2400" dirty="0"/>
              <a:t>Repent:</a:t>
            </a:r>
          </a:p>
          <a:p>
            <a:endParaRPr lang="en-US" sz="2400" dirty="0"/>
          </a:p>
          <a:p>
            <a:r>
              <a:rPr lang="en-US" sz="2400" dirty="0"/>
              <a:t>1. </a:t>
            </a:r>
            <a:r>
              <a:rPr lang="en-US" sz="2400" b="1" u="sng" dirty="0"/>
              <a:t>Sorrow for any thing done or said</a:t>
            </a:r>
            <a:r>
              <a:rPr lang="en-US" sz="2400" dirty="0"/>
              <a:t>; the pain or grief which a person experiences in consequence of the injury or inconvenience produced by his own conduct.</a:t>
            </a:r>
          </a:p>
          <a:p>
            <a:r>
              <a:rPr lang="en-US" sz="2400" dirty="0"/>
              <a:t>3. Real penitence; sorrow or </a:t>
            </a:r>
            <a:r>
              <a:rPr lang="en-US" sz="2400" b="1" dirty="0"/>
              <a:t>deep contrition for sin, as an offense and dishonor to God, a violation of his holy law, and the basest ingratitude towards a Being of infinite benevolence</a:t>
            </a:r>
            <a:r>
              <a:rPr lang="en-US" sz="2400" dirty="0"/>
              <a:t>. This is called evangelical repentance, and is accompanied and followed by amendment of life.</a:t>
            </a:r>
          </a:p>
          <a:p>
            <a:endParaRPr lang="en-US" sz="2400" dirty="0"/>
          </a:p>
          <a:p>
            <a:br>
              <a:rPr lang="en-US" sz="2400" dirty="0"/>
            </a:br>
            <a:endParaRPr lang="en-US" sz="2400" dirty="0"/>
          </a:p>
        </p:txBody>
      </p:sp>
      <p:pic>
        <p:nvPicPr>
          <p:cNvPr id="6" name="Picture 5">
            <a:extLst>
              <a:ext uri="{FF2B5EF4-FFF2-40B4-BE49-F238E27FC236}">
                <a16:creationId xmlns:a16="http://schemas.microsoft.com/office/drawing/2014/main" id="{EDA7BDB8-5DB5-464C-B218-E9E727D81086}"/>
              </a:ext>
            </a:extLst>
          </p:cNvPr>
          <p:cNvPicPr>
            <a:picLocks noChangeAspect="1"/>
          </p:cNvPicPr>
          <p:nvPr/>
        </p:nvPicPr>
        <p:blipFill rotWithShape="1">
          <a:blip r:embed="rId3"/>
          <a:srcRect l="21974"/>
          <a:stretch/>
        </p:blipFill>
        <p:spPr>
          <a:xfrm>
            <a:off x="6837218" y="1561234"/>
            <a:ext cx="4919170" cy="4195330"/>
          </a:xfrm>
          <a:prstGeom prst="rect">
            <a:avLst/>
          </a:prstGeom>
        </p:spPr>
      </p:pic>
    </p:spTree>
    <p:extLst>
      <p:ext uri="{BB962C8B-B14F-4D97-AF65-F5344CB8AC3E}">
        <p14:creationId xmlns:p14="http://schemas.microsoft.com/office/powerpoint/2010/main" val="2773285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1255A11-4121-4C4A-BFC8-4838B027FB57}"/>
              </a:ext>
            </a:extLst>
          </p:cNvPr>
          <p:cNvSpPr/>
          <p:nvPr/>
        </p:nvSpPr>
        <p:spPr>
          <a:xfrm>
            <a:off x="5527962" y="1720839"/>
            <a:ext cx="6380019" cy="3416320"/>
          </a:xfrm>
          <a:prstGeom prst="rect">
            <a:avLst/>
          </a:prstGeom>
        </p:spPr>
        <p:txBody>
          <a:bodyPr wrap="square">
            <a:spAutoFit/>
          </a:bodyPr>
          <a:lstStyle/>
          <a:p>
            <a:r>
              <a:rPr lang="en-US" sz="2400" dirty="0"/>
              <a:t>Luke 5:32 “I came not to call the righteous, but </a:t>
            </a:r>
            <a:r>
              <a:rPr lang="en-US" sz="2400" b="1" dirty="0"/>
              <a:t>sinners to repentance</a:t>
            </a:r>
            <a:r>
              <a:rPr lang="en-US" sz="2400" dirty="0"/>
              <a:t>.”</a:t>
            </a:r>
          </a:p>
          <a:p>
            <a:endParaRPr lang="en-US" sz="2400" dirty="0"/>
          </a:p>
          <a:p>
            <a:r>
              <a:rPr lang="en-US" sz="2400" b="1" dirty="0"/>
              <a:t>3341 </a:t>
            </a:r>
            <a:r>
              <a:rPr lang="en-US" sz="2400" dirty="0"/>
              <a:t>metanoia-a change of mind</a:t>
            </a:r>
            <a:endParaRPr lang="en-US" sz="2400" b="1" dirty="0"/>
          </a:p>
          <a:p>
            <a:endParaRPr lang="en-US" sz="2400" dirty="0"/>
          </a:p>
          <a:p>
            <a:r>
              <a:rPr lang="en-US" sz="2400" dirty="0"/>
              <a:t>Acts 3:19 “</a:t>
            </a:r>
            <a:r>
              <a:rPr lang="en-US" sz="2400" b="1" dirty="0"/>
              <a:t>Repent ye therefore, and be converted, that your sins may be blotted out, </a:t>
            </a:r>
            <a:r>
              <a:rPr lang="en-US" sz="2400" dirty="0"/>
              <a:t>when the times of refreshing shall come from the presence of the Lord.”</a:t>
            </a:r>
          </a:p>
        </p:txBody>
      </p:sp>
      <p:pic>
        <p:nvPicPr>
          <p:cNvPr id="4" name="Picture 3">
            <a:extLst>
              <a:ext uri="{FF2B5EF4-FFF2-40B4-BE49-F238E27FC236}">
                <a16:creationId xmlns:a16="http://schemas.microsoft.com/office/drawing/2014/main" id="{E109F99B-AA3C-4B64-9A82-2B6BBC157CFE}"/>
              </a:ext>
            </a:extLst>
          </p:cNvPr>
          <p:cNvPicPr>
            <a:picLocks noChangeAspect="1"/>
          </p:cNvPicPr>
          <p:nvPr/>
        </p:nvPicPr>
        <p:blipFill>
          <a:blip r:embed="rId2"/>
          <a:stretch>
            <a:fillRect/>
          </a:stretch>
        </p:blipFill>
        <p:spPr>
          <a:xfrm>
            <a:off x="0" y="794038"/>
            <a:ext cx="5269923" cy="5269923"/>
          </a:xfrm>
          <a:prstGeom prst="rect">
            <a:avLst/>
          </a:prstGeom>
        </p:spPr>
      </p:pic>
    </p:spTree>
    <p:extLst>
      <p:ext uri="{BB962C8B-B14F-4D97-AF65-F5344CB8AC3E}">
        <p14:creationId xmlns:p14="http://schemas.microsoft.com/office/powerpoint/2010/main" val="4253491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DCF19-3F47-440B-A0BF-E2DE6D1DD8DD}"/>
              </a:ext>
            </a:extLst>
          </p:cNvPr>
          <p:cNvSpPr>
            <a:spLocks noGrp="1"/>
          </p:cNvSpPr>
          <p:nvPr>
            <p:ph type="title"/>
          </p:nvPr>
        </p:nvSpPr>
        <p:spPr>
          <a:xfrm>
            <a:off x="277091" y="74180"/>
            <a:ext cx="10515600" cy="1325563"/>
          </a:xfrm>
        </p:spPr>
        <p:txBody>
          <a:bodyPr/>
          <a:lstStyle/>
          <a:p>
            <a:r>
              <a:rPr lang="en-US" u="sng" dirty="0">
                <a:solidFill>
                  <a:srgbClr val="002060"/>
                </a:solidFill>
                <a:latin typeface="Baskerville Old Face" panose="02020602080505020303" pitchFamily="18" charset="0"/>
              </a:rPr>
              <a:t>What is “Sin”???</a:t>
            </a:r>
          </a:p>
        </p:txBody>
      </p:sp>
      <p:pic>
        <p:nvPicPr>
          <p:cNvPr id="3" name="Picture 2">
            <a:extLst>
              <a:ext uri="{FF2B5EF4-FFF2-40B4-BE49-F238E27FC236}">
                <a16:creationId xmlns:a16="http://schemas.microsoft.com/office/drawing/2014/main" id="{4056BA68-ED9F-4894-AB7B-508D39B1F271}"/>
              </a:ext>
            </a:extLst>
          </p:cNvPr>
          <p:cNvPicPr>
            <a:picLocks noChangeAspect="1"/>
          </p:cNvPicPr>
          <p:nvPr/>
        </p:nvPicPr>
        <p:blipFill>
          <a:blip r:embed="rId2"/>
          <a:stretch>
            <a:fillRect/>
          </a:stretch>
        </p:blipFill>
        <p:spPr>
          <a:xfrm>
            <a:off x="0" y="1340659"/>
            <a:ext cx="4613804" cy="5517341"/>
          </a:xfrm>
          <a:prstGeom prst="rect">
            <a:avLst/>
          </a:prstGeom>
        </p:spPr>
      </p:pic>
      <p:sp>
        <p:nvSpPr>
          <p:cNvPr id="4" name="TextBox 3">
            <a:extLst>
              <a:ext uri="{FF2B5EF4-FFF2-40B4-BE49-F238E27FC236}">
                <a16:creationId xmlns:a16="http://schemas.microsoft.com/office/drawing/2014/main" id="{394E7439-2BAD-4C75-BB1A-456457087C72}"/>
              </a:ext>
            </a:extLst>
          </p:cNvPr>
          <p:cNvSpPr txBox="1"/>
          <p:nvPr/>
        </p:nvSpPr>
        <p:spPr>
          <a:xfrm>
            <a:off x="4883727" y="365125"/>
            <a:ext cx="7308273" cy="6494085"/>
          </a:xfrm>
          <a:prstGeom prst="rect">
            <a:avLst/>
          </a:prstGeom>
          <a:noFill/>
        </p:spPr>
        <p:txBody>
          <a:bodyPr wrap="square" rtlCol="0">
            <a:spAutoFit/>
          </a:bodyPr>
          <a:lstStyle/>
          <a:p>
            <a:r>
              <a:rPr lang="en-US" sz="3200" dirty="0"/>
              <a:t>1 John 3:4 “Whosoever </a:t>
            </a:r>
            <a:r>
              <a:rPr lang="en-US" sz="3200" dirty="0" err="1"/>
              <a:t>committeth</a:t>
            </a:r>
            <a:r>
              <a:rPr lang="en-US" sz="3200" dirty="0"/>
              <a:t> sin </a:t>
            </a:r>
            <a:r>
              <a:rPr lang="en-US" sz="3200" dirty="0" err="1"/>
              <a:t>transgresseth</a:t>
            </a:r>
            <a:r>
              <a:rPr lang="en-US" sz="3200" dirty="0"/>
              <a:t> also the law: for sin is the transgression of the law.”</a:t>
            </a:r>
          </a:p>
          <a:p>
            <a:endParaRPr lang="en-US" sz="3200" dirty="0"/>
          </a:p>
          <a:p>
            <a:r>
              <a:rPr lang="en-US" sz="3200" b="1" dirty="0"/>
              <a:t>266</a:t>
            </a:r>
            <a:r>
              <a:rPr lang="en-US" sz="3200" dirty="0"/>
              <a:t> </a:t>
            </a:r>
            <a:r>
              <a:rPr lang="en-US" sz="3200" dirty="0" err="1"/>
              <a:t>harmatia</a:t>
            </a:r>
            <a:r>
              <a:rPr lang="en-US" sz="3200" dirty="0"/>
              <a:t>- 1) to be without a share in, to miss the mark, </a:t>
            </a:r>
            <a:r>
              <a:rPr lang="en-US" sz="3200" b="1" dirty="0"/>
              <a:t>to err/be mistaken</a:t>
            </a:r>
            <a:r>
              <a:rPr lang="en-US" sz="3200" dirty="0"/>
              <a:t>, to miss or </a:t>
            </a:r>
            <a:r>
              <a:rPr lang="en-US" sz="3200" b="1" dirty="0"/>
              <a:t>wander from the path of uprightness and </a:t>
            </a:r>
            <a:r>
              <a:rPr lang="en-US" sz="3200" b="1" dirty="0" err="1"/>
              <a:t>honour</a:t>
            </a:r>
            <a:r>
              <a:rPr lang="en-US" sz="3200" b="1" dirty="0"/>
              <a:t> to do or go wrong</a:t>
            </a:r>
            <a:r>
              <a:rPr lang="en-US" sz="3200" dirty="0"/>
              <a:t>, to </a:t>
            </a:r>
            <a:r>
              <a:rPr lang="en-US" sz="3200" b="1" u="sng" dirty="0"/>
              <a:t>wander from the law of God</a:t>
            </a:r>
          </a:p>
          <a:p>
            <a:endParaRPr lang="en-US" sz="3200" dirty="0"/>
          </a:p>
          <a:p>
            <a:r>
              <a:rPr lang="en-US" sz="3200" dirty="0"/>
              <a:t>2) That which is done wrong, sin, an offence, a </a:t>
            </a:r>
            <a:r>
              <a:rPr lang="en-US" sz="3200" b="1" dirty="0"/>
              <a:t>violation of the divine law in thought or in act </a:t>
            </a:r>
          </a:p>
        </p:txBody>
      </p:sp>
    </p:spTree>
    <p:extLst>
      <p:ext uri="{BB962C8B-B14F-4D97-AF65-F5344CB8AC3E}">
        <p14:creationId xmlns:p14="http://schemas.microsoft.com/office/powerpoint/2010/main" val="56171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5972D-01D7-4D0C-BBE5-13D8807DD835}"/>
              </a:ext>
            </a:extLst>
          </p:cNvPr>
          <p:cNvSpPr/>
          <p:nvPr/>
        </p:nvSpPr>
        <p:spPr>
          <a:xfrm>
            <a:off x="304799" y="263140"/>
            <a:ext cx="11582401" cy="1569660"/>
          </a:xfrm>
          <a:prstGeom prst="rect">
            <a:avLst/>
          </a:prstGeom>
        </p:spPr>
        <p:txBody>
          <a:bodyPr wrap="square">
            <a:spAutoFit/>
          </a:bodyPr>
          <a:lstStyle/>
          <a:p>
            <a:r>
              <a:rPr lang="en-US" sz="2400" dirty="0"/>
              <a:t>2. Confession:</a:t>
            </a:r>
          </a:p>
          <a:p>
            <a:endParaRPr lang="en-US" sz="2400" dirty="0"/>
          </a:p>
          <a:p>
            <a:r>
              <a:rPr lang="en-US" sz="2400" dirty="0"/>
              <a:t>1 John 1:9 “</a:t>
            </a:r>
            <a:r>
              <a:rPr lang="en-US" sz="2400" b="1" dirty="0"/>
              <a:t>If we confess our sins</a:t>
            </a:r>
            <a:r>
              <a:rPr lang="en-US" sz="2400" dirty="0"/>
              <a:t>, he is faithful and just to forgive us our sins, and to cleanse us from all unrighteousness.”</a:t>
            </a:r>
          </a:p>
        </p:txBody>
      </p:sp>
      <p:sp>
        <p:nvSpPr>
          <p:cNvPr id="4" name="Rectangle 3">
            <a:extLst>
              <a:ext uri="{FF2B5EF4-FFF2-40B4-BE49-F238E27FC236}">
                <a16:creationId xmlns:a16="http://schemas.microsoft.com/office/drawing/2014/main" id="{C4818C28-2D6B-420D-BAA8-8502956B021D}"/>
              </a:ext>
            </a:extLst>
          </p:cNvPr>
          <p:cNvSpPr/>
          <p:nvPr/>
        </p:nvSpPr>
        <p:spPr>
          <a:xfrm>
            <a:off x="351692" y="2193441"/>
            <a:ext cx="11840308" cy="4893647"/>
          </a:xfrm>
          <a:prstGeom prst="rect">
            <a:avLst/>
          </a:prstGeom>
        </p:spPr>
        <p:txBody>
          <a:bodyPr wrap="square">
            <a:spAutoFit/>
          </a:bodyPr>
          <a:lstStyle/>
          <a:p>
            <a:r>
              <a:rPr lang="en-US" sz="2400" dirty="0"/>
              <a:t>Jer. 3:13 “</a:t>
            </a:r>
            <a:r>
              <a:rPr lang="en-US" sz="2400" b="1" dirty="0"/>
              <a:t>Only acknowledge thine iniquity, that thou hast transgressed against the LORD thy God</a:t>
            </a:r>
            <a:r>
              <a:rPr lang="en-US" sz="2400" dirty="0"/>
              <a:t>, and hast scattered thy ways to the strangers under every green tree, and ye have not obeyed my voice, saith the LORD.”</a:t>
            </a:r>
          </a:p>
          <a:p>
            <a:endParaRPr lang="en-US" sz="2400" dirty="0"/>
          </a:p>
          <a:p>
            <a:r>
              <a:rPr lang="en-US" sz="2400" dirty="0"/>
              <a:t>Psalm 32:1-6 “Blessed is he whose transgression is forgiven, whose sin is covered. Blessed is the man unto whom the </a:t>
            </a:r>
            <a:r>
              <a:rPr lang="en-US" sz="2400" cap="small" dirty="0">
                <a:effectLst/>
              </a:rPr>
              <a:t>Lord</a:t>
            </a:r>
            <a:r>
              <a:rPr lang="en-US" sz="2400" dirty="0"/>
              <a:t> </a:t>
            </a:r>
            <a:r>
              <a:rPr lang="en-US" sz="2400" dirty="0" err="1"/>
              <a:t>imputeth</a:t>
            </a:r>
            <a:r>
              <a:rPr lang="en-US" sz="2400" dirty="0"/>
              <a:t> not iniquity, and in whose spirit there is no guile. </a:t>
            </a:r>
            <a:r>
              <a:rPr lang="en-US" sz="2400" b="1" dirty="0"/>
              <a:t>When I kept silence, my bones waxed old through my roaring all the day long. For day and night thy hand was heavy upon me</a:t>
            </a:r>
            <a:r>
              <a:rPr lang="en-US" sz="2400" dirty="0"/>
              <a:t>: my moisture is turned into the drought of summer. Selah. </a:t>
            </a:r>
            <a:r>
              <a:rPr lang="en-US" sz="2400" b="1" dirty="0"/>
              <a:t>I acknowledge my sin unto thee, and mine iniquity have I not hid. I said, I will confess my transgressions unto the </a:t>
            </a:r>
            <a:r>
              <a:rPr lang="en-US" sz="2400" b="1" cap="small" dirty="0">
                <a:effectLst/>
              </a:rPr>
              <a:t>Lord</a:t>
            </a:r>
            <a:r>
              <a:rPr lang="en-US" sz="2400" b="1" dirty="0"/>
              <a:t>; and thou </a:t>
            </a:r>
            <a:r>
              <a:rPr lang="en-US" sz="2400" b="1" dirty="0" err="1"/>
              <a:t>forgavest</a:t>
            </a:r>
            <a:r>
              <a:rPr lang="en-US" sz="2400" b="1" dirty="0"/>
              <a:t> the iniquity of my sin</a:t>
            </a:r>
            <a:r>
              <a:rPr lang="en-US" sz="2400" dirty="0"/>
              <a:t>. Selah. For this shall </a:t>
            </a:r>
            <a:r>
              <a:rPr lang="en-US" sz="2400" b="1" dirty="0"/>
              <a:t>every one that is godly pray unto thee in a time when thou mayest be found</a:t>
            </a:r>
            <a:r>
              <a:rPr lang="en-US" sz="2400" dirty="0"/>
              <a:t>: surely in the floods of great waters they shall not come nigh unto him.”</a:t>
            </a:r>
          </a:p>
          <a:p>
            <a:endParaRPr lang="en-US" sz="2400" dirty="0"/>
          </a:p>
        </p:txBody>
      </p:sp>
    </p:spTree>
    <p:extLst>
      <p:ext uri="{BB962C8B-B14F-4D97-AF65-F5344CB8AC3E}">
        <p14:creationId xmlns:p14="http://schemas.microsoft.com/office/powerpoint/2010/main" val="427112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E0F574-B45C-4560-8E63-491D6A01FA45}"/>
              </a:ext>
            </a:extLst>
          </p:cNvPr>
          <p:cNvSpPr txBox="1"/>
          <p:nvPr/>
        </p:nvSpPr>
        <p:spPr>
          <a:xfrm>
            <a:off x="79008" y="1166842"/>
            <a:ext cx="5742709" cy="4524315"/>
          </a:xfrm>
          <a:prstGeom prst="rect">
            <a:avLst/>
          </a:prstGeom>
          <a:noFill/>
        </p:spPr>
        <p:txBody>
          <a:bodyPr wrap="square" rtlCol="0">
            <a:spAutoFit/>
          </a:bodyPr>
          <a:lstStyle/>
          <a:p>
            <a:r>
              <a:rPr lang="en-US" sz="2400" dirty="0"/>
              <a:t>3. Faith in Substitute Sacrifice:</a:t>
            </a:r>
          </a:p>
          <a:p>
            <a:endParaRPr lang="en-US" sz="2400" dirty="0"/>
          </a:p>
          <a:p>
            <a:r>
              <a:rPr lang="en-US" sz="2400" dirty="0"/>
              <a:t>John 3:16 “For God so loved the world, that he gave his only begotten Son, </a:t>
            </a:r>
            <a:r>
              <a:rPr lang="en-US" sz="2400" b="1" dirty="0"/>
              <a:t>that whosoever believeth in him should not perish, but have everlasting life</a:t>
            </a:r>
            <a:r>
              <a:rPr lang="en-US" sz="2400" dirty="0"/>
              <a:t>.”</a:t>
            </a:r>
          </a:p>
          <a:p>
            <a:endParaRPr lang="en-US" sz="2400" dirty="0"/>
          </a:p>
          <a:p>
            <a:r>
              <a:rPr lang="en-US" sz="2400" dirty="0"/>
              <a:t>Rom. 3:25 “</a:t>
            </a:r>
            <a:r>
              <a:rPr lang="en-US" sz="2400" b="1" dirty="0"/>
              <a:t>Whom God hath set forth </a:t>
            </a:r>
            <a:r>
              <a:rPr lang="en-US" sz="2400" b="1" i="1" dirty="0"/>
              <a:t>to be</a:t>
            </a:r>
            <a:r>
              <a:rPr lang="en-US" sz="2400" b="1" dirty="0"/>
              <a:t> a propitiation through faith in his blood</a:t>
            </a:r>
            <a:r>
              <a:rPr lang="en-US" sz="2400" dirty="0"/>
              <a:t>, to declare his righteousness </a:t>
            </a:r>
            <a:r>
              <a:rPr lang="en-US" sz="2400" b="1" dirty="0"/>
              <a:t>for the remission of sins that are past, through the forbearance of God”</a:t>
            </a:r>
          </a:p>
        </p:txBody>
      </p:sp>
      <p:pic>
        <p:nvPicPr>
          <p:cNvPr id="4" name="Picture 3">
            <a:extLst>
              <a:ext uri="{FF2B5EF4-FFF2-40B4-BE49-F238E27FC236}">
                <a16:creationId xmlns:a16="http://schemas.microsoft.com/office/drawing/2014/main" id="{C15C36B4-FD82-41D7-8CEB-B7ABFF5C1FCC}"/>
              </a:ext>
            </a:extLst>
          </p:cNvPr>
          <p:cNvPicPr>
            <a:picLocks noChangeAspect="1"/>
          </p:cNvPicPr>
          <p:nvPr/>
        </p:nvPicPr>
        <p:blipFill rotWithShape="1">
          <a:blip r:embed="rId2"/>
          <a:srcRect b="4066"/>
          <a:stretch/>
        </p:blipFill>
        <p:spPr>
          <a:xfrm>
            <a:off x="6096000" y="1350816"/>
            <a:ext cx="6016992" cy="4340341"/>
          </a:xfrm>
          <a:prstGeom prst="rect">
            <a:avLst/>
          </a:prstGeom>
        </p:spPr>
      </p:pic>
    </p:spTree>
    <p:extLst>
      <p:ext uri="{BB962C8B-B14F-4D97-AF65-F5344CB8AC3E}">
        <p14:creationId xmlns:p14="http://schemas.microsoft.com/office/powerpoint/2010/main" val="1673508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475E6D-006E-4D52-93B1-BF562509610E}"/>
              </a:ext>
            </a:extLst>
          </p:cNvPr>
          <p:cNvSpPr/>
          <p:nvPr/>
        </p:nvSpPr>
        <p:spPr>
          <a:xfrm>
            <a:off x="0" y="957362"/>
            <a:ext cx="12191999" cy="5632311"/>
          </a:xfrm>
          <a:prstGeom prst="rect">
            <a:avLst/>
          </a:prstGeom>
        </p:spPr>
        <p:txBody>
          <a:bodyPr wrap="square">
            <a:spAutoFit/>
          </a:bodyPr>
          <a:lstStyle/>
          <a:p>
            <a:r>
              <a:rPr lang="en-US" sz="2400" dirty="0">
                <a:solidFill>
                  <a:schemeClr val="bg1"/>
                </a:solidFill>
              </a:rPr>
              <a:t> As your conscience has been quickened by the Holy Spirit, you have seen something of the evil of sin, of its power, its guilt, its woe; and you look upon it with abhorrence. You feel that sin has separated you from God, that you are in bondage to the power of evil. </a:t>
            </a:r>
            <a:r>
              <a:rPr lang="en-US" sz="2400" u="sng" dirty="0">
                <a:solidFill>
                  <a:schemeClr val="bg1"/>
                </a:solidFill>
              </a:rPr>
              <a:t>The more you struggle to escape, the more you realize your helplessness</a:t>
            </a:r>
            <a:r>
              <a:rPr lang="en-US" sz="2400" dirty="0">
                <a:solidFill>
                  <a:schemeClr val="bg1"/>
                </a:solidFill>
              </a:rPr>
              <a:t>. Your motives are impure; your heart is unclean. You see that your life has been filled with selfishness and sin. You long to be forgiven, to be cleansed, to be set free. Harmony with God, likeness to Him--what can you do to obtain it? It is peace that you need--Heaven's forgiveness and peace and love in the soul. Money cannot buy it, intellect cannot procure it, wisdom cannot attain to it; you can never hope, by your own efforts, to secure it. But God offers it to you as a gift, "without money and without price." Isaiah 55:1</a:t>
            </a:r>
            <a:r>
              <a:rPr lang="en-US" sz="2400" b="1" u="sng" dirty="0">
                <a:solidFill>
                  <a:schemeClr val="bg1"/>
                </a:solidFill>
              </a:rPr>
              <a:t>. It is yours if you will but reach out your hand and grasp it.</a:t>
            </a:r>
            <a:r>
              <a:rPr lang="en-US" sz="2400" dirty="0">
                <a:solidFill>
                  <a:schemeClr val="bg1"/>
                </a:solidFill>
              </a:rPr>
              <a:t> The Lord says, "Though your sins be as scarlet, they shall be as white as snow; though they be red like crimson, they shall be as wool." Isaiah 1:18. "A new heart also will I give you, and a new spirit will I put within you." Ezekiel 36:26. </a:t>
            </a:r>
            <a:r>
              <a:rPr lang="en-US" sz="2400" b="1" u="sng" dirty="0">
                <a:solidFill>
                  <a:schemeClr val="bg1"/>
                </a:solidFill>
              </a:rPr>
              <a:t>You have confessed your sins, and in heart put them away. You have resolved to give yourself to God. Now go to Him, and ask that He will wash away your sins and give you a new heart</a:t>
            </a:r>
            <a:r>
              <a:rPr lang="en-US" sz="2400" dirty="0">
                <a:solidFill>
                  <a:schemeClr val="bg1"/>
                </a:solidFill>
              </a:rPr>
              <a:t>. </a:t>
            </a:r>
            <a:r>
              <a:rPr lang="en-US" sz="2400" b="1" u="sng" dirty="0">
                <a:solidFill>
                  <a:schemeClr val="bg1"/>
                </a:solidFill>
              </a:rPr>
              <a:t>Then believe that He does this because He has promised.</a:t>
            </a:r>
            <a:r>
              <a:rPr lang="en-US" sz="2400" dirty="0">
                <a:solidFill>
                  <a:schemeClr val="bg1"/>
                </a:solidFill>
              </a:rPr>
              <a:t>--Steps to Christ, 49-50</a:t>
            </a:r>
          </a:p>
        </p:txBody>
      </p:sp>
      <p:sp>
        <p:nvSpPr>
          <p:cNvPr id="4" name="TextBox 3">
            <a:extLst>
              <a:ext uri="{FF2B5EF4-FFF2-40B4-BE49-F238E27FC236}">
                <a16:creationId xmlns:a16="http://schemas.microsoft.com/office/drawing/2014/main" id="{E44F4181-6B9C-433E-8E2D-614FA4D24A8A}"/>
              </a:ext>
            </a:extLst>
          </p:cNvPr>
          <p:cNvSpPr txBox="1"/>
          <p:nvPr/>
        </p:nvSpPr>
        <p:spPr>
          <a:xfrm>
            <a:off x="1205345" y="0"/>
            <a:ext cx="9746673" cy="769441"/>
          </a:xfrm>
          <a:prstGeom prst="rect">
            <a:avLst/>
          </a:prstGeom>
          <a:noFill/>
        </p:spPr>
        <p:txBody>
          <a:bodyPr wrap="square" rtlCol="0">
            <a:spAutoFit/>
          </a:bodyPr>
          <a:lstStyle/>
          <a:p>
            <a:pPr algn="ctr"/>
            <a:r>
              <a:rPr lang="en-US" sz="4400" u="sng" dirty="0">
                <a:solidFill>
                  <a:srgbClr val="660066"/>
                </a:solidFill>
                <a:latin typeface="Algerian" panose="04020705040A02060702" pitchFamily="82" charset="0"/>
              </a:rPr>
              <a:t>The Faith Dilemma </a:t>
            </a:r>
          </a:p>
        </p:txBody>
      </p:sp>
    </p:spTree>
    <p:extLst>
      <p:ext uri="{BB962C8B-B14F-4D97-AF65-F5344CB8AC3E}">
        <p14:creationId xmlns:p14="http://schemas.microsoft.com/office/powerpoint/2010/main" val="1424892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E612DA-DB5C-496E-A04B-F077288A4806}"/>
              </a:ext>
            </a:extLst>
          </p:cNvPr>
          <p:cNvSpPr txBox="1"/>
          <p:nvPr/>
        </p:nvSpPr>
        <p:spPr>
          <a:xfrm>
            <a:off x="228600" y="117693"/>
            <a:ext cx="11963399" cy="4154984"/>
          </a:xfrm>
          <a:prstGeom prst="rect">
            <a:avLst/>
          </a:prstGeom>
          <a:noFill/>
        </p:spPr>
        <p:txBody>
          <a:bodyPr wrap="square" rtlCol="0">
            <a:spAutoFit/>
          </a:bodyPr>
          <a:lstStyle/>
          <a:p>
            <a:r>
              <a:rPr lang="en-US" sz="2400" dirty="0"/>
              <a:t>4. Die to Self, and Live According to God’s Will:</a:t>
            </a:r>
          </a:p>
          <a:p>
            <a:endParaRPr lang="en-US" sz="2400" dirty="0"/>
          </a:p>
          <a:p>
            <a:r>
              <a:rPr lang="en-US" sz="2400" dirty="0"/>
              <a:t>1 John 5:2-4 “</a:t>
            </a:r>
            <a:r>
              <a:rPr lang="en-US" sz="2400" b="1" dirty="0"/>
              <a:t>By this we know that we love the children of God, when we love God, and keep his commandments</a:t>
            </a:r>
            <a:r>
              <a:rPr lang="en-US" sz="2400" dirty="0"/>
              <a:t>. For this is the love of God, that we keep his commandments: and his commandments are not grievous. </a:t>
            </a:r>
            <a:r>
              <a:rPr lang="en-US" sz="2400" b="1" u="sng" dirty="0"/>
              <a:t>For whatsoever is born of God </a:t>
            </a:r>
            <a:r>
              <a:rPr lang="en-US" sz="2400" b="1" u="sng" dirty="0" err="1"/>
              <a:t>overcometh</a:t>
            </a:r>
            <a:r>
              <a:rPr lang="en-US" sz="2400" b="1" u="sng" dirty="0"/>
              <a:t> the world: and this is the victory that </a:t>
            </a:r>
            <a:r>
              <a:rPr lang="en-US" sz="2400" b="1" u="sng" dirty="0" err="1"/>
              <a:t>overcometh</a:t>
            </a:r>
            <a:r>
              <a:rPr lang="en-US" sz="2400" b="1" u="sng" dirty="0"/>
              <a:t> the world, even our faith</a:t>
            </a:r>
            <a:r>
              <a:rPr lang="en-US" sz="2400" dirty="0"/>
              <a:t>.</a:t>
            </a:r>
          </a:p>
          <a:p>
            <a:endParaRPr lang="en-US" sz="2400" dirty="0"/>
          </a:p>
          <a:p>
            <a:r>
              <a:rPr lang="en-US" sz="2400" dirty="0"/>
              <a:t>John 8:10-11 “When Jesus had lifted up himself, and saw none but the woman, he said unto her, Woman, where are those thine accusers? hath no man condemned thee? She said, No man, Lord. And Jesus said unto her, Neither do I condemn thee: </a:t>
            </a:r>
            <a:r>
              <a:rPr lang="en-US" sz="2400" b="1" u="sng" dirty="0"/>
              <a:t>go, and sin no more.</a:t>
            </a:r>
          </a:p>
          <a:p>
            <a:endParaRPr lang="en-US" sz="2400" dirty="0"/>
          </a:p>
        </p:txBody>
      </p:sp>
      <p:pic>
        <p:nvPicPr>
          <p:cNvPr id="4" name="Picture 3">
            <a:extLst>
              <a:ext uri="{FF2B5EF4-FFF2-40B4-BE49-F238E27FC236}">
                <a16:creationId xmlns:a16="http://schemas.microsoft.com/office/drawing/2014/main" id="{7D6672F6-1085-4034-B855-815C35B03776}"/>
              </a:ext>
            </a:extLst>
          </p:cNvPr>
          <p:cNvPicPr>
            <a:picLocks noChangeAspect="1"/>
          </p:cNvPicPr>
          <p:nvPr/>
        </p:nvPicPr>
        <p:blipFill>
          <a:blip r:embed="rId2"/>
          <a:stretch>
            <a:fillRect/>
          </a:stretch>
        </p:blipFill>
        <p:spPr>
          <a:xfrm>
            <a:off x="228600" y="3954023"/>
            <a:ext cx="5527964" cy="2763982"/>
          </a:xfrm>
          <a:prstGeom prst="rect">
            <a:avLst/>
          </a:prstGeom>
        </p:spPr>
      </p:pic>
      <p:pic>
        <p:nvPicPr>
          <p:cNvPr id="5" name="Picture 4">
            <a:extLst>
              <a:ext uri="{FF2B5EF4-FFF2-40B4-BE49-F238E27FC236}">
                <a16:creationId xmlns:a16="http://schemas.microsoft.com/office/drawing/2014/main" id="{BD734908-94FB-4E05-9712-DD444DD60AF8}"/>
              </a:ext>
            </a:extLst>
          </p:cNvPr>
          <p:cNvPicPr>
            <a:picLocks noChangeAspect="1"/>
          </p:cNvPicPr>
          <p:nvPr/>
        </p:nvPicPr>
        <p:blipFill rotWithShape="1">
          <a:blip r:embed="rId3"/>
          <a:srcRect t="25725" b="16239"/>
          <a:stretch/>
        </p:blipFill>
        <p:spPr>
          <a:xfrm>
            <a:off x="6593031" y="3954023"/>
            <a:ext cx="4762500" cy="2763982"/>
          </a:xfrm>
          <a:prstGeom prst="rect">
            <a:avLst/>
          </a:prstGeom>
        </p:spPr>
      </p:pic>
    </p:spTree>
    <p:extLst>
      <p:ext uri="{BB962C8B-B14F-4D97-AF65-F5344CB8AC3E}">
        <p14:creationId xmlns:p14="http://schemas.microsoft.com/office/powerpoint/2010/main" val="1823074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9F5CD-9AEE-49A0-A84C-BF9942A10CB8}"/>
              </a:ext>
            </a:extLst>
          </p:cNvPr>
          <p:cNvSpPr>
            <a:spLocks noGrp="1"/>
          </p:cNvSpPr>
          <p:nvPr>
            <p:ph type="title"/>
          </p:nvPr>
        </p:nvSpPr>
        <p:spPr>
          <a:xfrm>
            <a:off x="838200" y="-314814"/>
            <a:ext cx="10515600" cy="1325563"/>
          </a:xfrm>
        </p:spPr>
        <p:txBody>
          <a:bodyPr/>
          <a:lstStyle/>
          <a:p>
            <a:pPr algn="ctr"/>
            <a:r>
              <a:rPr lang="en-US" dirty="0">
                <a:solidFill>
                  <a:schemeClr val="bg1"/>
                </a:solidFill>
              </a:rPr>
              <a:t>Our Role in Summation…</a:t>
            </a:r>
          </a:p>
        </p:txBody>
      </p:sp>
      <p:sp>
        <p:nvSpPr>
          <p:cNvPr id="3" name="Rectangle 2">
            <a:extLst>
              <a:ext uri="{FF2B5EF4-FFF2-40B4-BE49-F238E27FC236}">
                <a16:creationId xmlns:a16="http://schemas.microsoft.com/office/drawing/2014/main" id="{70F095B2-3831-4671-B388-65FC0738F23F}"/>
              </a:ext>
            </a:extLst>
          </p:cNvPr>
          <p:cNvSpPr/>
          <p:nvPr/>
        </p:nvSpPr>
        <p:spPr>
          <a:xfrm>
            <a:off x="0" y="559928"/>
            <a:ext cx="12192000" cy="6370975"/>
          </a:xfrm>
          <a:prstGeom prst="rect">
            <a:avLst/>
          </a:prstGeom>
        </p:spPr>
        <p:txBody>
          <a:bodyPr wrap="square">
            <a:spAutoFit/>
          </a:bodyPr>
          <a:lstStyle/>
          <a:p>
            <a:r>
              <a:rPr lang="en-US" sz="2400" dirty="0">
                <a:solidFill>
                  <a:schemeClr val="bg1"/>
                </a:solidFill>
              </a:rPr>
              <a:t>Psalm 51:1-17 “Have mercy upon me, O God, according to thy lovingkindness: according unto the multitude of thy tender mercies </a:t>
            </a:r>
            <a:r>
              <a:rPr lang="en-US" sz="2400" b="1" u="sng" dirty="0">
                <a:solidFill>
                  <a:schemeClr val="bg1"/>
                </a:solidFill>
              </a:rPr>
              <a:t>blot out my transgressions</a:t>
            </a:r>
            <a:r>
              <a:rPr lang="en-US" sz="2400" dirty="0">
                <a:solidFill>
                  <a:schemeClr val="bg1"/>
                </a:solidFill>
              </a:rPr>
              <a:t>. Wash me </a:t>
            </a:r>
            <a:r>
              <a:rPr lang="en-US" sz="2400" dirty="0" err="1">
                <a:solidFill>
                  <a:schemeClr val="bg1"/>
                </a:solidFill>
              </a:rPr>
              <a:t>throughly</a:t>
            </a:r>
            <a:r>
              <a:rPr lang="en-US" sz="2400" dirty="0">
                <a:solidFill>
                  <a:schemeClr val="bg1"/>
                </a:solidFill>
              </a:rPr>
              <a:t> from mine iniquity, and cleanse me from my sin. </a:t>
            </a:r>
            <a:r>
              <a:rPr lang="en-US" sz="2400" b="1" u="sng" dirty="0">
                <a:solidFill>
                  <a:schemeClr val="bg1"/>
                </a:solidFill>
              </a:rPr>
              <a:t>For I acknowledge my transgressions: and my sin is ever before me</a:t>
            </a:r>
            <a:r>
              <a:rPr lang="en-US" sz="2400" dirty="0">
                <a:solidFill>
                  <a:schemeClr val="bg1"/>
                </a:solidFill>
              </a:rPr>
              <a:t>. Against thee, thee only, have I sinned, and done this evil in thy sight: that thou </a:t>
            </a:r>
            <a:r>
              <a:rPr lang="en-US" sz="2400" dirty="0" err="1">
                <a:solidFill>
                  <a:schemeClr val="bg1"/>
                </a:solidFill>
              </a:rPr>
              <a:t>mightest</a:t>
            </a:r>
            <a:r>
              <a:rPr lang="en-US" sz="2400" dirty="0">
                <a:solidFill>
                  <a:schemeClr val="bg1"/>
                </a:solidFill>
              </a:rPr>
              <a:t> be justified when thou </a:t>
            </a:r>
            <a:r>
              <a:rPr lang="en-US" sz="2400" dirty="0" err="1">
                <a:solidFill>
                  <a:schemeClr val="bg1"/>
                </a:solidFill>
              </a:rPr>
              <a:t>speakest</a:t>
            </a:r>
            <a:r>
              <a:rPr lang="en-US" sz="2400" dirty="0">
                <a:solidFill>
                  <a:schemeClr val="bg1"/>
                </a:solidFill>
              </a:rPr>
              <a:t>, and be clear when thou </a:t>
            </a:r>
            <a:r>
              <a:rPr lang="en-US" sz="2400" dirty="0" err="1">
                <a:solidFill>
                  <a:schemeClr val="bg1"/>
                </a:solidFill>
              </a:rPr>
              <a:t>judgest</a:t>
            </a:r>
            <a:r>
              <a:rPr lang="en-US" sz="2400" dirty="0">
                <a:solidFill>
                  <a:schemeClr val="bg1"/>
                </a:solidFill>
              </a:rPr>
              <a:t>. Behold, I was </a:t>
            </a:r>
            <a:r>
              <a:rPr lang="en-US" sz="2400" dirty="0" err="1">
                <a:solidFill>
                  <a:schemeClr val="bg1"/>
                </a:solidFill>
              </a:rPr>
              <a:t>shapen</a:t>
            </a:r>
            <a:r>
              <a:rPr lang="en-US" sz="2400" dirty="0">
                <a:solidFill>
                  <a:schemeClr val="bg1"/>
                </a:solidFill>
              </a:rPr>
              <a:t> in iniquity; and in sin did my mother conceive me. </a:t>
            </a:r>
            <a:r>
              <a:rPr lang="en-US" sz="2400" b="1" u="sng" dirty="0">
                <a:solidFill>
                  <a:schemeClr val="bg1"/>
                </a:solidFill>
              </a:rPr>
              <a:t>Behold, thou </a:t>
            </a:r>
            <a:r>
              <a:rPr lang="en-US" sz="2400" b="1" u="sng" dirty="0" err="1">
                <a:solidFill>
                  <a:schemeClr val="bg1"/>
                </a:solidFill>
              </a:rPr>
              <a:t>desirest</a:t>
            </a:r>
            <a:r>
              <a:rPr lang="en-US" sz="2400" b="1" u="sng" dirty="0">
                <a:solidFill>
                  <a:schemeClr val="bg1"/>
                </a:solidFill>
              </a:rPr>
              <a:t> truth in the inward parts: and in the hidden part thou shalt make me to know wisdom</a:t>
            </a:r>
            <a:r>
              <a:rPr lang="en-US" sz="2400" dirty="0">
                <a:solidFill>
                  <a:schemeClr val="bg1"/>
                </a:solidFill>
              </a:rPr>
              <a:t>. </a:t>
            </a:r>
            <a:r>
              <a:rPr lang="en-US" sz="2400" b="1" u="sng" dirty="0">
                <a:solidFill>
                  <a:schemeClr val="bg1"/>
                </a:solidFill>
              </a:rPr>
              <a:t>Purge me with hyssop, and I shall be clean: wash me, and I shall be whiter than snow</a:t>
            </a:r>
            <a:r>
              <a:rPr lang="en-US" sz="2400" dirty="0">
                <a:solidFill>
                  <a:schemeClr val="bg1"/>
                </a:solidFill>
              </a:rPr>
              <a:t>. Make me to hear joy and gladness; that the bones which thou hast broken may rejoice. </a:t>
            </a:r>
            <a:r>
              <a:rPr lang="en-US" sz="2400" b="1" u="sng" dirty="0">
                <a:solidFill>
                  <a:schemeClr val="bg1"/>
                </a:solidFill>
              </a:rPr>
              <a:t>Hide thy face from my sins, and blot out all mine iniquities. Create in me a clean heart, O God; and renew a right spirit within me. Cast me not away from thy presence; and take not thy holy spirit from me. Restore unto me the joy of thy salvation; and uphold me with thy free spirit</a:t>
            </a:r>
            <a:r>
              <a:rPr lang="en-US" sz="2400" dirty="0">
                <a:solidFill>
                  <a:schemeClr val="bg1"/>
                </a:solidFill>
              </a:rPr>
              <a:t>. Then will I teach transgressors thy ways; and sinners shall be converted unto thee. Deliver me from </a:t>
            </a:r>
            <a:r>
              <a:rPr lang="en-US" sz="2400" dirty="0" err="1">
                <a:solidFill>
                  <a:schemeClr val="bg1"/>
                </a:solidFill>
              </a:rPr>
              <a:t>bloodguiltiness</a:t>
            </a:r>
            <a:r>
              <a:rPr lang="en-US" sz="2400" dirty="0">
                <a:solidFill>
                  <a:schemeClr val="bg1"/>
                </a:solidFill>
              </a:rPr>
              <a:t>, O God, thou God of my salvation: and my tongue shall sing aloud of thy righteousness. O Lord, open thou my lips; and my mouth shall shew forth thy praise. </a:t>
            </a:r>
            <a:r>
              <a:rPr lang="en-US" sz="2400" b="1" u="sng" dirty="0">
                <a:solidFill>
                  <a:schemeClr val="bg1"/>
                </a:solidFill>
              </a:rPr>
              <a:t>For thou </a:t>
            </a:r>
            <a:r>
              <a:rPr lang="en-US" sz="2400" b="1" u="sng" dirty="0" err="1">
                <a:solidFill>
                  <a:schemeClr val="bg1"/>
                </a:solidFill>
              </a:rPr>
              <a:t>desirest</a:t>
            </a:r>
            <a:r>
              <a:rPr lang="en-US" sz="2400" b="1" u="sng" dirty="0">
                <a:solidFill>
                  <a:schemeClr val="bg1"/>
                </a:solidFill>
              </a:rPr>
              <a:t> not sacrifice; else would I give it: thou </a:t>
            </a:r>
            <a:r>
              <a:rPr lang="en-US" sz="2400" b="1" u="sng" dirty="0" err="1">
                <a:solidFill>
                  <a:schemeClr val="bg1"/>
                </a:solidFill>
              </a:rPr>
              <a:t>delightest</a:t>
            </a:r>
            <a:r>
              <a:rPr lang="en-US" sz="2400" b="1" u="sng" dirty="0">
                <a:solidFill>
                  <a:schemeClr val="bg1"/>
                </a:solidFill>
              </a:rPr>
              <a:t> not in burnt offering. The sacrifices of God are a broken spirit: a broken and a contrite heart, O God, thou wilt not despise</a:t>
            </a:r>
            <a:r>
              <a:rPr lang="en-US" sz="2400" dirty="0">
                <a:solidFill>
                  <a:schemeClr val="bg1"/>
                </a:solidFill>
              </a:rPr>
              <a:t>.”</a:t>
            </a:r>
          </a:p>
        </p:txBody>
      </p:sp>
    </p:spTree>
    <p:extLst>
      <p:ext uri="{BB962C8B-B14F-4D97-AF65-F5344CB8AC3E}">
        <p14:creationId xmlns:p14="http://schemas.microsoft.com/office/powerpoint/2010/main" val="1869817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35E716-0577-44FF-8C2F-75EE780096E0}"/>
              </a:ext>
            </a:extLst>
          </p:cNvPr>
          <p:cNvSpPr/>
          <p:nvPr/>
        </p:nvSpPr>
        <p:spPr>
          <a:xfrm>
            <a:off x="504093" y="243512"/>
            <a:ext cx="11183814" cy="6370975"/>
          </a:xfrm>
          <a:prstGeom prst="rect">
            <a:avLst/>
          </a:prstGeom>
        </p:spPr>
        <p:txBody>
          <a:bodyPr wrap="square">
            <a:spAutoFit/>
          </a:bodyPr>
          <a:lstStyle/>
          <a:p>
            <a:r>
              <a:rPr lang="en-US" sz="2400" dirty="0"/>
              <a:t> At the time appointed for the judgment--the close of the 2300 days, </a:t>
            </a:r>
            <a:r>
              <a:rPr lang="en-US" sz="2400" b="1" dirty="0"/>
              <a:t>in 1844--began the work of investigation and blotting out of sins</a:t>
            </a:r>
            <a:r>
              <a:rPr lang="en-US" sz="2400" dirty="0"/>
              <a:t>. All who have ever taken upon themselves the name of Christ must pass its searching scrutiny. Both the living and the dead are to be judged "out of those things which were written in the books, according to their works.“ </a:t>
            </a:r>
            <a:r>
              <a:rPr lang="en-US" sz="2400" b="1" dirty="0"/>
              <a:t>Sins that have not been repented of and forsaken will not be pardoned and blotted out of the books of record, but will stand to witness against the sinner in the day of God.</a:t>
            </a:r>
            <a:r>
              <a:rPr lang="en-US" sz="2400" dirty="0"/>
              <a:t> He may have committed his evil deeds in the light of day or in the darkness of night; but they were open and manifest before Him with whom we have to do. Angels of God witnessed each sin and registered it in the </a:t>
            </a:r>
            <a:r>
              <a:rPr lang="en-US" sz="2400" b="1" dirty="0"/>
              <a:t>unerring records</a:t>
            </a:r>
            <a:r>
              <a:rPr lang="en-US" sz="2400" dirty="0"/>
              <a:t>. Sin may be concealed, denied, covered up from father, mother, wife, children, and associates; no one but the guilty actors may cherish the least suspicion of the wrong; but it is laid bare before the intelligences of heaven. </a:t>
            </a:r>
            <a:r>
              <a:rPr lang="en-US" sz="2400" b="1" dirty="0"/>
              <a:t>The darkness of the darkest night, the secrecy of all deceptive arts, is not sufficient to veil one thought from the knowledge of the Eternal</a:t>
            </a:r>
            <a:r>
              <a:rPr lang="en-US" sz="2400" dirty="0"/>
              <a:t>. </a:t>
            </a:r>
            <a:r>
              <a:rPr lang="en-US" sz="2400" b="1" u="sng" dirty="0"/>
              <a:t>God has an exact record of every unjust account and every unfair dealing. He is not deceived by appearances of piety. He makes no mistakes in His estimation of character</a:t>
            </a:r>
            <a:r>
              <a:rPr lang="en-US" sz="2400" dirty="0"/>
              <a:t>. Men may be deceived by those who are corrupt in heart, but God pierces all disguises and reads the inner life.--GC, 486</a:t>
            </a:r>
          </a:p>
        </p:txBody>
      </p:sp>
    </p:spTree>
    <p:extLst>
      <p:ext uri="{BB962C8B-B14F-4D97-AF65-F5344CB8AC3E}">
        <p14:creationId xmlns:p14="http://schemas.microsoft.com/office/powerpoint/2010/main" val="1517762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F021D-E93C-4C4E-BAFF-8B008B47C964}"/>
              </a:ext>
            </a:extLst>
          </p:cNvPr>
          <p:cNvSpPr>
            <a:spLocks noGrp="1"/>
          </p:cNvSpPr>
          <p:nvPr>
            <p:ph type="title"/>
          </p:nvPr>
        </p:nvSpPr>
        <p:spPr>
          <a:xfrm>
            <a:off x="5708073" y="166255"/>
            <a:ext cx="5853545" cy="1325563"/>
          </a:xfrm>
        </p:spPr>
        <p:txBody>
          <a:bodyPr/>
          <a:lstStyle/>
          <a:p>
            <a:r>
              <a:rPr lang="en-US" dirty="0">
                <a:solidFill>
                  <a:srgbClr val="003300"/>
                </a:solidFill>
                <a:latin typeface="Bodoni MT Black" panose="02070A03080606020203" pitchFamily="18" charset="0"/>
              </a:rPr>
              <a:t>What is Iniquity? </a:t>
            </a:r>
          </a:p>
        </p:txBody>
      </p:sp>
      <p:sp>
        <p:nvSpPr>
          <p:cNvPr id="3" name="TextBox 2">
            <a:extLst>
              <a:ext uri="{FF2B5EF4-FFF2-40B4-BE49-F238E27FC236}">
                <a16:creationId xmlns:a16="http://schemas.microsoft.com/office/drawing/2014/main" id="{C1F6358E-F55A-49DB-A5E0-8B0EA5ED7608}"/>
              </a:ext>
            </a:extLst>
          </p:cNvPr>
          <p:cNvSpPr txBox="1"/>
          <p:nvPr/>
        </p:nvSpPr>
        <p:spPr>
          <a:xfrm>
            <a:off x="5708073" y="1787236"/>
            <a:ext cx="6483927" cy="3970318"/>
          </a:xfrm>
          <a:prstGeom prst="rect">
            <a:avLst/>
          </a:prstGeom>
          <a:noFill/>
        </p:spPr>
        <p:txBody>
          <a:bodyPr wrap="square" rtlCol="0">
            <a:spAutoFit/>
          </a:bodyPr>
          <a:lstStyle/>
          <a:p>
            <a:r>
              <a:rPr lang="en-US" sz="2800" b="1" dirty="0"/>
              <a:t>93</a:t>
            </a:r>
            <a:r>
              <a:rPr lang="en-US" sz="2800" dirty="0"/>
              <a:t> </a:t>
            </a:r>
            <a:r>
              <a:rPr lang="en-US" sz="2800" dirty="0" err="1"/>
              <a:t>adikia</a:t>
            </a:r>
            <a:r>
              <a:rPr lang="en-US" sz="2800" dirty="0"/>
              <a:t>-</a:t>
            </a:r>
            <a:r>
              <a:rPr lang="en-US" sz="2800" b="1" dirty="0"/>
              <a:t>unrighteousness</a:t>
            </a:r>
            <a:r>
              <a:rPr lang="en-US" sz="2800" dirty="0"/>
              <a:t>, </a:t>
            </a:r>
            <a:r>
              <a:rPr lang="en-US" sz="2800" b="1" dirty="0"/>
              <a:t>unjust</a:t>
            </a:r>
            <a:r>
              <a:rPr lang="en-US" sz="2800" dirty="0"/>
              <a:t>, wrong; 1) </a:t>
            </a:r>
            <a:r>
              <a:rPr lang="en-US" sz="2800" b="1" dirty="0"/>
              <a:t>injustice of a judge</a:t>
            </a:r>
            <a:r>
              <a:rPr lang="en-US" sz="2800" dirty="0"/>
              <a:t> 2) </a:t>
            </a:r>
            <a:r>
              <a:rPr lang="en-US" sz="2800" b="1" u="sng" dirty="0"/>
              <a:t>unrighteousness of heart and life</a:t>
            </a:r>
            <a:r>
              <a:rPr lang="en-US" sz="2800" dirty="0"/>
              <a:t> 3) a </a:t>
            </a:r>
            <a:r>
              <a:rPr lang="en-US" sz="2800" b="1" dirty="0"/>
              <a:t>deed of violating law and justice</a:t>
            </a:r>
            <a:r>
              <a:rPr lang="en-US" sz="2800" dirty="0"/>
              <a:t>, act of unrighteousness</a:t>
            </a:r>
          </a:p>
          <a:p>
            <a:endParaRPr lang="en-US" sz="2800" dirty="0"/>
          </a:p>
          <a:p>
            <a:r>
              <a:rPr lang="en-US" sz="2800" b="1" dirty="0"/>
              <a:t>458 </a:t>
            </a:r>
            <a:r>
              <a:rPr lang="en-US" sz="2800" dirty="0"/>
              <a:t>anomia- </a:t>
            </a:r>
            <a:r>
              <a:rPr lang="en-US" sz="2800" b="1" dirty="0"/>
              <a:t>set about [4060] to transgress the law </a:t>
            </a:r>
            <a:r>
              <a:rPr lang="en-US" sz="2800" dirty="0"/>
              <a:t>1) condition of without law (ignorant or violating it) 2) </a:t>
            </a:r>
            <a:r>
              <a:rPr lang="en-US" sz="2800" b="1" u="sng" dirty="0"/>
              <a:t>contempt and violation of law</a:t>
            </a:r>
            <a:r>
              <a:rPr lang="en-US" sz="2800" dirty="0"/>
              <a:t>, iniquity, wickedness</a:t>
            </a:r>
            <a:endParaRPr lang="en-US" sz="2800" b="1" dirty="0"/>
          </a:p>
        </p:txBody>
      </p:sp>
      <p:pic>
        <p:nvPicPr>
          <p:cNvPr id="4" name="Picture 3">
            <a:extLst>
              <a:ext uri="{FF2B5EF4-FFF2-40B4-BE49-F238E27FC236}">
                <a16:creationId xmlns:a16="http://schemas.microsoft.com/office/drawing/2014/main" id="{DB467BA3-400D-4064-A568-62F6AFBDA561}"/>
              </a:ext>
            </a:extLst>
          </p:cNvPr>
          <p:cNvPicPr>
            <a:picLocks noChangeAspect="1"/>
          </p:cNvPicPr>
          <p:nvPr/>
        </p:nvPicPr>
        <p:blipFill rotWithShape="1">
          <a:blip r:embed="rId2"/>
          <a:srcRect l="31365"/>
          <a:stretch/>
        </p:blipFill>
        <p:spPr>
          <a:xfrm>
            <a:off x="0" y="814725"/>
            <a:ext cx="5400361" cy="5228549"/>
          </a:xfrm>
          <a:prstGeom prst="rect">
            <a:avLst/>
          </a:prstGeom>
        </p:spPr>
      </p:pic>
    </p:spTree>
    <p:extLst>
      <p:ext uri="{BB962C8B-B14F-4D97-AF65-F5344CB8AC3E}">
        <p14:creationId xmlns:p14="http://schemas.microsoft.com/office/powerpoint/2010/main" val="1385151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296CF-301C-482E-B561-8E0E201D9D8D}"/>
              </a:ext>
            </a:extLst>
          </p:cNvPr>
          <p:cNvSpPr>
            <a:spLocks noGrp="1"/>
          </p:cNvSpPr>
          <p:nvPr>
            <p:ph type="title"/>
          </p:nvPr>
        </p:nvSpPr>
        <p:spPr>
          <a:xfrm>
            <a:off x="692727" y="-237548"/>
            <a:ext cx="10515600" cy="1325563"/>
          </a:xfrm>
        </p:spPr>
        <p:txBody>
          <a:bodyPr/>
          <a:lstStyle/>
          <a:p>
            <a:pPr algn="ctr"/>
            <a:r>
              <a:rPr lang="en-US" b="1" i="1" dirty="0">
                <a:solidFill>
                  <a:schemeClr val="bg1"/>
                </a:solidFill>
              </a:rPr>
              <a:t>The First Sin-Offering</a:t>
            </a:r>
          </a:p>
        </p:txBody>
      </p:sp>
      <p:sp>
        <p:nvSpPr>
          <p:cNvPr id="3" name="TextBox 2">
            <a:extLst>
              <a:ext uri="{FF2B5EF4-FFF2-40B4-BE49-F238E27FC236}">
                <a16:creationId xmlns:a16="http://schemas.microsoft.com/office/drawing/2014/main" id="{B7B476EA-7010-4D36-B741-0CB8CCFC786A}"/>
              </a:ext>
            </a:extLst>
          </p:cNvPr>
          <p:cNvSpPr txBox="1"/>
          <p:nvPr/>
        </p:nvSpPr>
        <p:spPr>
          <a:xfrm>
            <a:off x="519545" y="1088015"/>
            <a:ext cx="11284528" cy="1815882"/>
          </a:xfrm>
          <a:prstGeom prst="rect">
            <a:avLst/>
          </a:prstGeom>
          <a:noFill/>
        </p:spPr>
        <p:txBody>
          <a:bodyPr wrap="square" rtlCol="0">
            <a:spAutoFit/>
          </a:bodyPr>
          <a:lstStyle/>
          <a:p>
            <a:r>
              <a:rPr lang="en-US" sz="2800" dirty="0">
                <a:solidFill>
                  <a:schemeClr val="bg1"/>
                </a:solidFill>
              </a:rPr>
              <a:t>Gen. 3:21 “Unto Adam also and to his wife did the LORD God </a:t>
            </a:r>
            <a:r>
              <a:rPr lang="en-US" sz="2800" b="1" u="sng" dirty="0">
                <a:solidFill>
                  <a:schemeClr val="bg1"/>
                </a:solidFill>
              </a:rPr>
              <a:t>make coats of skins</a:t>
            </a:r>
            <a:r>
              <a:rPr lang="en-US" sz="2800" dirty="0">
                <a:solidFill>
                  <a:schemeClr val="bg1"/>
                </a:solidFill>
              </a:rPr>
              <a:t>, and clothed them.”</a:t>
            </a:r>
          </a:p>
          <a:p>
            <a:endParaRPr lang="en-US" sz="2800" dirty="0">
              <a:solidFill>
                <a:schemeClr val="bg1"/>
              </a:solidFill>
            </a:endParaRPr>
          </a:p>
          <a:p>
            <a:endParaRPr lang="en-US" sz="2800" dirty="0">
              <a:solidFill>
                <a:schemeClr val="bg1"/>
              </a:solidFill>
            </a:endParaRPr>
          </a:p>
        </p:txBody>
      </p:sp>
      <p:pic>
        <p:nvPicPr>
          <p:cNvPr id="4" name="Picture 3">
            <a:extLst>
              <a:ext uri="{FF2B5EF4-FFF2-40B4-BE49-F238E27FC236}">
                <a16:creationId xmlns:a16="http://schemas.microsoft.com/office/drawing/2014/main" id="{95F90CAD-07C6-419B-BA2A-37DEFEA1CDB8}"/>
              </a:ext>
            </a:extLst>
          </p:cNvPr>
          <p:cNvPicPr>
            <a:picLocks noChangeAspect="1"/>
          </p:cNvPicPr>
          <p:nvPr/>
        </p:nvPicPr>
        <p:blipFill rotWithShape="1">
          <a:blip r:embed="rId2"/>
          <a:srcRect b="20860"/>
          <a:stretch/>
        </p:blipFill>
        <p:spPr>
          <a:xfrm>
            <a:off x="1836189" y="2468626"/>
            <a:ext cx="8519622" cy="4383441"/>
          </a:xfrm>
          <a:prstGeom prst="rect">
            <a:avLst/>
          </a:prstGeom>
        </p:spPr>
      </p:pic>
    </p:spTree>
    <p:extLst>
      <p:ext uri="{BB962C8B-B14F-4D97-AF65-F5344CB8AC3E}">
        <p14:creationId xmlns:p14="http://schemas.microsoft.com/office/powerpoint/2010/main" val="2640631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402B6-CF7D-4CE9-AF39-215A0A874E37}"/>
              </a:ext>
            </a:extLst>
          </p:cNvPr>
          <p:cNvSpPr>
            <a:spLocks noGrp="1"/>
          </p:cNvSpPr>
          <p:nvPr>
            <p:ph type="title"/>
          </p:nvPr>
        </p:nvSpPr>
        <p:spPr>
          <a:xfrm>
            <a:off x="838200" y="-197583"/>
            <a:ext cx="10515600" cy="1325563"/>
          </a:xfrm>
        </p:spPr>
        <p:txBody>
          <a:bodyPr/>
          <a:lstStyle/>
          <a:p>
            <a:pPr algn="ctr"/>
            <a:r>
              <a:rPr lang="en-US" b="1" i="1" dirty="0">
                <a:solidFill>
                  <a:srgbClr val="00B0F0"/>
                </a:solidFill>
                <a:latin typeface="Arial Nova" panose="020B0604020202020204" pitchFamily="34" charset="0"/>
              </a:rPr>
              <a:t>Institution of Sin-Offerings</a:t>
            </a:r>
          </a:p>
        </p:txBody>
      </p:sp>
      <p:sp>
        <p:nvSpPr>
          <p:cNvPr id="3" name="Rectangle 2">
            <a:extLst>
              <a:ext uri="{FF2B5EF4-FFF2-40B4-BE49-F238E27FC236}">
                <a16:creationId xmlns:a16="http://schemas.microsoft.com/office/drawing/2014/main" id="{9A2B17F6-8C4D-4476-B142-8234DFB55CAF}"/>
              </a:ext>
            </a:extLst>
          </p:cNvPr>
          <p:cNvSpPr/>
          <p:nvPr/>
        </p:nvSpPr>
        <p:spPr>
          <a:xfrm>
            <a:off x="0" y="1028343"/>
            <a:ext cx="12192000" cy="5693866"/>
          </a:xfrm>
          <a:prstGeom prst="rect">
            <a:avLst/>
          </a:prstGeom>
        </p:spPr>
        <p:txBody>
          <a:bodyPr wrap="square">
            <a:spAutoFit/>
          </a:bodyPr>
          <a:lstStyle/>
          <a:p>
            <a:r>
              <a:rPr lang="en-US" sz="2800" b="1" u="sng" dirty="0">
                <a:solidFill>
                  <a:srgbClr val="FFC000"/>
                </a:solidFill>
              </a:rPr>
              <a:t>The sacrificial offerings were ordained by God to be to man a perpetual reminder and a penitential acknowledgment of his sin and a confession of his faith in the promised Redeemer</a:t>
            </a:r>
            <a:r>
              <a:rPr lang="en-US" sz="2800" dirty="0">
                <a:solidFill>
                  <a:srgbClr val="FFC000"/>
                </a:solidFill>
              </a:rPr>
              <a:t>. They were intended to impress upon the fallen race the solemn truth that it was </a:t>
            </a:r>
            <a:r>
              <a:rPr lang="en-US" sz="2800" b="1" u="sng" dirty="0">
                <a:solidFill>
                  <a:srgbClr val="FFC000"/>
                </a:solidFill>
              </a:rPr>
              <a:t>sin that caused death</a:t>
            </a:r>
            <a:r>
              <a:rPr lang="en-US" sz="2800" dirty="0">
                <a:solidFill>
                  <a:srgbClr val="FFC000"/>
                </a:solidFill>
              </a:rPr>
              <a:t>. To Adam, the offering of the first sacrifice was a most painful ceremony. His hand must be raised to take life, which only God could give. It was the first time he had ever witnessed death, and he knew that had he been obedient to God, there would have been no death of man or beast. </a:t>
            </a:r>
            <a:r>
              <a:rPr lang="en-US" sz="2800" b="1" u="sng" dirty="0">
                <a:solidFill>
                  <a:srgbClr val="FFC000"/>
                </a:solidFill>
              </a:rPr>
              <a:t>As he slew the innocent victim, he trembled at the thought that his sin must shed the blood of the spotless Lamb of God</a:t>
            </a:r>
            <a:r>
              <a:rPr lang="en-US" sz="2800" dirty="0">
                <a:solidFill>
                  <a:srgbClr val="FFC000"/>
                </a:solidFill>
              </a:rPr>
              <a:t>. This scene gave him a deeper and more vivid sense of the greatness of his transgression, which nothing but the death of God’s dear Son could expiate. And he marveled at the infinite goodness that would give such a ransom to save the guilty. A star of hope illumined the dark and terrible future and relieved it of its utter desolation. PP, 68</a:t>
            </a:r>
          </a:p>
        </p:txBody>
      </p:sp>
    </p:spTree>
    <p:extLst>
      <p:ext uri="{BB962C8B-B14F-4D97-AF65-F5344CB8AC3E}">
        <p14:creationId xmlns:p14="http://schemas.microsoft.com/office/powerpoint/2010/main" val="2530086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169D0-C7D3-49D4-8C12-D2C1F4341C6E}"/>
              </a:ext>
            </a:extLst>
          </p:cNvPr>
          <p:cNvSpPr>
            <a:spLocks noGrp="1"/>
          </p:cNvSpPr>
          <p:nvPr>
            <p:ph type="title"/>
          </p:nvPr>
        </p:nvSpPr>
        <p:spPr>
          <a:xfrm>
            <a:off x="838200" y="-175202"/>
            <a:ext cx="10515600" cy="1325563"/>
          </a:xfrm>
        </p:spPr>
        <p:txBody>
          <a:bodyPr>
            <a:normAutofit/>
          </a:bodyPr>
          <a:lstStyle/>
          <a:p>
            <a:pPr algn="ctr"/>
            <a:r>
              <a:rPr lang="en-US" sz="7200" i="1" dirty="0">
                <a:solidFill>
                  <a:srgbClr val="0033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Who has Sinned?</a:t>
            </a:r>
          </a:p>
        </p:txBody>
      </p:sp>
      <p:sp>
        <p:nvSpPr>
          <p:cNvPr id="3" name="TextBox 2">
            <a:extLst>
              <a:ext uri="{FF2B5EF4-FFF2-40B4-BE49-F238E27FC236}">
                <a16:creationId xmlns:a16="http://schemas.microsoft.com/office/drawing/2014/main" id="{0CD4A5FA-AB97-4070-A6B1-D0F9789D8181}"/>
              </a:ext>
            </a:extLst>
          </p:cNvPr>
          <p:cNvSpPr txBox="1"/>
          <p:nvPr/>
        </p:nvSpPr>
        <p:spPr>
          <a:xfrm>
            <a:off x="187035" y="1150361"/>
            <a:ext cx="7128165" cy="5693866"/>
          </a:xfrm>
          <a:prstGeom prst="rect">
            <a:avLst/>
          </a:prstGeom>
          <a:noFill/>
        </p:spPr>
        <p:txBody>
          <a:bodyPr wrap="square" rtlCol="0">
            <a:spAutoFit/>
          </a:bodyPr>
          <a:lstStyle/>
          <a:p>
            <a:r>
              <a:rPr lang="en-US" sz="2800" dirty="0"/>
              <a:t>Psalm 53:1-3 “The fool hath said in his heart, There is no God. Corrupt are they, and have done abominable iniquity: </a:t>
            </a:r>
            <a:r>
              <a:rPr lang="en-US" sz="2800" b="1" u="sng" dirty="0"/>
              <a:t>there is none that doeth good</a:t>
            </a:r>
            <a:r>
              <a:rPr lang="en-US" sz="2800" dirty="0"/>
              <a:t>. God looked down from heaven upon the children of men, to see if there were any that did understand, that did seek God. Every one of them is gone back</a:t>
            </a:r>
            <a:r>
              <a:rPr lang="en-US" sz="2800" b="1" dirty="0"/>
              <a:t>: they are altogether become filthy</a:t>
            </a:r>
            <a:r>
              <a:rPr lang="en-US" sz="2800" b="1" u="sng" dirty="0"/>
              <a:t>; there is none that doeth good, no, not one.</a:t>
            </a:r>
          </a:p>
          <a:p>
            <a:endParaRPr lang="en-US" sz="2800" dirty="0"/>
          </a:p>
          <a:p>
            <a:endParaRPr lang="en-US" sz="2800" dirty="0"/>
          </a:p>
          <a:p>
            <a:r>
              <a:rPr lang="en-US" sz="2800" dirty="0"/>
              <a:t>Romans 3:23 “</a:t>
            </a:r>
            <a:r>
              <a:rPr lang="en-US" sz="2800" b="1" u="sng" dirty="0"/>
              <a:t>For all have sinned</a:t>
            </a:r>
            <a:r>
              <a:rPr lang="en-US" sz="2800" dirty="0"/>
              <a:t>, and come short of the glory of God”</a:t>
            </a:r>
          </a:p>
        </p:txBody>
      </p:sp>
      <p:pic>
        <p:nvPicPr>
          <p:cNvPr id="4" name="Picture 3">
            <a:extLst>
              <a:ext uri="{FF2B5EF4-FFF2-40B4-BE49-F238E27FC236}">
                <a16:creationId xmlns:a16="http://schemas.microsoft.com/office/drawing/2014/main" id="{9E5E1A1D-59DB-4DD9-861E-381E08966942}"/>
              </a:ext>
            </a:extLst>
          </p:cNvPr>
          <p:cNvPicPr>
            <a:picLocks noChangeAspect="1"/>
          </p:cNvPicPr>
          <p:nvPr/>
        </p:nvPicPr>
        <p:blipFill>
          <a:blip r:embed="rId2"/>
          <a:stretch>
            <a:fillRect/>
          </a:stretch>
        </p:blipFill>
        <p:spPr>
          <a:xfrm>
            <a:off x="6914042" y="687298"/>
            <a:ext cx="5090922" cy="3043486"/>
          </a:xfrm>
          <a:prstGeom prst="rect">
            <a:avLst/>
          </a:prstGeom>
        </p:spPr>
      </p:pic>
      <p:pic>
        <p:nvPicPr>
          <p:cNvPr id="5" name="Picture 4">
            <a:extLst>
              <a:ext uri="{FF2B5EF4-FFF2-40B4-BE49-F238E27FC236}">
                <a16:creationId xmlns:a16="http://schemas.microsoft.com/office/drawing/2014/main" id="{ED2038E4-76A4-4C70-BC12-C23297EE1A1D}"/>
              </a:ext>
            </a:extLst>
          </p:cNvPr>
          <p:cNvPicPr>
            <a:picLocks noChangeAspect="1"/>
          </p:cNvPicPr>
          <p:nvPr/>
        </p:nvPicPr>
        <p:blipFill>
          <a:blip r:embed="rId3"/>
          <a:stretch>
            <a:fillRect/>
          </a:stretch>
        </p:blipFill>
        <p:spPr>
          <a:xfrm>
            <a:off x="6914042" y="3853236"/>
            <a:ext cx="5090921" cy="3054553"/>
          </a:xfrm>
          <a:prstGeom prst="rect">
            <a:avLst/>
          </a:prstGeom>
        </p:spPr>
      </p:pic>
    </p:spTree>
    <p:extLst>
      <p:ext uri="{BB962C8B-B14F-4D97-AF65-F5344CB8AC3E}">
        <p14:creationId xmlns:p14="http://schemas.microsoft.com/office/powerpoint/2010/main" val="61294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C5D10-DC05-4E0C-B652-FCAAA19E71D9}"/>
              </a:ext>
            </a:extLst>
          </p:cNvPr>
          <p:cNvSpPr>
            <a:spLocks noGrp="1"/>
          </p:cNvSpPr>
          <p:nvPr>
            <p:ph type="title"/>
          </p:nvPr>
        </p:nvSpPr>
        <p:spPr>
          <a:xfrm>
            <a:off x="692727" y="-154420"/>
            <a:ext cx="10515600" cy="1325563"/>
          </a:xfrm>
        </p:spPr>
        <p:txBody>
          <a:bodyPr/>
          <a:lstStyle/>
          <a:p>
            <a:pPr algn="ctr"/>
            <a:r>
              <a:rPr lang="en-US" b="1" dirty="0">
                <a:effectLst>
                  <a:outerShdw blurRad="38100" dist="38100" dir="2700000" algn="tl">
                    <a:srgbClr val="000000">
                      <a:alpha val="43137"/>
                    </a:srgbClr>
                  </a:outerShdw>
                </a:effectLst>
              </a:rPr>
              <a:t>How is Sin Recorded?</a:t>
            </a:r>
          </a:p>
        </p:txBody>
      </p:sp>
      <p:sp>
        <p:nvSpPr>
          <p:cNvPr id="4" name="Rectangle 3">
            <a:extLst>
              <a:ext uri="{FF2B5EF4-FFF2-40B4-BE49-F238E27FC236}">
                <a16:creationId xmlns:a16="http://schemas.microsoft.com/office/drawing/2014/main" id="{1C259961-62A6-4122-BB22-728B083B9738}"/>
              </a:ext>
            </a:extLst>
          </p:cNvPr>
          <p:cNvSpPr/>
          <p:nvPr/>
        </p:nvSpPr>
        <p:spPr>
          <a:xfrm>
            <a:off x="5950527" y="942543"/>
            <a:ext cx="6096000" cy="4893647"/>
          </a:xfrm>
          <a:prstGeom prst="rect">
            <a:avLst/>
          </a:prstGeom>
        </p:spPr>
        <p:txBody>
          <a:bodyPr>
            <a:spAutoFit/>
          </a:bodyPr>
          <a:lstStyle/>
          <a:p>
            <a:r>
              <a:rPr lang="en-US" sz="2400" dirty="0">
                <a:solidFill>
                  <a:srgbClr val="FF0000"/>
                </a:solidFill>
              </a:rPr>
              <a:t>Rev. 20:12 “</a:t>
            </a:r>
            <a:r>
              <a:rPr lang="en-US" sz="2400" b="1" u="sng" dirty="0">
                <a:solidFill>
                  <a:srgbClr val="FF0000"/>
                </a:solidFill>
              </a:rPr>
              <a:t>And I saw the dead, small and great, stand before God; and the books were opened</a:t>
            </a:r>
            <a:r>
              <a:rPr lang="en-US" sz="2400" dirty="0">
                <a:solidFill>
                  <a:srgbClr val="FF0000"/>
                </a:solidFill>
              </a:rPr>
              <a:t>: and another book was opened, which is the book of life: and </a:t>
            </a:r>
            <a:r>
              <a:rPr lang="en-US" sz="2400" b="1" u="sng" dirty="0">
                <a:solidFill>
                  <a:srgbClr val="FF0000"/>
                </a:solidFill>
              </a:rPr>
              <a:t>the dead were judged out of those things which were written in the books, according to their works</a:t>
            </a:r>
            <a:r>
              <a:rPr lang="en-US" sz="2400" dirty="0">
                <a:solidFill>
                  <a:srgbClr val="FF0000"/>
                </a:solidFill>
              </a:rPr>
              <a:t>.”</a:t>
            </a:r>
          </a:p>
          <a:p>
            <a:endParaRPr lang="en-US" sz="2400" dirty="0">
              <a:solidFill>
                <a:srgbClr val="FF0000"/>
              </a:solidFill>
            </a:endParaRPr>
          </a:p>
          <a:p>
            <a:r>
              <a:rPr lang="en-US" sz="2400" dirty="0">
                <a:solidFill>
                  <a:srgbClr val="C00000"/>
                </a:solidFill>
              </a:rPr>
              <a:t>Dan. 7:10 “A fiery stream issued and came forth from before him: thousand thousands ministered unto him, and ten thousand times ten thousand stood before him: </a:t>
            </a:r>
            <a:r>
              <a:rPr lang="en-US" sz="2400" b="1" u="sng" dirty="0">
                <a:solidFill>
                  <a:srgbClr val="C00000"/>
                </a:solidFill>
              </a:rPr>
              <a:t>the judgment was set, and the books were opened</a:t>
            </a:r>
            <a:r>
              <a:rPr lang="en-US" sz="2400" dirty="0">
                <a:solidFill>
                  <a:srgbClr val="C00000"/>
                </a:solidFill>
              </a:rPr>
              <a:t>.”</a:t>
            </a:r>
          </a:p>
          <a:p>
            <a:endParaRPr lang="en-US" sz="2400" dirty="0">
              <a:solidFill>
                <a:srgbClr val="FF0000"/>
              </a:solidFill>
            </a:endParaRPr>
          </a:p>
        </p:txBody>
      </p:sp>
      <p:pic>
        <p:nvPicPr>
          <p:cNvPr id="6" name="Picture 5">
            <a:extLst>
              <a:ext uri="{FF2B5EF4-FFF2-40B4-BE49-F238E27FC236}">
                <a16:creationId xmlns:a16="http://schemas.microsoft.com/office/drawing/2014/main" id="{1BDBDB5E-F476-4C41-9C50-AF4682915793}"/>
              </a:ext>
            </a:extLst>
          </p:cNvPr>
          <p:cNvPicPr>
            <a:picLocks noChangeAspect="1"/>
          </p:cNvPicPr>
          <p:nvPr/>
        </p:nvPicPr>
        <p:blipFill>
          <a:blip r:embed="rId2"/>
          <a:stretch>
            <a:fillRect/>
          </a:stretch>
        </p:blipFill>
        <p:spPr>
          <a:xfrm>
            <a:off x="0" y="1383741"/>
            <a:ext cx="5831162" cy="4090517"/>
          </a:xfrm>
          <a:prstGeom prst="rect">
            <a:avLst/>
          </a:prstGeom>
        </p:spPr>
      </p:pic>
    </p:spTree>
    <p:extLst>
      <p:ext uri="{BB962C8B-B14F-4D97-AF65-F5344CB8AC3E}">
        <p14:creationId xmlns:p14="http://schemas.microsoft.com/office/powerpoint/2010/main" val="286923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FFD41F-1F0D-4091-9321-C8868314E433}"/>
              </a:ext>
            </a:extLst>
          </p:cNvPr>
          <p:cNvSpPr txBox="1"/>
          <p:nvPr/>
        </p:nvSpPr>
        <p:spPr>
          <a:xfrm>
            <a:off x="263238" y="675880"/>
            <a:ext cx="6892635" cy="6001643"/>
          </a:xfrm>
          <a:prstGeom prst="rect">
            <a:avLst/>
          </a:prstGeom>
          <a:noFill/>
        </p:spPr>
        <p:txBody>
          <a:bodyPr wrap="square" rtlCol="0">
            <a:spAutoFit/>
          </a:bodyPr>
          <a:lstStyle/>
          <a:p>
            <a:r>
              <a:rPr lang="en-US" sz="2400" dirty="0">
                <a:solidFill>
                  <a:schemeClr val="bg1"/>
                </a:solidFill>
              </a:rPr>
              <a:t>2 Cor. 5:10 “</a:t>
            </a:r>
            <a:r>
              <a:rPr lang="en-US" sz="2400" b="1" dirty="0">
                <a:solidFill>
                  <a:schemeClr val="bg1"/>
                </a:solidFill>
              </a:rPr>
              <a:t>For we must all appear before the judgment seat of Christ</a:t>
            </a:r>
            <a:r>
              <a:rPr lang="en-US" sz="2400" dirty="0">
                <a:solidFill>
                  <a:schemeClr val="bg1"/>
                </a:solidFill>
              </a:rPr>
              <a:t>; </a:t>
            </a:r>
            <a:r>
              <a:rPr lang="en-US" sz="2400" b="1" u="sng" dirty="0">
                <a:solidFill>
                  <a:schemeClr val="bg1"/>
                </a:solidFill>
              </a:rPr>
              <a:t>that every one may receive the things </a:t>
            </a:r>
            <a:r>
              <a:rPr lang="en-US" sz="2400" b="1" i="1" u="sng" dirty="0">
                <a:solidFill>
                  <a:schemeClr val="bg1"/>
                </a:solidFill>
              </a:rPr>
              <a:t>done</a:t>
            </a:r>
            <a:r>
              <a:rPr lang="en-US" sz="2400" b="1" u="sng" dirty="0">
                <a:solidFill>
                  <a:schemeClr val="bg1"/>
                </a:solidFill>
              </a:rPr>
              <a:t> in </a:t>
            </a:r>
            <a:r>
              <a:rPr lang="en-US" sz="2400" b="1" i="1" u="sng" dirty="0">
                <a:solidFill>
                  <a:schemeClr val="bg1"/>
                </a:solidFill>
              </a:rPr>
              <a:t>his</a:t>
            </a:r>
            <a:r>
              <a:rPr lang="en-US" sz="2400" b="1" u="sng" dirty="0">
                <a:solidFill>
                  <a:schemeClr val="bg1"/>
                </a:solidFill>
              </a:rPr>
              <a:t> body, according to that he hath done, whether </a:t>
            </a:r>
            <a:r>
              <a:rPr lang="en-US" sz="2400" b="1" i="1" u="sng" dirty="0">
                <a:solidFill>
                  <a:schemeClr val="bg1"/>
                </a:solidFill>
              </a:rPr>
              <a:t>it be</a:t>
            </a:r>
            <a:r>
              <a:rPr lang="en-US" sz="2400" b="1" u="sng" dirty="0">
                <a:solidFill>
                  <a:schemeClr val="bg1"/>
                </a:solidFill>
              </a:rPr>
              <a:t> good or bad</a:t>
            </a:r>
            <a:r>
              <a:rPr lang="en-US" sz="2400" dirty="0">
                <a:solidFill>
                  <a:schemeClr val="bg1"/>
                </a:solidFill>
              </a:rPr>
              <a:t>.”</a:t>
            </a:r>
          </a:p>
          <a:p>
            <a:endParaRPr lang="en-US" sz="2400" dirty="0">
              <a:solidFill>
                <a:schemeClr val="bg1"/>
              </a:solidFill>
            </a:endParaRPr>
          </a:p>
          <a:p>
            <a:r>
              <a:rPr lang="en-US" sz="2400" dirty="0" err="1">
                <a:solidFill>
                  <a:schemeClr val="bg1"/>
                </a:solidFill>
              </a:rPr>
              <a:t>Ecc</a:t>
            </a:r>
            <a:r>
              <a:rPr lang="en-US" sz="2400" dirty="0">
                <a:solidFill>
                  <a:schemeClr val="bg1"/>
                </a:solidFill>
              </a:rPr>
              <a:t>. 12:13-14 “Let us hear the conclusion of the whole matter: </a:t>
            </a:r>
            <a:r>
              <a:rPr lang="en-US" sz="2400" b="1" dirty="0">
                <a:solidFill>
                  <a:schemeClr val="bg1"/>
                </a:solidFill>
              </a:rPr>
              <a:t>Fear God, </a:t>
            </a:r>
            <a:r>
              <a:rPr lang="en-US" sz="2400" b="1" u="sng" dirty="0">
                <a:solidFill>
                  <a:schemeClr val="bg1"/>
                </a:solidFill>
              </a:rPr>
              <a:t>and keep his commandments</a:t>
            </a:r>
            <a:r>
              <a:rPr lang="en-US" sz="2400" dirty="0">
                <a:solidFill>
                  <a:schemeClr val="bg1"/>
                </a:solidFill>
              </a:rPr>
              <a:t>: for this is the whole duty of man. </a:t>
            </a:r>
            <a:r>
              <a:rPr lang="en-US" sz="2400" b="1" u="sng" dirty="0">
                <a:solidFill>
                  <a:schemeClr val="bg1"/>
                </a:solidFill>
              </a:rPr>
              <a:t>For God shall bring every work into judgment, with every secret thing, whether it be good, or whether it be evi</a:t>
            </a:r>
            <a:r>
              <a:rPr lang="en-US" sz="2400" b="1" dirty="0">
                <a:solidFill>
                  <a:schemeClr val="bg1"/>
                </a:solidFill>
              </a:rPr>
              <a:t>l</a:t>
            </a:r>
            <a:r>
              <a:rPr lang="en-US" sz="2400" dirty="0">
                <a:solidFill>
                  <a:schemeClr val="bg1"/>
                </a:solidFill>
              </a:rPr>
              <a:t>.</a:t>
            </a:r>
          </a:p>
          <a:p>
            <a:endParaRPr lang="en-US" sz="2400" dirty="0"/>
          </a:p>
          <a:p>
            <a:r>
              <a:rPr lang="en-US" sz="2400" dirty="0">
                <a:solidFill>
                  <a:schemeClr val="bg1"/>
                </a:solidFill>
              </a:rPr>
              <a:t>Matt. 12:36-37 “But I say unto you, </a:t>
            </a:r>
            <a:r>
              <a:rPr lang="en-US" sz="2400" b="1" u="sng" dirty="0">
                <a:solidFill>
                  <a:schemeClr val="bg1"/>
                </a:solidFill>
              </a:rPr>
              <a:t>That every idle word that men shall speak, they shall give account thereof in the day of judgment</a:t>
            </a:r>
            <a:r>
              <a:rPr lang="en-US" sz="2400" dirty="0">
                <a:solidFill>
                  <a:schemeClr val="bg1"/>
                </a:solidFill>
              </a:rPr>
              <a:t>. </a:t>
            </a:r>
            <a:r>
              <a:rPr lang="en-US" sz="2400" baseline="30000" dirty="0">
                <a:solidFill>
                  <a:schemeClr val="bg1"/>
                </a:solidFill>
              </a:rPr>
              <a:t> </a:t>
            </a:r>
            <a:r>
              <a:rPr lang="en-US" sz="2400" dirty="0">
                <a:solidFill>
                  <a:schemeClr val="bg1"/>
                </a:solidFill>
              </a:rPr>
              <a:t>For by thy words thou shalt be justified, and by thy words thou shalt be condemned.</a:t>
            </a:r>
          </a:p>
        </p:txBody>
      </p:sp>
      <p:pic>
        <p:nvPicPr>
          <p:cNvPr id="4" name="Picture 3">
            <a:extLst>
              <a:ext uri="{FF2B5EF4-FFF2-40B4-BE49-F238E27FC236}">
                <a16:creationId xmlns:a16="http://schemas.microsoft.com/office/drawing/2014/main" id="{8EE944D3-B706-4E18-A0E7-6A0DFA06CB37}"/>
              </a:ext>
            </a:extLst>
          </p:cNvPr>
          <p:cNvPicPr>
            <a:picLocks noChangeAspect="1"/>
          </p:cNvPicPr>
          <p:nvPr/>
        </p:nvPicPr>
        <p:blipFill rotWithShape="1">
          <a:blip r:embed="rId2"/>
          <a:srcRect l="26437" t="6364" r="32231" b="35455"/>
          <a:stretch/>
        </p:blipFill>
        <p:spPr>
          <a:xfrm>
            <a:off x="7155873" y="1674167"/>
            <a:ext cx="5036127" cy="3990109"/>
          </a:xfrm>
          <a:prstGeom prst="rect">
            <a:avLst/>
          </a:prstGeom>
        </p:spPr>
      </p:pic>
      <p:sp>
        <p:nvSpPr>
          <p:cNvPr id="5" name="TextBox 4">
            <a:extLst>
              <a:ext uri="{FF2B5EF4-FFF2-40B4-BE49-F238E27FC236}">
                <a16:creationId xmlns:a16="http://schemas.microsoft.com/office/drawing/2014/main" id="{2736AAFF-9B6B-4360-B6BC-CC577150D22B}"/>
              </a:ext>
            </a:extLst>
          </p:cNvPr>
          <p:cNvSpPr txBox="1"/>
          <p:nvPr/>
        </p:nvSpPr>
        <p:spPr>
          <a:xfrm>
            <a:off x="2157046" y="-10579"/>
            <a:ext cx="7948246" cy="707886"/>
          </a:xfrm>
          <a:prstGeom prst="rect">
            <a:avLst/>
          </a:prstGeom>
          <a:noFill/>
        </p:spPr>
        <p:txBody>
          <a:bodyPr wrap="square" rtlCol="0">
            <a:spAutoFit/>
          </a:bodyPr>
          <a:lstStyle/>
          <a:p>
            <a:pPr algn="ctr"/>
            <a:r>
              <a:rPr lang="en-US" sz="4000" dirty="0">
                <a:solidFill>
                  <a:srgbClr val="FFC000"/>
                </a:solidFill>
              </a:rPr>
              <a:t>Sin without Works is Dead</a:t>
            </a:r>
          </a:p>
        </p:txBody>
      </p:sp>
    </p:spTree>
    <p:extLst>
      <p:ext uri="{BB962C8B-B14F-4D97-AF65-F5344CB8AC3E}">
        <p14:creationId xmlns:p14="http://schemas.microsoft.com/office/powerpoint/2010/main" val="3841056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732EA6-689D-4515-911B-B382F0EDEEF7}"/>
              </a:ext>
            </a:extLst>
          </p:cNvPr>
          <p:cNvSpPr/>
          <p:nvPr/>
        </p:nvSpPr>
        <p:spPr>
          <a:xfrm>
            <a:off x="5534892" y="1027906"/>
            <a:ext cx="6040581" cy="5262979"/>
          </a:xfrm>
          <a:prstGeom prst="rect">
            <a:avLst/>
          </a:prstGeom>
        </p:spPr>
        <p:txBody>
          <a:bodyPr wrap="square">
            <a:spAutoFit/>
          </a:bodyPr>
          <a:lstStyle/>
          <a:p>
            <a:r>
              <a:rPr lang="en-US" sz="2400" b="1" u="sng" dirty="0"/>
              <a:t>Every man's work</a:t>
            </a:r>
            <a:r>
              <a:rPr lang="en-US" sz="2400" dirty="0"/>
              <a:t> passes in review before God,  and is registered for  faithfulness or unfaithfulness.  </a:t>
            </a:r>
            <a:r>
              <a:rPr lang="en-US" sz="2400" b="1" u="sng" dirty="0"/>
              <a:t>Opposite each  name in the books of heaven is entered,  with terrible exactness,  every wrong word,  every selfish act,  every unfulfilled duty,  and every  secret  sin,  with  every  artful  dissembling</a:t>
            </a:r>
            <a:r>
              <a:rPr lang="en-US" sz="2400" dirty="0"/>
              <a:t>. </a:t>
            </a:r>
            <a:r>
              <a:rPr lang="en-US" sz="2400" b="1" dirty="0"/>
              <a:t>Heaven-sent warnings or reproofs neglected, wasted moments,  unimproved opportunities, the influence exerted for good or for evil</a:t>
            </a:r>
            <a:r>
              <a:rPr lang="en-US" sz="2400" dirty="0"/>
              <a:t>, </a:t>
            </a:r>
            <a:r>
              <a:rPr lang="en-US" sz="2400" b="1" u="sng" dirty="0"/>
              <a:t>with its far-reaching results</a:t>
            </a:r>
            <a:r>
              <a:rPr lang="en-US" sz="2400" dirty="0"/>
              <a:t>, all are chronicled by the recording angel. The law of God is the standard by which the characters and the lives of men will be tested in the judgment. GC, 482</a:t>
            </a:r>
          </a:p>
        </p:txBody>
      </p:sp>
      <p:pic>
        <p:nvPicPr>
          <p:cNvPr id="4" name="Picture 3">
            <a:extLst>
              <a:ext uri="{FF2B5EF4-FFF2-40B4-BE49-F238E27FC236}">
                <a16:creationId xmlns:a16="http://schemas.microsoft.com/office/drawing/2014/main" id="{0AA740F4-64C9-4981-A053-F7422D3B9690}"/>
              </a:ext>
            </a:extLst>
          </p:cNvPr>
          <p:cNvPicPr>
            <a:picLocks noChangeAspect="1"/>
          </p:cNvPicPr>
          <p:nvPr/>
        </p:nvPicPr>
        <p:blipFill>
          <a:blip r:embed="rId2"/>
          <a:stretch>
            <a:fillRect/>
          </a:stretch>
        </p:blipFill>
        <p:spPr>
          <a:xfrm>
            <a:off x="0" y="1027906"/>
            <a:ext cx="5214472" cy="5262979"/>
          </a:xfrm>
          <a:prstGeom prst="rect">
            <a:avLst/>
          </a:prstGeom>
        </p:spPr>
      </p:pic>
      <p:sp>
        <p:nvSpPr>
          <p:cNvPr id="5" name="TextBox 4">
            <a:extLst>
              <a:ext uri="{FF2B5EF4-FFF2-40B4-BE49-F238E27FC236}">
                <a16:creationId xmlns:a16="http://schemas.microsoft.com/office/drawing/2014/main" id="{B7EDE802-98F3-4EAC-97B0-6FFF68127B50}"/>
              </a:ext>
            </a:extLst>
          </p:cNvPr>
          <p:cNvSpPr txBox="1"/>
          <p:nvPr/>
        </p:nvSpPr>
        <p:spPr>
          <a:xfrm>
            <a:off x="0" y="0"/>
            <a:ext cx="12192000" cy="769441"/>
          </a:xfrm>
          <a:prstGeom prst="rect">
            <a:avLst/>
          </a:prstGeom>
          <a:noFill/>
        </p:spPr>
        <p:txBody>
          <a:bodyPr wrap="square" rtlCol="0">
            <a:spAutoFit/>
          </a:bodyPr>
          <a:lstStyle/>
          <a:p>
            <a:r>
              <a:rPr lang="en-US" sz="4400" dirty="0">
                <a:solidFill>
                  <a:srgbClr val="660066"/>
                </a:solidFill>
                <a:latin typeface="Bodoni MT Condensed" panose="02070606080606020203" pitchFamily="18" charset="0"/>
              </a:rPr>
              <a:t>Sin is our works, words, thoughts, motives, hopes, core values, and beliefs</a:t>
            </a:r>
          </a:p>
        </p:txBody>
      </p:sp>
    </p:spTree>
    <p:extLst>
      <p:ext uri="{BB962C8B-B14F-4D97-AF65-F5344CB8AC3E}">
        <p14:creationId xmlns:p14="http://schemas.microsoft.com/office/powerpoint/2010/main" val="1127126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827</TotalTime>
  <Words>3778</Words>
  <Application>Microsoft Office PowerPoint</Application>
  <PresentationFormat>Widescreen</PresentationFormat>
  <Paragraphs>92</Paragraphs>
  <Slides>25</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Algerian</vt:lpstr>
      <vt:lpstr>Arabic Typesetting</vt:lpstr>
      <vt:lpstr>Arial</vt:lpstr>
      <vt:lpstr>Arial Black</vt:lpstr>
      <vt:lpstr>Arial Nova</vt:lpstr>
      <vt:lpstr>Baskerville Old Face</vt:lpstr>
      <vt:lpstr>Bauhaus 93</vt:lpstr>
      <vt:lpstr>Bodoni MT Black</vt:lpstr>
      <vt:lpstr>Bodoni MT Condensed</vt:lpstr>
      <vt:lpstr>Calibri</vt:lpstr>
      <vt:lpstr>Calibri Light</vt:lpstr>
      <vt:lpstr>Castellar</vt:lpstr>
      <vt:lpstr>Office Theme</vt:lpstr>
      <vt:lpstr>The Sin Problem and Answer</vt:lpstr>
      <vt:lpstr>What is “Sin”???</vt:lpstr>
      <vt:lpstr>What is Iniquity? </vt:lpstr>
      <vt:lpstr>The First Sin-Offering</vt:lpstr>
      <vt:lpstr>Institution of Sin-Offerings</vt:lpstr>
      <vt:lpstr>Who has Sinned?</vt:lpstr>
      <vt:lpstr>How is Sin Recorded?</vt:lpstr>
      <vt:lpstr>PowerPoint Presentation</vt:lpstr>
      <vt:lpstr>PowerPoint Presentation</vt:lpstr>
      <vt:lpstr>What is the Answer to Sin and Iniquity?</vt:lpstr>
      <vt:lpstr>Christ: the Only Hope of Mankind</vt:lpstr>
      <vt:lpstr>God’s Answer to Sin… Requires Our Response</vt:lpstr>
      <vt:lpstr>The New Man</vt:lpstr>
      <vt:lpstr>Where Does the Sin 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Role in Summation…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Sin Offering</dc:title>
  <dc:creator>Kody</dc:creator>
  <cp:lastModifiedBy>Kody</cp:lastModifiedBy>
  <cp:revision>34</cp:revision>
  <dcterms:created xsi:type="dcterms:W3CDTF">2018-08-10T23:03:48Z</dcterms:created>
  <dcterms:modified xsi:type="dcterms:W3CDTF">2018-08-11T12:50:58Z</dcterms:modified>
</cp:coreProperties>
</file>