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57" r:id="rId4"/>
    <p:sldId id="258" r:id="rId5"/>
    <p:sldId id="259" r:id="rId6"/>
    <p:sldId id="260" r:id="rId7"/>
    <p:sldId id="261" r:id="rId8"/>
    <p:sldId id="262" r:id="rId9"/>
    <p:sldId id="263" r:id="rId10"/>
    <p:sldId id="264" r:id="rId11"/>
    <p:sldId id="267" r:id="rId12"/>
    <p:sldId id="265" r:id="rId13"/>
    <p:sldId id="268" r:id="rId14"/>
    <p:sldId id="269" r:id="rId15"/>
    <p:sldId id="266" r:id="rId16"/>
    <p:sldId id="270"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43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CBBA85-B5AB-43F9-882D-93BB8C870DC2}" type="datetimeFigureOut">
              <a:rPr lang="en-US" smtClean="0"/>
              <a:pPr/>
              <a:t>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B2EF0-5BB1-4672-99E6-8958438BC4F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CBBA85-B5AB-43F9-882D-93BB8C870DC2}" type="datetimeFigureOut">
              <a:rPr lang="en-US" smtClean="0"/>
              <a:pPr/>
              <a:t>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B2EF0-5BB1-4672-99E6-8958438BC4F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CBBA85-B5AB-43F9-882D-93BB8C870DC2}" type="datetimeFigureOut">
              <a:rPr lang="en-US" smtClean="0"/>
              <a:pPr/>
              <a:t>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B2EF0-5BB1-4672-99E6-8958438BC4F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CBBA85-B5AB-43F9-882D-93BB8C870DC2}" type="datetimeFigureOut">
              <a:rPr lang="en-US" smtClean="0"/>
              <a:pPr/>
              <a:t>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B2EF0-5BB1-4672-99E6-8958438BC4F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CBBA85-B5AB-43F9-882D-93BB8C870DC2}" type="datetimeFigureOut">
              <a:rPr lang="en-US" smtClean="0"/>
              <a:pPr/>
              <a:t>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B2EF0-5BB1-4672-99E6-8958438BC4F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CBBA85-B5AB-43F9-882D-93BB8C870DC2}" type="datetimeFigureOut">
              <a:rPr lang="en-US" smtClean="0"/>
              <a:pPr/>
              <a:t>2/21/2014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B2EF0-5BB1-4672-99E6-8958438BC4F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CBBA85-B5AB-43F9-882D-93BB8C870DC2}" type="datetimeFigureOut">
              <a:rPr lang="en-US" smtClean="0"/>
              <a:pPr/>
              <a:t>2/21/2014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B2EF0-5BB1-4672-99E6-8958438BC4F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CBBA85-B5AB-43F9-882D-93BB8C870DC2}" type="datetimeFigureOut">
              <a:rPr lang="en-US" smtClean="0"/>
              <a:pPr/>
              <a:t>2/21/2014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B2EF0-5BB1-4672-99E6-8958438BC4F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CBBA85-B5AB-43F9-882D-93BB8C870DC2}" type="datetimeFigureOut">
              <a:rPr lang="en-US" smtClean="0"/>
              <a:pPr/>
              <a:t>2/21/2014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B2EF0-5BB1-4672-99E6-8958438BC4F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CBBA85-B5AB-43F9-882D-93BB8C870DC2}" type="datetimeFigureOut">
              <a:rPr lang="en-US" smtClean="0"/>
              <a:pPr/>
              <a:t>2/21/2014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B2EF0-5BB1-4672-99E6-8958438BC4F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CBBA85-B5AB-43F9-882D-93BB8C870DC2}" type="datetimeFigureOut">
              <a:rPr lang="en-US" smtClean="0"/>
              <a:pPr/>
              <a:t>2/21/2014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B2EF0-5BB1-4672-99E6-8958438BC4F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CBBA85-B5AB-43F9-882D-93BB8C870DC2}" type="datetimeFigureOut">
              <a:rPr lang="en-US" smtClean="0"/>
              <a:pPr/>
              <a:t>2/21/2014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DB2EF0-5BB1-4672-99E6-8958438BC4F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Aztec" TargetMode="External"/><Relationship Id="rId2" Type="http://schemas.openxmlformats.org/officeDocument/2006/relationships/hyperlink" Target="http://en.wikipedia.org/wiki/Human_sacrifice" TargetMode="Externa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i="1" u="sng" dirty="0" smtClean="0">
                <a:solidFill>
                  <a:srgbClr val="FF0000"/>
                </a:solidFill>
              </a:rPr>
              <a:t>The Past Speaks in the Present</a:t>
            </a:r>
            <a:endParaRPr lang="en-US" b="1" i="1" u="sng" dirty="0">
              <a:solidFill>
                <a:srgbClr val="FF0000"/>
              </a:solidFill>
            </a:endParaRPr>
          </a:p>
        </p:txBody>
      </p:sp>
      <p:sp>
        <p:nvSpPr>
          <p:cNvPr id="3" name="Subtitle 2"/>
          <p:cNvSpPr>
            <a:spLocks noGrp="1"/>
          </p:cNvSpPr>
          <p:nvPr>
            <p:ph type="subTitle" idx="1"/>
          </p:nvPr>
        </p:nvSpPr>
        <p:spPr/>
        <p:txBody>
          <a:bodyPr>
            <a:normAutofit/>
          </a:bodyPr>
          <a:lstStyle/>
          <a:p>
            <a:r>
              <a:rPr lang="en-US" sz="4400" b="1" i="1" u="sng" dirty="0" smtClean="0">
                <a:solidFill>
                  <a:srgbClr val="0070C0"/>
                </a:solidFill>
                <a:latin typeface="Algerian" pitchFamily="82" charset="0"/>
              </a:rPr>
              <a:t>Pyramids of Mexico</a:t>
            </a:r>
            <a:endParaRPr lang="en-US" sz="4400" b="1" i="1" u="sng" dirty="0">
              <a:solidFill>
                <a:srgbClr val="0070C0"/>
              </a:solidFill>
              <a:latin typeface="Algerian" pitchFamily="8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4038600" cy="914400"/>
          </a:xfrm>
        </p:spPr>
        <p:txBody>
          <a:bodyPr/>
          <a:lstStyle/>
          <a:p>
            <a:r>
              <a:rPr lang="en-US" b="1" i="1" u="sng" dirty="0" smtClean="0">
                <a:solidFill>
                  <a:srgbClr val="00B050"/>
                </a:solidFill>
              </a:rPr>
              <a:t>Immortality</a:t>
            </a:r>
            <a:endParaRPr lang="en-US" b="1" i="1" u="sng" dirty="0">
              <a:solidFill>
                <a:srgbClr val="00B050"/>
              </a:solidFill>
            </a:endParaRPr>
          </a:p>
        </p:txBody>
      </p:sp>
      <p:sp>
        <p:nvSpPr>
          <p:cNvPr id="3" name="Content Placeholder 2"/>
          <p:cNvSpPr>
            <a:spLocks noGrp="1"/>
          </p:cNvSpPr>
          <p:nvPr>
            <p:ph sz="half" idx="1"/>
          </p:nvPr>
        </p:nvSpPr>
        <p:spPr>
          <a:xfrm>
            <a:off x="0" y="0"/>
            <a:ext cx="4495800" cy="6858000"/>
          </a:xfrm>
        </p:spPr>
        <p:txBody>
          <a:bodyPr>
            <a:normAutofit fontScale="85000" lnSpcReduction="20000"/>
          </a:bodyPr>
          <a:lstStyle/>
          <a:p>
            <a:r>
              <a:rPr lang="en-US" b="1" dirty="0" smtClean="0"/>
              <a:t>Purpose of The Pyramids of Egypt</a:t>
            </a:r>
          </a:p>
          <a:p>
            <a:r>
              <a:rPr lang="en-US" b="1" dirty="0" smtClean="0"/>
              <a:t>Ancient Egypt History The Old Kingdom</a:t>
            </a:r>
          </a:p>
          <a:p>
            <a:r>
              <a:rPr lang="en-US" dirty="0" smtClean="0"/>
              <a:t/>
            </a:r>
            <a:br>
              <a:rPr lang="en-US" dirty="0" smtClean="0"/>
            </a:br>
            <a:r>
              <a:rPr lang="en-US" dirty="0" smtClean="0"/>
              <a:t>Their purpose was not architectural but religious; the Pyramids of Egypt were tombs, lineally descended from the most primitive of burial mounds.</a:t>
            </a:r>
            <a:r>
              <a:rPr lang="en-US" dirty="0"/>
              <a:t> </a:t>
            </a:r>
            <a:r>
              <a:rPr lang="en-US" dirty="0" smtClean="0"/>
              <a:t>Apparently the Pharaoh believed, like any commoner among his people, that every living body was inhabited by a double, or ka, which need not die with the breath; and that the ka would survive all the more completely if the flesh were preserved against hunger, violence and decay. </a:t>
            </a:r>
            <a:endParaRPr lang="en-US" dirty="0"/>
          </a:p>
        </p:txBody>
      </p:sp>
      <p:pic>
        <p:nvPicPr>
          <p:cNvPr id="5" name="Content Placeholder 4" descr="images.jpg"/>
          <p:cNvPicPr>
            <a:picLocks noGrp="1" noChangeAspect="1"/>
          </p:cNvPicPr>
          <p:nvPr>
            <p:ph sz="half" idx="2"/>
          </p:nvPr>
        </p:nvPicPr>
        <p:blipFill>
          <a:blip r:embed="rId2" cstate="print"/>
          <a:stretch>
            <a:fillRect/>
          </a:stretch>
        </p:blipFill>
        <p:spPr>
          <a:xfrm>
            <a:off x="4419600" y="762000"/>
            <a:ext cx="4724400" cy="60960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IMG_6923.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i="1" u="sng" dirty="0" smtClean="0">
                <a:solidFill>
                  <a:srgbClr val="00B050"/>
                </a:solidFill>
                <a:latin typeface="Algerian" pitchFamily="82" charset="0"/>
              </a:rPr>
              <a:t>Human Sacrifices</a:t>
            </a:r>
            <a:endParaRPr lang="en-US" i="1" u="sng" dirty="0">
              <a:solidFill>
                <a:srgbClr val="00B050"/>
              </a:solidFill>
              <a:latin typeface="Algerian" pitchFamily="82" charset="0"/>
            </a:endParaRPr>
          </a:p>
        </p:txBody>
      </p:sp>
      <p:sp>
        <p:nvSpPr>
          <p:cNvPr id="4" name="Content Placeholder 3"/>
          <p:cNvSpPr>
            <a:spLocks noGrp="1"/>
          </p:cNvSpPr>
          <p:nvPr>
            <p:ph sz="half" idx="2"/>
          </p:nvPr>
        </p:nvSpPr>
        <p:spPr>
          <a:xfrm>
            <a:off x="4648200" y="838200"/>
            <a:ext cx="4495800" cy="6019800"/>
          </a:xfrm>
        </p:spPr>
        <p:txBody>
          <a:bodyPr/>
          <a:lstStyle/>
          <a:p>
            <a:r>
              <a:rPr lang="en-US" dirty="0" smtClean="0">
                <a:hlinkClick r:id="rId2" tooltip="Human sacrifice"/>
              </a:rPr>
              <a:t>“Human sacrifice</a:t>
            </a:r>
            <a:r>
              <a:rPr lang="en-US" dirty="0" smtClean="0"/>
              <a:t>  was a religious practice characteristic of pre-Columbian </a:t>
            </a:r>
            <a:r>
              <a:rPr lang="en-US" dirty="0" smtClean="0">
                <a:hlinkClick r:id="rId3" tooltip="Aztec"/>
              </a:rPr>
              <a:t>Aztec</a:t>
            </a:r>
            <a:r>
              <a:rPr lang="en-US" dirty="0" smtClean="0"/>
              <a:t> civilization,…Human sacrifice was in this sense the highest level of an entire panoply of offerings through which the Aztecs sought to repay their debt to the gods.”</a:t>
            </a:r>
            <a:endParaRPr lang="en-US" dirty="0"/>
          </a:p>
        </p:txBody>
      </p:sp>
      <p:pic>
        <p:nvPicPr>
          <p:cNvPr id="7" name="Content Placeholder 6" descr="index.jpg"/>
          <p:cNvPicPr>
            <a:picLocks noGrp="1" noChangeAspect="1"/>
          </p:cNvPicPr>
          <p:nvPr>
            <p:ph sz="half" idx="1"/>
          </p:nvPr>
        </p:nvPicPr>
        <p:blipFill>
          <a:blip r:embed="rId4" cstate="print"/>
          <a:stretch>
            <a:fillRect/>
          </a:stretch>
        </p:blipFill>
        <p:spPr>
          <a:xfrm>
            <a:off x="0" y="838200"/>
            <a:ext cx="4648200" cy="60198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648200" cy="1295400"/>
          </a:xfrm>
        </p:spPr>
        <p:txBody>
          <a:bodyPr>
            <a:normAutofit fontScale="90000"/>
          </a:bodyPr>
          <a:lstStyle/>
          <a:p>
            <a:r>
              <a:rPr lang="en-US" b="1" i="1" u="sng" dirty="0" smtClean="0">
                <a:solidFill>
                  <a:srgbClr val="FF0000"/>
                </a:solidFill>
                <a:latin typeface="Algerian" pitchFamily="82" charset="0"/>
              </a:rPr>
              <a:t>Started way back</a:t>
            </a:r>
            <a:endParaRPr lang="en-US" b="1" i="1" u="sng" dirty="0">
              <a:solidFill>
                <a:srgbClr val="FF0000"/>
              </a:solidFill>
              <a:latin typeface="Algerian" pitchFamily="82" charset="0"/>
            </a:endParaRPr>
          </a:p>
        </p:txBody>
      </p:sp>
      <p:sp>
        <p:nvSpPr>
          <p:cNvPr id="3" name="Content Placeholder 2"/>
          <p:cNvSpPr>
            <a:spLocks noGrp="1"/>
          </p:cNvSpPr>
          <p:nvPr>
            <p:ph sz="half" idx="1"/>
          </p:nvPr>
        </p:nvSpPr>
        <p:spPr>
          <a:xfrm>
            <a:off x="0" y="1447800"/>
            <a:ext cx="4648200" cy="5410200"/>
          </a:xfrm>
        </p:spPr>
        <p:txBody>
          <a:bodyPr>
            <a:normAutofit/>
          </a:bodyPr>
          <a:lstStyle/>
          <a:p>
            <a:r>
              <a:rPr lang="en-US" dirty="0" smtClean="0"/>
              <a:t>“Satan was seeking to bring contempt upon the sacrificial offerings that prefigured the death of Christ; and as the minds of the people were darkened by idolatry, he led them to counterfeit these offerings and sacrifice their own children upon the altars of their gods.”  PP, pg. 122,123</a:t>
            </a:r>
            <a:endParaRPr lang="en-US" dirty="0"/>
          </a:p>
        </p:txBody>
      </p:sp>
      <p:pic>
        <p:nvPicPr>
          <p:cNvPr id="5" name="Content Placeholder 4" descr="index.jpg"/>
          <p:cNvPicPr>
            <a:picLocks noGrp="1" noChangeAspect="1"/>
          </p:cNvPicPr>
          <p:nvPr>
            <p:ph sz="half" idx="2"/>
          </p:nvPr>
        </p:nvPicPr>
        <p:blipFill>
          <a:blip r:embed="rId2" cstate="print"/>
          <a:stretch>
            <a:fillRect/>
          </a:stretch>
        </p:blipFill>
        <p:spPr>
          <a:xfrm>
            <a:off x="4495800" y="0"/>
            <a:ext cx="4648200" cy="68580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jpg"/>
          <p:cNvPicPr>
            <a:picLocks noGrp="1" noChangeAspect="1"/>
          </p:cNvPicPr>
          <p:nvPr>
            <p:ph idx="1"/>
          </p:nvPr>
        </p:nvPicPr>
        <p:blipFill>
          <a:blip r:embed="rId2" cstate="print"/>
          <a:stretch>
            <a:fillRect/>
          </a:stretch>
        </p:blipFill>
        <p:spPr>
          <a:xfrm>
            <a:off x="0" y="0"/>
            <a:ext cx="9143999" cy="68580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0"/>
            <a:ext cx="3733800" cy="838200"/>
          </a:xfrm>
        </p:spPr>
        <p:txBody>
          <a:bodyPr/>
          <a:lstStyle/>
          <a:p>
            <a:r>
              <a:rPr lang="en-US" b="1" i="1" u="sng" dirty="0" smtClean="0">
                <a:solidFill>
                  <a:srgbClr val="00B050"/>
                </a:solidFill>
              </a:rPr>
              <a:t>Sun Worship</a:t>
            </a:r>
            <a:endParaRPr lang="en-US" b="1" i="1" u="sng" dirty="0">
              <a:solidFill>
                <a:srgbClr val="00B050"/>
              </a:solidFill>
            </a:endParaRPr>
          </a:p>
        </p:txBody>
      </p:sp>
      <p:sp>
        <p:nvSpPr>
          <p:cNvPr id="4" name="Content Placeholder 3"/>
          <p:cNvSpPr>
            <a:spLocks noGrp="1"/>
          </p:cNvSpPr>
          <p:nvPr>
            <p:ph sz="half" idx="2"/>
          </p:nvPr>
        </p:nvSpPr>
        <p:spPr>
          <a:xfrm>
            <a:off x="4648200" y="762000"/>
            <a:ext cx="4495800" cy="6096000"/>
          </a:xfrm>
        </p:spPr>
        <p:txBody>
          <a:bodyPr>
            <a:normAutofit/>
          </a:bodyPr>
          <a:lstStyle/>
          <a:p>
            <a:r>
              <a:rPr lang="en-US" dirty="0" smtClean="0"/>
              <a:t>Not only are the immortality of the soul and human sacrifice so prevalent at the pyramids of old, but also sun worship.  This medallion was purchased at the site of the pyramids of Mexico.  Sun worship originated with early peoples and will be a part of the final crisis!</a:t>
            </a:r>
            <a:endParaRPr lang="en-US" dirty="0"/>
          </a:p>
        </p:txBody>
      </p:sp>
      <p:pic>
        <p:nvPicPr>
          <p:cNvPr id="5" name="Content Placeholder 4" descr="IMG_6888.jpg"/>
          <p:cNvPicPr>
            <a:picLocks noGrp="1" noChangeAspect="1"/>
          </p:cNvPicPr>
          <p:nvPr>
            <p:ph sz="half" idx="1"/>
          </p:nvPr>
        </p:nvPicPr>
        <p:blipFill>
          <a:blip r:embed="rId2" cstate="print"/>
          <a:stretch>
            <a:fillRect/>
          </a:stretch>
        </p:blipFill>
        <p:spPr>
          <a:xfrm>
            <a:off x="0" y="0"/>
            <a:ext cx="4724400" cy="6857999"/>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images.jpg"/>
          <p:cNvPicPr>
            <a:picLocks noGrp="1" noChangeAspect="1"/>
          </p:cNvPicPr>
          <p:nvPr>
            <p:ph sz="half" idx="1"/>
          </p:nvPr>
        </p:nvPicPr>
        <p:blipFill>
          <a:blip r:embed="rId2" cstate="print"/>
          <a:stretch>
            <a:fillRect/>
          </a:stretch>
        </p:blipFill>
        <p:spPr>
          <a:xfrm>
            <a:off x="1524000" y="1600200"/>
            <a:ext cx="1905000" cy="3215481"/>
          </a:xfrm>
        </p:spPr>
      </p:pic>
      <p:sp>
        <p:nvSpPr>
          <p:cNvPr id="4" name="Content Placeholder 3"/>
          <p:cNvSpPr>
            <a:spLocks noGrp="1"/>
          </p:cNvSpPr>
          <p:nvPr>
            <p:ph sz="half" idx="2"/>
          </p:nvPr>
        </p:nvSpPr>
        <p:spPr/>
        <p:txBody>
          <a:bodyPr>
            <a:normAutofit/>
          </a:bodyPr>
          <a:lstStyle/>
          <a:p>
            <a:r>
              <a:rPr lang="en-US" dirty="0" smtClean="0"/>
              <a:t>. </a:t>
            </a:r>
            <a:endParaRPr lang="en-US" dirty="0"/>
          </a:p>
        </p:txBody>
      </p:sp>
      <p:pic>
        <p:nvPicPr>
          <p:cNvPr id="6" name="Picture 5" descr="IMG_7014.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274638"/>
            <a:ext cx="4038600" cy="1143000"/>
          </a:xfrm>
        </p:spPr>
        <p:txBody>
          <a:bodyPr/>
          <a:lstStyle/>
          <a:p>
            <a:endParaRPr lang="en-US" dirty="0"/>
          </a:p>
        </p:txBody>
      </p:sp>
      <p:sp>
        <p:nvSpPr>
          <p:cNvPr id="3" name="Content Placeholder 2"/>
          <p:cNvSpPr>
            <a:spLocks noGrp="1"/>
          </p:cNvSpPr>
          <p:nvPr>
            <p:ph sz="half" idx="1"/>
          </p:nvPr>
        </p:nvSpPr>
        <p:spPr>
          <a:xfrm>
            <a:off x="0" y="0"/>
            <a:ext cx="4572000" cy="6858000"/>
          </a:xfrm>
        </p:spPr>
        <p:txBody>
          <a:bodyPr>
            <a:normAutofit/>
          </a:bodyPr>
          <a:lstStyle/>
          <a:p>
            <a:r>
              <a:rPr lang="en-US" baseline="30000" dirty="0" smtClean="0"/>
              <a:t>“</a:t>
            </a:r>
            <a:r>
              <a:rPr lang="en-US" dirty="0" smtClean="0"/>
              <a:t>And he brought me into the inner court of the LORD'S house, and, behold, at the door of the temple of the LORD, between the porch and the altar, </a:t>
            </a:r>
            <a:r>
              <a:rPr lang="en-US" i="1" dirty="0" smtClean="0"/>
              <a:t>were</a:t>
            </a:r>
            <a:r>
              <a:rPr lang="en-US" dirty="0" smtClean="0"/>
              <a:t> about five and twenty men, with their backs toward the temple of the LORD, and their faces toward the east; and they worshipped the sun toward the east.”  Ezek. 8:16</a:t>
            </a:r>
          </a:p>
          <a:p>
            <a:endParaRPr lang="en-US" dirty="0"/>
          </a:p>
        </p:txBody>
      </p:sp>
      <p:pic>
        <p:nvPicPr>
          <p:cNvPr id="5" name="Content Placeholder 4" descr="IMG_6908.jpg"/>
          <p:cNvPicPr>
            <a:picLocks noGrp="1" noChangeAspect="1"/>
          </p:cNvPicPr>
          <p:nvPr>
            <p:ph sz="half" idx="2"/>
          </p:nvPr>
        </p:nvPicPr>
        <p:blipFill>
          <a:blip r:embed="rId2" cstate="print"/>
          <a:stretch>
            <a:fillRect/>
          </a:stretch>
        </p:blipFill>
        <p:spPr>
          <a:xfrm>
            <a:off x="4495800" y="0"/>
            <a:ext cx="4648200" cy="68580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i="1" u="sng" dirty="0" smtClean="0">
                <a:solidFill>
                  <a:srgbClr val="7030A0"/>
                </a:solidFill>
                <a:latin typeface="Algerian" pitchFamily="82" charset="0"/>
              </a:rPr>
              <a:t>The one behind it All!</a:t>
            </a:r>
            <a:endParaRPr lang="en-US" i="1" u="sng" dirty="0">
              <a:solidFill>
                <a:srgbClr val="7030A0"/>
              </a:solidFill>
              <a:latin typeface="Algerian" pitchFamily="82" charset="0"/>
            </a:endParaRPr>
          </a:p>
        </p:txBody>
      </p:sp>
      <p:pic>
        <p:nvPicPr>
          <p:cNvPr id="4" name="Content Placeholder 3" descr="images.jpg"/>
          <p:cNvPicPr>
            <a:picLocks noGrp="1" noChangeAspect="1"/>
          </p:cNvPicPr>
          <p:nvPr>
            <p:ph idx="1"/>
          </p:nvPr>
        </p:nvPicPr>
        <p:blipFill>
          <a:blip r:embed="rId2" cstate="print"/>
          <a:stretch>
            <a:fillRect/>
          </a:stretch>
        </p:blipFill>
        <p:spPr>
          <a:xfrm>
            <a:off x="1" y="838200"/>
            <a:ext cx="9144000" cy="60198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572000" cy="914400"/>
          </a:xfrm>
        </p:spPr>
        <p:txBody>
          <a:bodyPr>
            <a:normAutofit/>
          </a:bodyPr>
          <a:lstStyle/>
          <a:p>
            <a:r>
              <a:rPr lang="en-US" dirty="0" smtClean="0"/>
              <a:t>   </a:t>
            </a:r>
            <a:r>
              <a:rPr lang="en-US" b="1" i="1" u="sng" dirty="0" smtClean="0">
                <a:solidFill>
                  <a:srgbClr val="7030A0"/>
                </a:solidFill>
                <a:latin typeface="Algerian" pitchFamily="82" charset="0"/>
              </a:rPr>
              <a:t>Ugly Monster</a:t>
            </a:r>
            <a:endParaRPr lang="en-US" b="1" i="1" u="sng" dirty="0">
              <a:solidFill>
                <a:srgbClr val="7030A0"/>
              </a:solidFill>
              <a:latin typeface="Algerian" pitchFamily="82" charset="0"/>
            </a:endParaRPr>
          </a:p>
        </p:txBody>
      </p:sp>
      <p:pic>
        <p:nvPicPr>
          <p:cNvPr id="5" name="Content Placeholder 4" descr="IMG_6990.jpg"/>
          <p:cNvPicPr>
            <a:picLocks noGrp="1" noChangeAspect="1"/>
          </p:cNvPicPr>
          <p:nvPr>
            <p:ph sz="half" idx="1"/>
          </p:nvPr>
        </p:nvPicPr>
        <p:blipFill>
          <a:blip r:embed="rId2" cstate="print"/>
          <a:stretch>
            <a:fillRect/>
          </a:stretch>
        </p:blipFill>
        <p:spPr>
          <a:xfrm>
            <a:off x="0" y="0"/>
            <a:ext cx="4648200" cy="6858000"/>
          </a:xfrm>
        </p:spPr>
      </p:pic>
      <p:sp>
        <p:nvSpPr>
          <p:cNvPr id="4" name="Content Placeholder 3"/>
          <p:cNvSpPr>
            <a:spLocks noGrp="1"/>
          </p:cNvSpPr>
          <p:nvPr>
            <p:ph sz="half" idx="2"/>
          </p:nvPr>
        </p:nvSpPr>
        <p:spPr>
          <a:xfrm>
            <a:off x="4648200" y="762000"/>
            <a:ext cx="4495800" cy="6096000"/>
          </a:xfrm>
        </p:spPr>
        <p:txBody>
          <a:bodyPr>
            <a:normAutofit fontScale="92500" lnSpcReduction="10000"/>
          </a:bodyPr>
          <a:lstStyle/>
          <a:p>
            <a:r>
              <a:rPr lang="en-US" dirty="0" smtClean="0"/>
              <a:t>This ugly creature greeted us at Teotihuacan.  One of the guides informed us that that was the serpent.  How fitting that immortality, human sacrifice, sun worship, and a site dedicated to the serpent was all provided in one package!  “And the great dragon was cast out, that old serpent, called the Devil, and Satan, which deceiveth the whole world: he was cast out into the earth, and his angels were cast out with him.”  Rev. 12:9</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i="1" u="sng" dirty="0" smtClean="0">
                <a:solidFill>
                  <a:srgbClr val="7030A0"/>
                </a:solidFill>
                <a:latin typeface="Algerian" pitchFamily="82" charset="0"/>
              </a:rPr>
              <a:t>Long Time in Process</a:t>
            </a:r>
            <a:endParaRPr lang="en-US" i="1" u="sng" dirty="0">
              <a:solidFill>
                <a:srgbClr val="7030A0"/>
              </a:solidFill>
              <a:latin typeface="Algerian" pitchFamily="82" charset="0"/>
            </a:endParaRPr>
          </a:p>
        </p:txBody>
      </p:sp>
      <p:sp>
        <p:nvSpPr>
          <p:cNvPr id="3" name="Content Placeholder 2"/>
          <p:cNvSpPr>
            <a:spLocks noGrp="1"/>
          </p:cNvSpPr>
          <p:nvPr>
            <p:ph idx="1"/>
          </p:nvPr>
        </p:nvSpPr>
        <p:spPr>
          <a:xfrm>
            <a:off x="0" y="685800"/>
            <a:ext cx="9144000" cy="6172200"/>
          </a:xfrm>
        </p:spPr>
        <p:txBody>
          <a:bodyPr>
            <a:normAutofit/>
          </a:bodyPr>
          <a:lstStyle/>
          <a:p>
            <a:r>
              <a:rPr lang="en-US" dirty="0" smtClean="0"/>
              <a:t>“Through the two great errors, the immortality of the soul and Sunday sacredness, Satan will bring the people under his deceptions. While the former lays the foundation of spiritualism, the latter creates a bond of sympathy with Rome. The Protestants of the United States will be foremost in stretching their hands across the gulf to grasp the hand of spiritualism; they will reach over the abyss to clasp hands with the Roman power; and under the influence of this threefold union, this country will follow in the steps of Rome in trampling on the rights of conscience.”  GC, pg. 588</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990600"/>
          </a:xfrm>
        </p:spPr>
        <p:txBody>
          <a:bodyPr/>
          <a:lstStyle/>
          <a:p>
            <a:r>
              <a:rPr lang="en-US" b="1" i="1" u="sng" dirty="0" smtClean="0">
                <a:solidFill>
                  <a:srgbClr val="7030A0"/>
                </a:solidFill>
                <a:latin typeface="Algerian" pitchFamily="82" charset="0"/>
              </a:rPr>
              <a:t>How Fitting!</a:t>
            </a:r>
            <a:endParaRPr lang="en-US" b="1" i="1" u="sng" dirty="0">
              <a:solidFill>
                <a:srgbClr val="7030A0"/>
              </a:solidFill>
              <a:latin typeface="Algerian" pitchFamily="82" charset="0"/>
            </a:endParaRPr>
          </a:p>
        </p:txBody>
      </p:sp>
      <p:sp>
        <p:nvSpPr>
          <p:cNvPr id="3" name="Content Placeholder 2"/>
          <p:cNvSpPr>
            <a:spLocks noGrp="1"/>
          </p:cNvSpPr>
          <p:nvPr>
            <p:ph sz="half" idx="1"/>
          </p:nvPr>
        </p:nvSpPr>
        <p:spPr>
          <a:xfrm>
            <a:off x="0" y="762000"/>
            <a:ext cx="4572000" cy="6096000"/>
          </a:xfrm>
        </p:spPr>
        <p:txBody>
          <a:bodyPr>
            <a:normAutofit lnSpcReduction="10000"/>
          </a:bodyPr>
          <a:lstStyle/>
          <a:p>
            <a:r>
              <a:rPr lang="en-US" dirty="0" smtClean="0"/>
              <a:t>As we left Teotihuacan, we saw this  mangled snake laying in pieces on the road.  How fitting and comforting to know that everything we saw at the pyramids of Teotihuacan; one day it would be destroyed!  </a:t>
            </a:r>
            <a:br>
              <a:rPr lang="en-US" dirty="0" smtClean="0"/>
            </a:br>
            <a:r>
              <a:rPr lang="en-US" dirty="0" smtClean="0"/>
              <a:t>“And I will put enmity between thee and the woman, and between thy seed and her seed; it shall bruise thy head, and thou shalt bruise his heel.”  Gen. 3:15</a:t>
            </a:r>
          </a:p>
          <a:p>
            <a:endParaRPr lang="en-US" dirty="0"/>
          </a:p>
        </p:txBody>
      </p:sp>
      <p:pic>
        <p:nvPicPr>
          <p:cNvPr id="5" name="Content Placeholder 4" descr="IMG_6973.jpg"/>
          <p:cNvPicPr>
            <a:picLocks noGrp="1" noChangeAspect="1"/>
          </p:cNvPicPr>
          <p:nvPr>
            <p:ph sz="half" idx="2"/>
          </p:nvPr>
        </p:nvPicPr>
        <p:blipFill>
          <a:blip r:embed="rId2" cstate="print"/>
          <a:stretch>
            <a:fillRect/>
          </a:stretch>
        </p:blipFill>
        <p:spPr>
          <a:xfrm>
            <a:off x="4572000" y="0"/>
            <a:ext cx="4572000" cy="6858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6858.jpg"/>
          <p:cNvPicPr>
            <a:picLocks noGrp="1" noChangeAspect="1"/>
          </p:cNvPicPr>
          <p:nvPr>
            <p:ph idx="1"/>
          </p:nvPr>
        </p:nvPicPr>
        <p:blipFill>
          <a:blip r:embed="rId2" cstate="print"/>
          <a:stretch>
            <a:fillRect/>
          </a:stretch>
        </p:blipFill>
        <p:spPr>
          <a:xfrm>
            <a:off x="0" y="0"/>
            <a:ext cx="9144000" cy="6858000"/>
          </a:xfrm>
        </p:spPr>
      </p:pic>
      <p:pic>
        <p:nvPicPr>
          <p:cNvPr id="5" name="Picture 4" descr="IMG_6880.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u="sng" dirty="0" smtClean="0">
                <a:solidFill>
                  <a:srgbClr val="0070C0"/>
                </a:solidFill>
              </a:rPr>
              <a:t>From Where Did they Come?</a:t>
            </a:r>
            <a:endParaRPr lang="en-US" b="1" i="1" u="sng" dirty="0">
              <a:solidFill>
                <a:srgbClr val="0070C0"/>
              </a:solidFill>
            </a:endParaRPr>
          </a:p>
        </p:txBody>
      </p:sp>
      <p:pic>
        <p:nvPicPr>
          <p:cNvPr id="4" name="Content Placeholder 3" descr="images.jpg"/>
          <p:cNvPicPr>
            <a:picLocks noGrp="1" noChangeAspect="1"/>
          </p:cNvPicPr>
          <p:nvPr>
            <p:ph idx="1"/>
          </p:nvPr>
        </p:nvPicPr>
        <p:blipFill>
          <a:blip r:embed="rId2" cstate="print"/>
          <a:stretch>
            <a:fillRect/>
          </a:stretch>
        </p:blipFill>
        <p:spPr>
          <a:xfrm>
            <a:off x="0" y="762000"/>
            <a:ext cx="9144000" cy="60960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4038600" cy="838200"/>
          </a:xfrm>
        </p:spPr>
        <p:txBody>
          <a:bodyPr>
            <a:normAutofit/>
          </a:bodyPr>
          <a:lstStyle/>
          <a:p>
            <a:r>
              <a:rPr lang="en-US" i="1" u="sng" dirty="0" smtClean="0">
                <a:solidFill>
                  <a:srgbClr val="FF0000"/>
                </a:solidFill>
              </a:rPr>
              <a:t>Moving Away</a:t>
            </a:r>
            <a:endParaRPr lang="en-US" i="1" u="sng" dirty="0">
              <a:solidFill>
                <a:srgbClr val="FF0000"/>
              </a:solidFill>
            </a:endParaRPr>
          </a:p>
        </p:txBody>
      </p:sp>
      <p:sp>
        <p:nvSpPr>
          <p:cNvPr id="3" name="Content Placeholder 2"/>
          <p:cNvSpPr>
            <a:spLocks noGrp="1"/>
          </p:cNvSpPr>
          <p:nvPr>
            <p:ph sz="half" idx="1"/>
          </p:nvPr>
        </p:nvSpPr>
        <p:spPr>
          <a:xfrm>
            <a:off x="0" y="0"/>
            <a:ext cx="4648200" cy="6858000"/>
          </a:xfrm>
        </p:spPr>
        <p:txBody>
          <a:bodyPr>
            <a:normAutofit fontScale="92500"/>
          </a:bodyPr>
          <a:lstStyle/>
          <a:p>
            <a:r>
              <a:rPr lang="en-US" dirty="0" smtClean="0"/>
              <a:t>“And it came to pass, as they journeyed from the east, that they found a plain in the land of Shinar; and they dwelt there.</a:t>
            </a:r>
            <a:r>
              <a:rPr lang="en-US" dirty="0"/>
              <a:t> </a:t>
            </a:r>
            <a:r>
              <a:rPr lang="en-US" dirty="0" smtClean="0"/>
              <a:t>And they said one to another, Go to, let us make brick, and burn them thoroughly. And they had brick for stone, and slime had they for mortar. And they said, Go to, let us build us a city and a tower, whose top </a:t>
            </a:r>
            <a:r>
              <a:rPr lang="en-US" i="1" dirty="0" smtClean="0"/>
              <a:t>may reach</a:t>
            </a:r>
            <a:r>
              <a:rPr lang="en-US" dirty="0" smtClean="0"/>
              <a:t> unto heaven; and let us make us a name, lest we be scattered abroad upon the face of the whole earth.”  Gen. 11:1-4</a:t>
            </a:r>
          </a:p>
          <a:p>
            <a:endParaRPr lang="en-US" dirty="0"/>
          </a:p>
        </p:txBody>
      </p:sp>
      <p:pic>
        <p:nvPicPr>
          <p:cNvPr id="5" name="Content Placeholder 4" descr="urartu.jpg"/>
          <p:cNvPicPr>
            <a:picLocks noGrp="1" noChangeAspect="1"/>
          </p:cNvPicPr>
          <p:nvPr>
            <p:ph sz="half" idx="2"/>
          </p:nvPr>
        </p:nvPicPr>
        <p:blipFill>
          <a:blip r:embed="rId2" cstate="print"/>
          <a:stretch>
            <a:fillRect/>
          </a:stretch>
        </p:blipFill>
        <p:spPr>
          <a:xfrm>
            <a:off x="4648200" y="762000"/>
            <a:ext cx="4495800" cy="60960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0" y="457200"/>
            <a:ext cx="9144000" cy="6400800"/>
          </a:xfrm>
        </p:spPr>
        <p:txBody>
          <a:bodyPr>
            <a:normAutofit lnSpcReduction="10000"/>
          </a:bodyPr>
          <a:lstStyle/>
          <a:p>
            <a:r>
              <a:rPr lang="en-US" dirty="0" smtClean="0"/>
              <a:t>“For a time the descendants of Noah continued to dwell among the mountains where the ark had rested. As their numbers increased, apostasy soon led to division. Those who desired to forget their Creator and to cast off the restraint of His law felt a constant annoyance from the teaching and example of their God-fearing associates, and after a time they decided to separate from the worshipers of God. Accordingly they journeyed to the plain of Shinar, on the banks of the river Euphrates. They were attracted by the beauty of the situation and the fertility of the soil, and upon this plain they determined to make their home.”  PP, pg. 118</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i="1" u="sng" dirty="0" smtClean="0">
                <a:solidFill>
                  <a:srgbClr val="FF0000"/>
                </a:solidFill>
                <a:latin typeface="Algerian" pitchFamily="82" charset="0"/>
              </a:rPr>
              <a:t>Devil Worshippers</a:t>
            </a:r>
            <a:endParaRPr lang="en-US" b="1" i="1" u="sng" dirty="0">
              <a:solidFill>
                <a:srgbClr val="FF0000"/>
              </a:solidFill>
              <a:latin typeface="Algerian" pitchFamily="82" charset="0"/>
            </a:endParaRPr>
          </a:p>
        </p:txBody>
      </p:sp>
      <p:pic>
        <p:nvPicPr>
          <p:cNvPr id="5" name="Content Placeholder 4" descr="index.jpg"/>
          <p:cNvPicPr>
            <a:picLocks noGrp="1" noChangeAspect="1"/>
          </p:cNvPicPr>
          <p:nvPr>
            <p:ph sz="half" idx="1"/>
          </p:nvPr>
        </p:nvPicPr>
        <p:blipFill>
          <a:blip r:embed="rId2" cstate="print"/>
          <a:stretch>
            <a:fillRect/>
          </a:stretch>
        </p:blipFill>
        <p:spPr>
          <a:xfrm>
            <a:off x="0" y="685800"/>
            <a:ext cx="4876800" cy="6172199"/>
          </a:xfrm>
        </p:spPr>
      </p:pic>
      <p:sp>
        <p:nvSpPr>
          <p:cNvPr id="4" name="Content Placeholder 3"/>
          <p:cNvSpPr>
            <a:spLocks noGrp="1"/>
          </p:cNvSpPr>
          <p:nvPr>
            <p:ph sz="half" idx="2"/>
          </p:nvPr>
        </p:nvSpPr>
        <p:spPr>
          <a:xfrm>
            <a:off x="4648200" y="685800"/>
            <a:ext cx="4495800" cy="6172200"/>
          </a:xfrm>
        </p:spPr>
        <p:txBody>
          <a:bodyPr>
            <a:normAutofit fontScale="85000" lnSpcReduction="20000"/>
          </a:bodyPr>
          <a:lstStyle/>
          <a:p>
            <a:r>
              <a:rPr lang="en-US" dirty="0" smtClean="0"/>
              <a:t>“But while they murmured against God as arbitrary and severe, they were accepting the rule of the cruelest of tyrants. Satan was seeking to bring contempt upon the sacrificial offerings that prefigured the death of Christ; and as the minds of the people were darkened by idolatry, he led them to counterfeit these offerings and sacrifice their own children upon the altars of their gods. As men turned away from God, the divine attributes--justice, purity, and love--were supplanted by oppression, violence, and brutality.”  PP, pgs. 122,123</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i="1" u="sng" dirty="0" smtClean="0">
                <a:solidFill>
                  <a:srgbClr val="00B050"/>
                </a:solidFill>
                <a:latin typeface="Algerian" pitchFamily="82" charset="0"/>
              </a:rPr>
              <a:t>Scattered Abroad</a:t>
            </a:r>
            <a:endParaRPr lang="en-US" i="1" u="sng" dirty="0">
              <a:solidFill>
                <a:srgbClr val="00B050"/>
              </a:solidFill>
              <a:latin typeface="Algerian" pitchFamily="82" charset="0"/>
            </a:endParaRPr>
          </a:p>
        </p:txBody>
      </p:sp>
      <p:sp>
        <p:nvSpPr>
          <p:cNvPr id="3" name="Content Placeholder 2"/>
          <p:cNvSpPr>
            <a:spLocks noGrp="1"/>
          </p:cNvSpPr>
          <p:nvPr>
            <p:ph sz="half" idx="1"/>
          </p:nvPr>
        </p:nvSpPr>
        <p:spPr>
          <a:xfrm>
            <a:off x="0" y="762000"/>
            <a:ext cx="4572000" cy="6096000"/>
          </a:xfrm>
        </p:spPr>
        <p:txBody>
          <a:bodyPr>
            <a:normAutofit/>
          </a:bodyPr>
          <a:lstStyle/>
          <a:p>
            <a:r>
              <a:rPr lang="en-US" dirty="0" smtClean="0"/>
              <a:t>Following the fiasco at the Tower of Babel, the idolatrous people were scattered throughout the earth.  They took with them a knowledge of architecture and the seeds of rebellious worship inspired by the devil.  Should it surprise us to see similar structures and similar ideas around the earth? </a:t>
            </a:r>
            <a:endParaRPr lang="en-US" dirty="0"/>
          </a:p>
        </p:txBody>
      </p:sp>
      <p:pic>
        <p:nvPicPr>
          <p:cNvPr id="5" name="Content Placeholder 4" descr="index.jpg"/>
          <p:cNvPicPr>
            <a:picLocks noGrp="1" noChangeAspect="1"/>
          </p:cNvPicPr>
          <p:nvPr>
            <p:ph sz="half" idx="2"/>
          </p:nvPr>
        </p:nvPicPr>
        <p:blipFill>
          <a:blip r:embed="rId2" cstate="print"/>
          <a:stretch>
            <a:fillRect/>
          </a:stretch>
        </p:blipFill>
        <p:spPr>
          <a:xfrm>
            <a:off x="4495800" y="838200"/>
            <a:ext cx="4648200" cy="60198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4038600" cy="762000"/>
          </a:xfrm>
        </p:spPr>
        <p:txBody>
          <a:bodyPr/>
          <a:lstStyle/>
          <a:p>
            <a:r>
              <a:rPr lang="en-US" b="1" i="1" u="sng" dirty="0" smtClean="0">
                <a:solidFill>
                  <a:srgbClr val="00B050"/>
                </a:solidFill>
                <a:latin typeface="Algerian" pitchFamily="82" charset="0"/>
              </a:rPr>
              <a:t>Seeds of Evil</a:t>
            </a:r>
            <a:endParaRPr lang="en-US" b="1" i="1" u="sng" dirty="0">
              <a:solidFill>
                <a:srgbClr val="00B050"/>
              </a:solidFill>
              <a:latin typeface="Algerian" pitchFamily="82" charset="0"/>
            </a:endParaRPr>
          </a:p>
        </p:txBody>
      </p:sp>
      <p:pic>
        <p:nvPicPr>
          <p:cNvPr id="5" name="Content Placeholder 4" descr="index.jpg"/>
          <p:cNvPicPr>
            <a:picLocks noGrp="1" noChangeAspect="1"/>
          </p:cNvPicPr>
          <p:nvPr>
            <p:ph sz="half" idx="1"/>
          </p:nvPr>
        </p:nvPicPr>
        <p:blipFill>
          <a:blip r:embed="rId2" cstate="print"/>
          <a:stretch>
            <a:fillRect/>
          </a:stretch>
        </p:blipFill>
        <p:spPr>
          <a:xfrm>
            <a:off x="0" y="0"/>
            <a:ext cx="4572000" cy="6858000"/>
          </a:xfrm>
        </p:spPr>
      </p:pic>
      <p:sp>
        <p:nvSpPr>
          <p:cNvPr id="4" name="Content Placeholder 3"/>
          <p:cNvSpPr>
            <a:spLocks noGrp="1"/>
          </p:cNvSpPr>
          <p:nvPr>
            <p:ph sz="half" idx="2"/>
          </p:nvPr>
        </p:nvSpPr>
        <p:spPr>
          <a:xfrm>
            <a:off x="4648200" y="685800"/>
            <a:ext cx="4495800" cy="6172200"/>
          </a:xfrm>
        </p:spPr>
        <p:txBody>
          <a:bodyPr>
            <a:normAutofit/>
          </a:bodyPr>
          <a:lstStyle/>
          <a:p>
            <a:r>
              <a:rPr lang="en-US" dirty="0" smtClean="0"/>
              <a:t>1.  Structures would be used as burial grounds for rulers.  Their goods were buried with them for the afterlife.  They believed in the immortality of the soul.</a:t>
            </a:r>
          </a:p>
          <a:p>
            <a:r>
              <a:rPr lang="en-US" dirty="0" smtClean="0"/>
              <a:t>2.  They believed in human sacrifices.</a:t>
            </a:r>
          </a:p>
          <a:p>
            <a:r>
              <a:rPr lang="en-US" dirty="0" smtClean="0"/>
              <a:t>3.  They worshipped the sun.</a:t>
            </a:r>
          </a:p>
          <a:p>
            <a:r>
              <a:rPr lang="en-US" dirty="0" smtClean="0"/>
              <a:t>4. This was all inspired by the devil.</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971</Words>
  <Application>Microsoft Office PowerPoint</Application>
  <PresentationFormat>On-screen Show (4:3)</PresentationFormat>
  <Paragraphs>34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The Past Speaks in the Present</vt:lpstr>
      <vt:lpstr>Long Time in Process</vt:lpstr>
      <vt:lpstr>Slide 3</vt:lpstr>
      <vt:lpstr>From Where Did they Come?</vt:lpstr>
      <vt:lpstr>Moving Away</vt:lpstr>
      <vt:lpstr>Slide 6</vt:lpstr>
      <vt:lpstr>Devil Worshippers</vt:lpstr>
      <vt:lpstr>Scattered Abroad</vt:lpstr>
      <vt:lpstr>Seeds of Evil</vt:lpstr>
      <vt:lpstr>Immortality</vt:lpstr>
      <vt:lpstr>Slide 11</vt:lpstr>
      <vt:lpstr>Human Sacrifices</vt:lpstr>
      <vt:lpstr>Started way back</vt:lpstr>
      <vt:lpstr>Slide 14</vt:lpstr>
      <vt:lpstr>Sun Worship</vt:lpstr>
      <vt:lpstr>Slide 16</vt:lpstr>
      <vt:lpstr>Slide 17</vt:lpstr>
      <vt:lpstr>The one behind it All!</vt:lpstr>
      <vt:lpstr>   Ugly Monster</vt:lpstr>
      <vt:lpstr>How Fitting!</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Past Speaks in the Present</dc:title>
  <dc:creator>Computer</dc:creator>
  <cp:lastModifiedBy>Computer</cp:lastModifiedBy>
  <cp:revision>13</cp:revision>
  <dcterms:created xsi:type="dcterms:W3CDTF">2014-02-21T02:18:35Z</dcterms:created>
  <dcterms:modified xsi:type="dcterms:W3CDTF">2014-02-21T21:50:54Z</dcterms:modified>
</cp:coreProperties>
</file>