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3AA19-D8A3-4A43-AC50-4F6130A9770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144651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3AA19-D8A3-4A43-AC50-4F6130A9770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178986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3AA19-D8A3-4A43-AC50-4F6130A9770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121380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3AA19-D8A3-4A43-AC50-4F6130A9770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17511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D3AA19-D8A3-4A43-AC50-4F6130A9770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256422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3AA19-D8A3-4A43-AC50-4F6130A9770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79490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3AA19-D8A3-4A43-AC50-4F6130A97706}"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3802098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3AA19-D8A3-4A43-AC50-4F6130A97706}"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2587662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3AA19-D8A3-4A43-AC50-4F6130A97706}"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209417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D3AA19-D8A3-4A43-AC50-4F6130A9770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364192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BD3AA19-D8A3-4A43-AC50-4F6130A9770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050E1-945D-4417-AD74-9A6433715F4D}" type="slidenum">
              <a:rPr lang="en-US" smtClean="0"/>
              <a:t>‹#›</a:t>
            </a:fld>
            <a:endParaRPr lang="en-US"/>
          </a:p>
        </p:txBody>
      </p:sp>
    </p:spTree>
    <p:extLst>
      <p:ext uri="{BB962C8B-B14F-4D97-AF65-F5344CB8AC3E}">
        <p14:creationId xmlns:p14="http://schemas.microsoft.com/office/powerpoint/2010/main" val="2380307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3AA19-D8A3-4A43-AC50-4F6130A97706}" type="datetimeFigureOut">
              <a:rPr lang="en-US" smtClean="0"/>
              <a:t>10/9/2018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050E1-945D-4417-AD74-9A6433715F4D}" type="slidenum">
              <a:rPr lang="en-US" smtClean="0"/>
              <a:t>‹#›</a:t>
            </a:fld>
            <a:endParaRPr lang="en-US"/>
          </a:p>
        </p:txBody>
      </p:sp>
    </p:spTree>
    <p:extLst>
      <p:ext uri="{BB962C8B-B14F-4D97-AF65-F5344CB8AC3E}">
        <p14:creationId xmlns:p14="http://schemas.microsoft.com/office/powerpoint/2010/main" val="97970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1087437"/>
          </a:xfrm>
        </p:spPr>
        <p:txBody>
          <a:bodyPr/>
          <a:lstStyle/>
          <a:p>
            <a:r>
              <a:rPr lang="en-US" b="1" i="1" u="sng" dirty="0" smtClean="0">
                <a:solidFill>
                  <a:srgbClr val="0070C0"/>
                </a:solidFill>
                <a:latin typeface="Algerian" panose="04020705040A02060702" pitchFamily="82" charset="0"/>
              </a:rPr>
              <a:t>Disciple Whom Jesus Loved</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031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2000"/>
          </a:xfrm>
        </p:spPr>
        <p:txBody>
          <a:bodyPr>
            <a:normAutofit/>
          </a:bodyPr>
          <a:lstStyle/>
          <a:p>
            <a:r>
              <a:rPr lang="en-US" dirty="0" smtClean="0"/>
              <a:t>                      </a:t>
            </a:r>
            <a:r>
              <a:rPr lang="en-US" b="1" i="1" u="sng" dirty="0" smtClean="0">
                <a:solidFill>
                  <a:srgbClr val="FF0000"/>
                </a:solidFill>
                <a:latin typeface="Algerian" panose="04020705040A02060702" pitchFamily="82" charset="0"/>
              </a:rPr>
              <a:t>Willing Surrender!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fontScale="92500" lnSpcReduction="10000"/>
          </a:bodyPr>
          <a:lstStyle/>
          <a:p>
            <a:r>
              <a:rPr lang="en-US" dirty="0" smtClean="0"/>
              <a:t>“…The </a:t>
            </a:r>
            <a:r>
              <a:rPr lang="en-US" dirty="0"/>
              <a:t>disciples knew that it was the purpose of Christ to bless the Samaritans by His presence; and the coldness, jealousy, and disrespect shown to their Master filled them with surprise and indignation. James and John </a:t>
            </a:r>
            <a:r>
              <a:rPr lang="en-US" dirty="0" smtClean="0"/>
              <a:t>especially were </a:t>
            </a:r>
            <a:r>
              <a:rPr lang="en-US" dirty="0"/>
              <a:t>aroused. That He whom they so highly reverenced should be thus treated, seemed to them a wrong too great to be passed over without immediate punishment. In their zeal they said, "Lord, wilt Thou that we command fire to come down from heaven, and consume them, even as Elias did?" referring to the destruction of the Samaritan captains and their companies sent out to take the prophet Elijah. They were surprised to see that Jesus was pained by their words, and still more surprised as His rebuke fell upon their ears: "Ye know not what manner of spirit ye are of. For the Son of man is not come to destroy men's lives, but to save them." Luke </a:t>
            </a:r>
            <a:r>
              <a:rPr lang="en-US" dirty="0" smtClean="0"/>
              <a:t>9:54-56. It </a:t>
            </a:r>
            <a:r>
              <a:rPr lang="en-US" dirty="0"/>
              <a:t>is no part of Christ's mission to compel men to receive Him. It is Satan, and men actuated by his spirit, who seek to compel the conscience. Under a pretense of zeal for righteousness, men who are confederated with evil angels sometimes bring suffering upon their fellow men in order to convert them to their ideas of religion; but Christ is ever showing mercy, ever seeking to win by the revealing of His love. He can admit no rival in the soul, nor accept of partial service; but He desires only voluntary service, the willing surrender of the heart under the constraint of love</a:t>
            </a:r>
            <a:r>
              <a:rPr lang="en-US" dirty="0" smtClean="0"/>
              <a:t>.”  AA, pgs. 540, 541</a:t>
            </a:r>
            <a:endParaRPr lang="en-US" dirty="0"/>
          </a:p>
        </p:txBody>
      </p:sp>
    </p:spTree>
    <p:extLst>
      <p:ext uri="{BB962C8B-B14F-4D97-AF65-F5344CB8AC3E}">
        <p14:creationId xmlns:p14="http://schemas.microsoft.com/office/powerpoint/2010/main" val="376128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7200" y="1"/>
            <a:ext cx="6654800" cy="8000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Top Spot in the Kingdom!</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2"/>
            <a:ext cx="6019800" cy="6857998"/>
          </a:xfrm>
        </p:spPr>
        <p:txBody>
          <a:bodyPr>
            <a:noAutofit/>
          </a:bodyPr>
          <a:lstStyle/>
          <a:p>
            <a:r>
              <a:rPr lang="en-US" sz="2400" dirty="0" smtClean="0"/>
              <a:t>“Then </a:t>
            </a:r>
            <a:r>
              <a:rPr lang="en-US" sz="2400" dirty="0"/>
              <a:t>came to him the mother of Zebedee's children with her sons, worshipping him, and desiring a certain thing of </a:t>
            </a:r>
            <a:r>
              <a:rPr lang="en-US" sz="2400" dirty="0" smtClean="0"/>
              <a:t>him. And </a:t>
            </a:r>
            <a:r>
              <a:rPr lang="en-US" sz="2400" dirty="0"/>
              <a:t>he said unto her, What wilt thou? She saith unto him, Grant that these my two sons may sit, the one on thy right hand, and the other on the left, in thy kingdom</a:t>
            </a:r>
            <a:r>
              <a:rPr lang="en-US" sz="2400" dirty="0" smtClean="0"/>
              <a:t>. </a:t>
            </a:r>
            <a:r>
              <a:rPr lang="en-US" sz="2400" dirty="0"/>
              <a:t>But Jesus answered and said, Ye know not what ye ask. Are ye able to drink of the cup that I shall drink of, and to be baptized with the baptism that I am baptized with? They say unto him, We are able</a:t>
            </a:r>
            <a:r>
              <a:rPr lang="en-US" sz="2400" dirty="0" smtClean="0"/>
              <a:t>. </a:t>
            </a:r>
            <a:r>
              <a:rPr lang="en-US" sz="2400" dirty="0"/>
              <a:t>And he saith unto them, Ye shall drink indeed of my cup, and be baptized with the baptism that I am baptized with: but to sit on my right hand, and on my left, is not mine to give, but it shall be given to them for whom it is prepared of my Father</a:t>
            </a:r>
            <a:r>
              <a:rPr lang="en-US" sz="2400" dirty="0" smtClean="0"/>
              <a:t>. </a:t>
            </a:r>
            <a:r>
              <a:rPr lang="en-US" sz="2400" dirty="0"/>
              <a:t>And when the ten heard it, they were moved with indignation against the two brethren</a:t>
            </a:r>
            <a:r>
              <a:rPr lang="en-US" sz="2400" dirty="0" smtClean="0"/>
              <a:t>.”  Matthew 20:20-24</a:t>
            </a:r>
            <a:endParaRPr lang="en-US" sz="2400" dirty="0"/>
          </a:p>
        </p:txBody>
      </p:sp>
      <p:pic>
        <p:nvPicPr>
          <p:cNvPr id="5" name="Content Placeholder 4"/>
          <p:cNvPicPr>
            <a:picLocks noGrp="1" noChangeAspect="1"/>
          </p:cNvPicPr>
          <p:nvPr>
            <p:ph sz="half" idx="2"/>
          </p:nvPr>
        </p:nvPicPr>
        <p:blipFill>
          <a:blip r:embed="rId2"/>
          <a:stretch>
            <a:fillRect/>
          </a:stretch>
        </p:blipFill>
        <p:spPr>
          <a:xfrm>
            <a:off x="6019800" y="800100"/>
            <a:ext cx="6172200" cy="5969000"/>
          </a:xfrm>
          <a:prstGeom prst="rect">
            <a:avLst/>
          </a:prstGeom>
        </p:spPr>
      </p:pic>
    </p:spTree>
    <p:extLst>
      <p:ext uri="{BB962C8B-B14F-4D97-AF65-F5344CB8AC3E}">
        <p14:creationId xmlns:p14="http://schemas.microsoft.com/office/powerpoint/2010/main" val="2433527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881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lnSpcReduction="10000"/>
          </a:bodyPr>
          <a:lstStyle/>
          <a:p>
            <a:r>
              <a:rPr lang="en-US" dirty="0" smtClean="0"/>
              <a:t>In the popular misconception in Adventism in the 1</a:t>
            </a:r>
            <a:r>
              <a:rPr lang="en-US" baseline="30000" dirty="0" smtClean="0"/>
              <a:t>st</a:t>
            </a:r>
            <a:r>
              <a:rPr lang="en-US" dirty="0" smtClean="0"/>
              <a:t> century, everyone expected the Messiah to set up His earthly throne and rule the nations of earth!  All the disciples had the fondest hopes of holding the highest position in the new kingdom.  This lead to the upper room debacle</a:t>
            </a:r>
            <a:r>
              <a:rPr lang="en-US" dirty="0"/>
              <a:t>, “And there was also a strife among them, which of them should be accounted the greatest</a:t>
            </a:r>
            <a:r>
              <a:rPr lang="en-US" dirty="0" smtClean="0"/>
              <a:t>. </a:t>
            </a:r>
            <a:r>
              <a:rPr lang="en-US" dirty="0"/>
              <a:t>And he said unto them, The kings of the Gentiles exercise lordship over them; and they that exercise authority upon them are called benefactors</a:t>
            </a:r>
            <a:r>
              <a:rPr lang="en-US" dirty="0" smtClean="0"/>
              <a:t>. </a:t>
            </a:r>
            <a:r>
              <a:rPr lang="en-US" dirty="0"/>
              <a:t>But ye shall not be so: but he that is greatest among you, let him be as the younger; and he that is chief, as he that doth serve</a:t>
            </a:r>
            <a:r>
              <a:rPr lang="en-US" dirty="0" smtClean="0"/>
              <a:t>.”  Luke 22:24-26</a:t>
            </a:r>
            <a:endParaRPr lang="en-US" dirty="0"/>
          </a:p>
        </p:txBody>
      </p:sp>
    </p:spTree>
    <p:extLst>
      <p:ext uri="{BB962C8B-B14F-4D97-AF65-F5344CB8AC3E}">
        <p14:creationId xmlns:p14="http://schemas.microsoft.com/office/powerpoint/2010/main" val="1040637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normAutofit/>
          </a:bodyPr>
          <a:lstStyle/>
          <a:p>
            <a:r>
              <a:rPr lang="en-US" sz="3000" dirty="0" smtClean="0"/>
              <a:t>                                               </a:t>
            </a:r>
            <a:r>
              <a:rPr lang="en-US" sz="3000" b="1" i="1" u="sng" dirty="0" smtClean="0">
                <a:solidFill>
                  <a:srgbClr val="C00000"/>
                </a:solidFill>
                <a:latin typeface="Algerian" panose="04020705040A02060702" pitchFamily="82" charset="0"/>
              </a:rPr>
              <a:t>Exaltation</a:t>
            </a:r>
            <a:endParaRPr lang="en-US" sz="3000"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Autofit/>
          </a:bodyPr>
          <a:lstStyle/>
          <a:p>
            <a:r>
              <a:rPr lang="en-US" sz="3000" dirty="0"/>
              <a:t> </a:t>
            </a:r>
            <a:r>
              <a:rPr lang="en-US" dirty="0" smtClean="0"/>
              <a:t>“The </a:t>
            </a:r>
            <a:r>
              <a:rPr lang="en-US" dirty="0"/>
              <a:t>strife for the highest place was the outworking of that same spirit which was the beginning of the great controversy in the worlds above, and which had brought Christ from heaven to die. There rose up before Him a vision of Lucifer, the "son of the morning," in glory surpassing all the angels that surround the throne, and united in closest ties to the Son of God. Lucifer had said, "I will be like the Most High" (Isa. 14:12, 14); and the desire for self-exaltation had brought strife into the heavenly courts, and had banished a multitude of the hosts of God. Had Lucifer really desired to be like the Most High, he would never have deserted his appointed place in heaven; for the spirit of the Most High is manifested in unselfish ministry. Lucifer desired God's power, but not His character. He sought for himself the highest </a:t>
            </a:r>
            <a:r>
              <a:rPr lang="en-US" dirty="0" smtClean="0"/>
              <a:t>place</a:t>
            </a:r>
            <a:r>
              <a:rPr lang="en-US" dirty="0"/>
              <a:t>, and every being who is actuated by his spirit will do the same. Thus alienation, discord, and strife will be inevitable. Dominion becomes the prize of the strongest. The kingdom of Satan is a kingdom of force; every individual regards every other as an obstacle in the way of his own advancement, or a steppingstone on which he himself may climb to a higher place</a:t>
            </a:r>
            <a:r>
              <a:rPr lang="en-US" dirty="0" smtClean="0"/>
              <a:t>.”  Desire of Ages, pgs. 435,436 </a:t>
            </a:r>
            <a:endParaRPr lang="en-US" dirty="0"/>
          </a:p>
        </p:txBody>
      </p:sp>
    </p:spTree>
    <p:extLst>
      <p:ext uri="{BB962C8B-B14F-4D97-AF65-F5344CB8AC3E}">
        <p14:creationId xmlns:p14="http://schemas.microsoft.com/office/powerpoint/2010/main" val="219260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dirty="0" smtClean="0"/>
              <a:t>“And </a:t>
            </a:r>
            <a:r>
              <a:rPr lang="en-US" dirty="0"/>
              <a:t>he took a child, and set him in the midst of them: and when he had taken him in his arms, he said unto </a:t>
            </a:r>
            <a:r>
              <a:rPr lang="en-US" dirty="0" smtClean="0"/>
              <a:t>them, Whosoever </a:t>
            </a:r>
            <a:r>
              <a:rPr lang="en-US" dirty="0"/>
              <a:t>shall receive one of such children in my name, receiveth me: and whosoever shall receive me, receiveth not me, but him that sent me</a:t>
            </a:r>
            <a:r>
              <a:rPr lang="en-US" dirty="0" smtClean="0"/>
              <a:t>. </a:t>
            </a:r>
            <a:r>
              <a:rPr lang="en-US" b="1" i="1" u="sng" dirty="0"/>
              <a:t>And John answered him, saying, Master, we saw one casting out devils in thy name, and he followeth not us: and we forbad him, because he followeth not </a:t>
            </a:r>
            <a:r>
              <a:rPr lang="en-US" b="1" i="1" u="sng" dirty="0" smtClean="0"/>
              <a:t>us. But </a:t>
            </a:r>
            <a:r>
              <a:rPr lang="en-US" b="1" i="1" u="sng" dirty="0"/>
              <a:t>Jesus said, Forbid him not:</a:t>
            </a:r>
            <a:r>
              <a:rPr lang="en-US" dirty="0"/>
              <a:t> for there is no man which shall do a miracle in my name, that can lightly speak evil of me</a:t>
            </a:r>
            <a:r>
              <a:rPr lang="en-US" dirty="0" smtClean="0"/>
              <a:t>. </a:t>
            </a:r>
            <a:r>
              <a:rPr lang="en-US" dirty="0"/>
              <a:t>For he that is not against us is on our part</a:t>
            </a:r>
            <a:r>
              <a:rPr lang="en-US" dirty="0" smtClean="0"/>
              <a:t>.”  Mk. 9:36-40</a:t>
            </a:r>
            <a:endParaRPr lang="en-US" dirty="0"/>
          </a:p>
        </p:txBody>
      </p:sp>
      <p:pic>
        <p:nvPicPr>
          <p:cNvPr id="5" name="Content Placeholder 4"/>
          <p:cNvPicPr>
            <a:picLocks noGrp="1" noChangeAspect="1"/>
          </p:cNvPicPr>
          <p:nvPr>
            <p:ph sz="half" idx="2"/>
          </p:nvPr>
        </p:nvPicPr>
        <p:blipFill>
          <a:blip r:embed="rId2"/>
          <a:stretch>
            <a:fillRect/>
          </a:stretch>
        </p:blipFill>
        <p:spPr>
          <a:xfrm>
            <a:off x="5854700" y="0"/>
            <a:ext cx="6337300" cy="6857999"/>
          </a:xfrm>
          <a:prstGeom prst="rect">
            <a:avLst/>
          </a:prstGeom>
        </p:spPr>
      </p:pic>
    </p:spTree>
    <p:extLst>
      <p:ext uri="{BB962C8B-B14F-4D97-AF65-F5344CB8AC3E}">
        <p14:creationId xmlns:p14="http://schemas.microsoft.com/office/powerpoint/2010/main" val="2777944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7899"/>
          </a:xfrm>
        </p:spPr>
        <p:txBody>
          <a:bodyPr/>
          <a:lstStyle/>
          <a:p>
            <a:r>
              <a:rPr lang="en-US" dirty="0" smtClean="0"/>
              <a:t>                   </a:t>
            </a:r>
            <a:r>
              <a:rPr lang="en-US" b="1" i="1" u="sng" dirty="0" smtClean="0">
                <a:solidFill>
                  <a:srgbClr val="C00000"/>
                </a:solidFill>
                <a:latin typeface="Algerian" panose="04020705040A02060702" pitchFamily="82" charset="0"/>
              </a:rPr>
              <a:t>Humility of a Child!</a:t>
            </a:r>
            <a:endParaRPr lang="en-US" b="1" i="1" u="sng" dirty="0">
              <a:solidFill>
                <a:srgbClr val="C0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863600"/>
            <a:ext cx="6426199" cy="5994399"/>
          </a:xfrm>
          <a:prstGeom prst="rect">
            <a:avLst/>
          </a:prstGeom>
        </p:spPr>
      </p:pic>
      <p:sp>
        <p:nvSpPr>
          <p:cNvPr id="4" name="Content Placeholder 3"/>
          <p:cNvSpPr>
            <a:spLocks noGrp="1"/>
          </p:cNvSpPr>
          <p:nvPr>
            <p:ph sz="half" idx="2"/>
          </p:nvPr>
        </p:nvSpPr>
        <p:spPr>
          <a:xfrm>
            <a:off x="6172200" y="749300"/>
            <a:ext cx="6019800" cy="6108699"/>
          </a:xfrm>
        </p:spPr>
        <p:txBody>
          <a:bodyPr>
            <a:normAutofit/>
          </a:bodyPr>
          <a:lstStyle/>
          <a:p>
            <a:r>
              <a:rPr lang="en-US" sz="3000" dirty="0" smtClean="0"/>
              <a:t>“None </a:t>
            </a:r>
            <a:r>
              <a:rPr lang="en-US" sz="3000" dirty="0"/>
              <a:t>who showed themselves in any way friendly to Christ were to be repulsed. The disciples must not indulge a narrow, exclusive spirit, but must manifest the same far-reaching sympathy which they had seen in their Master. James and John had thought that in checking this man they had in view the Lord's honor; but they began to see that they were jealous for their own. They acknowledged their error and accepted the reproof</a:t>
            </a:r>
            <a:r>
              <a:rPr lang="en-US" sz="3000" dirty="0" smtClean="0"/>
              <a:t>.”  AA, pg. 544</a:t>
            </a:r>
            <a:endParaRPr lang="en-US" sz="3000" dirty="0"/>
          </a:p>
        </p:txBody>
      </p:sp>
    </p:spTree>
    <p:extLst>
      <p:ext uri="{BB962C8B-B14F-4D97-AF65-F5344CB8AC3E}">
        <p14:creationId xmlns:p14="http://schemas.microsoft.com/office/powerpoint/2010/main" val="2083197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dirty="0" smtClean="0">
                <a:solidFill>
                  <a:srgbClr val="FF0000"/>
                </a:solidFill>
              </a:rPr>
              <a:t>Disciple Whom Jesus Loved!</a:t>
            </a:r>
            <a:endParaRPr lang="en-US" dirty="0">
              <a:solidFill>
                <a:srgbClr val="FF0000"/>
              </a:solidFill>
            </a:endParaRPr>
          </a:p>
        </p:txBody>
      </p:sp>
      <p:sp>
        <p:nvSpPr>
          <p:cNvPr id="3" name="Content Placeholder 2"/>
          <p:cNvSpPr>
            <a:spLocks noGrp="1"/>
          </p:cNvSpPr>
          <p:nvPr>
            <p:ph idx="1"/>
          </p:nvPr>
        </p:nvSpPr>
        <p:spPr>
          <a:xfrm>
            <a:off x="0" y="660400"/>
            <a:ext cx="11353800" cy="6197600"/>
          </a:xfrm>
        </p:spPr>
        <p:txBody>
          <a:bodyPr>
            <a:normAutofit fontScale="92500" lnSpcReduction="10000"/>
          </a:bodyPr>
          <a:lstStyle/>
          <a:p>
            <a:r>
              <a:rPr lang="en-US" dirty="0" smtClean="0"/>
              <a:t>“The </a:t>
            </a:r>
            <a:r>
              <a:rPr lang="en-US" dirty="0"/>
              <a:t>lessons of Christ, setting forth meekness and humility and love as essential to growth in grace and a fitness for His work, were of the highest value to John. He treasured every lesson and constantly sought to bring his life into harmony with the divine pattern. John had begun to discern the glory of Christ--not the worldly pomp and power for which he had been taught to hope, but "the glory as of the Only Begotten of the Father, full of grace and truth." John 1:14. </a:t>
            </a:r>
            <a:r>
              <a:rPr lang="en-US" dirty="0" smtClean="0"/>
              <a:t>The </a:t>
            </a:r>
            <a:r>
              <a:rPr lang="en-US" dirty="0"/>
              <a:t>depth and fervor of John's affection for his Master was not the cause of Christ's love for him, but the effect of that love. John desired to become like Jesus, and under the transforming influence of the love of Christ he did become meek and lowly. Self was hid in Jesus. Above all his companions, John yielded himself to the power of that wondrous life. He says, "The life was manifested, and we have seen it." "And of His fullness have all we received, and grace for grace." 1 John 1:2; John 1:16. John knew the Saviour by an experimental knowledge. His Master's </a:t>
            </a:r>
            <a:r>
              <a:rPr lang="en-US" dirty="0" smtClean="0"/>
              <a:t>lessons </a:t>
            </a:r>
            <a:r>
              <a:rPr lang="en-US" dirty="0"/>
              <a:t>were graven on his soul. When he testified of the Saviour's grace, his simple language was eloquent with the love that pervaded his whole being. </a:t>
            </a:r>
            <a:r>
              <a:rPr lang="en-US" dirty="0" smtClean="0"/>
              <a:t>It </a:t>
            </a:r>
            <a:r>
              <a:rPr lang="en-US" dirty="0"/>
              <a:t>was John's deep love for Christ which led him always to desire to be close by His side. The Saviour loved all the Twelve, but John's was the most receptive spirit. He was younger than the others, and with more of the child's confiding trust he opened his heart to Jesus</a:t>
            </a:r>
            <a:r>
              <a:rPr lang="en-US" dirty="0" smtClean="0"/>
              <a:t>.”  AA, pgs. 544,545</a:t>
            </a:r>
            <a:endParaRPr lang="en-US" dirty="0"/>
          </a:p>
          <a:p>
            <a:endParaRPr lang="en-US" dirty="0"/>
          </a:p>
        </p:txBody>
      </p:sp>
    </p:spTree>
    <p:extLst>
      <p:ext uri="{BB962C8B-B14F-4D97-AF65-F5344CB8AC3E}">
        <p14:creationId xmlns:p14="http://schemas.microsoft.com/office/powerpoint/2010/main" val="3394296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7899"/>
          </a:xfrm>
        </p:spPr>
        <p:txBody>
          <a:bodyPr/>
          <a:lstStyle/>
          <a:p>
            <a:r>
              <a:rPr lang="en-US" dirty="0" smtClean="0"/>
              <a:t>      </a:t>
            </a:r>
            <a:r>
              <a:rPr lang="en-US" i="1" u="sng" dirty="0" smtClean="0">
                <a:solidFill>
                  <a:srgbClr val="0070C0"/>
                </a:solidFill>
              </a:rPr>
              <a:t>Jesus Kept on Loving John In spite of his Wrongs!</a:t>
            </a:r>
            <a:endParaRPr lang="en-US" i="1" u="sng" dirty="0">
              <a:solidFill>
                <a:srgbClr val="0070C0"/>
              </a:solidFill>
            </a:endParaRPr>
          </a:p>
        </p:txBody>
      </p:sp>
      <p:sp>
        <p:nvSpPr>
          <p:cNvPr id="3" name="Content Placeholder 2"/>
          <p:cNvSpPr>
            <a:spLocks noGrp="1"/>
          </p:cNvSpPr>
          <p:nvPr>
            <p:ph sz="half" idx="1"/>
          </p:nvPr>
        </p:nvSpPr>
        <p:spPr>
          <a:xfrm>
            <a:off x="0" y="800100"/>
            <a:ext cx="6019800" cy="6057900"/>
          </a:xfrm>
        </p:spPr>
        <p:txBody>
          <a:bodyPr/>
          <a:lstStyle/>
          <a:p>
            <a:r>
              <a:rPr lang="en-US" dirty="0" smtClean="0"/>
              <a:t>The disciple whom Jesus loved meant that Christ kept on loving John in spite of his mistakes.  This love transformed John and so will it do for us</a:t>
            </a:r>
            <a:r>
              <a:rPr lang="en-US" dirty="0"/>
              <a:t>.  “Such transformation of character as is seen in the life of John is ever the result of communion with Christ. There may be marked defects in the character of an individual, yet when he becomes a true disciple of Christ, the power of divine grace transforms and sanctifies him. Beholding as in a glass the glory of the Lord, he is changed from glory to glory, until he is like Him whom he adores</a:t>
            </a:r>
            <a:r>
              <a:rPr lang="en-US" dirty="0" smtClean="0"/>
              <a:t>.”  AA, pg. </a:t>
            </a:r>
            <a:r>
              <a:rPr lang="en-US" smtClean="0"/>
              <a:t>559</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800100"/>
            <a:ext cx="6172200" cy="6057900"/>
          </a:xfrm>
          <a:prstGeom prst="rect">
            <a:avLst/>
          </a:prstGeom>
        </p:spPr>
      </p:pic>
    </p:spTree>
    <p:extLst>
      <p:ext uri="{BB962C8B-B14F-4D97-AF65-F5344CB8AC3E}">
        <p14:creationId xmlns:p14="http://schemas.microsoft.com/office/powerpoint/2010/main" val="248035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lstStyle/>
          <a:p>
            <a:r>
              <a:rPr lang="en-US" dirty="0" smtClean="0"/>
              <a:t>                </a:t>
            </a:r>
            <a:r>
              <a:rPr lang="en-US" b="1" i="1" u="sng" dirty="0" smtClean="0">
                <a:solidFill>
                  <a:srgbClr val="0070C0"/>
                </a:solidFill>
                <a:latin typeface="Algerian" panose="04020705040A02060702" pitchFamily="82" charset="0"/>
              </a:rPr>
              <a:t>Transformed by Grace!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98500"/>
            <a:ext cx="12192000" cy="6159499"/>
          </a:xfrm>
        </p:spPr>
        <p:txBody>
          <a:bodyPr>
            <a:normAutofit/>
          </a:bodyPr>
          <a:lstStyle/>
          <a:p>
            <a:r>
              <a:rPr lang="en-US" sz="3200" dirty="0" smtClean="0"/>
              <a:t>“In </a:t>
            </a:r>
            <a:r>
              <a:rPr lang="en-US" sz="3200" dirty="0"/>
              <a:t>the life of the disciple John true sanctification is exemplified. During the years of his close association with Christ, he was often warned and cautioned by the Saviour; and these reproofs he accepted. As the character of the Divine One was manifested to him, John saw his own deficiencies, and was humbled by the revelation. Day by day, in contrast with his own violent spirit, he beheld the tenderness and forbearance of Jesus, and heard His lessons of humility and patience. Day by day his heart was drawn out to Christ, until he lost sight of self in love for his Master. The power and tenderness, the majesty and meekness, the strength and patience, that he saw in the daily life of the Son of God, filled his soul with admiration. He yielded his resentful, ambitious temper to the molding power of Christ, and divine love wrought in him a transformation of character</a:t>
            </a:r>
            <a:r>
              <a:rPr lang="en-US" sz="3200" dirty="0" smtClean="0"/>
              <a:t>.”  AA, pg. 557</a:t>
            </a:r>
            <a:endParaRPr lang="en-US" sz="3200" dirty="0"/>
          </a:p>
        </p:txBody>
      </p:sp>
    </p:spTree>
    <p:extLst>
      <p:ext uri="{BB962C8B-B14F-4D97-AF65-F5344CB8AC3E}">
        <p14:creationId xmlns:p14="http://schemas.microsoft.com/office/powerpoint/2010/main" val="9786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All of Them!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96900"/>
            <a:ext cx="12192000" cy="6261100"/>
          </a:xfrm>
        </p:spPr>
        <p:txBody>
          <a:bodyPr>
            <a:normAutofit/>
          </a:bodyPr>
          <a:lstStyle/>
          <a:p>
            <a:r>
              <a:rPr lang="en-US" sz="3600" dirty="0" smtClean="0"/>
              <a:t>Well, that is easy, you say.  Jesus loved all the disciples.  He loved Peter in spite of his loud mouth and incessant talking.  He loved Thomas in spite of his constant and continual doubting of the power of God.  He loved Judas in spite of his cunning and betraying ways.  He loved James in spite of his clamoring and thunderous ways.  He loved Matthew in spite of his covetousness and love of money.  He loved Simon in spite of his hatred for the Romans.  He loved Philip in spite of his timidity and inability to manifest faith.  </a:t>
            </a:r>
          </a:p>
          <a:p>
            <a:r>
              <a:rPr lang="en-US" sz="3600" dirty="0" smtClean="0"/>
              <a:t>The title says “Disciple Whom Jesus Loved”.  That means one when it should be disciples, for Jesus loved them all.  So, why ‘Disciple Whom Jesus Loved?’</a:t>
            </a:r>
            <a:endParaRPr lang="en-US" sz="3600" dirty="0"/>
          </a:p>
        </p:txBody>
      </p:sp>
    </p:spTree>
    <p:extLst>
      <p:ext uri="{BB962C8B-B14F-4D97-AF65-F5344CB8AC3E}">
        <p14:creationId xmlns:p14="http://schemas.microsoft.com/office/powerpoint/2010/main" val="192893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lstStyle/>
          <a:p>
            <a:r>
              <a:rPr lang="en-US" dirty="0" smtClean="0"/>
              <a:t>          </a:t>
            </a:r>
            <a:r>
              <a:rPr lang="en-US" b="1" i="1" u="sng" dirty="0" smtClean="0">
                <a:solidFill>
                  <a:srgbClr val="FF0000"/>
                </a:solidFill>
              </a:rPr>
              <a:t>Scripture References Only One 5 Times!</a:t>
            </a:r>
            <a:endParaRPr lang="en-US" b="1" i="1" u="sng" dirty="0">
              <a:solidFill>
                <a:srgbClr val="FF0000"/>
              </a:solidFill>
            </a:endParaRPr>
          </a:p>
        </p:txBody>
      </p:sp>
      <p:sp>
        <p:nvSpPr>
          <p:cNvPr id="3" name="Content Placeholder 2"/>
          <p:cNvSpPr>
            <a:spLocks noGrp="1"/>
          </p:cNvSpPr>
          <p:nvPr>
            <p:ph idx="1"/>
          </p:nvPr>
        </p:nvSpPr>
        <p:spPr>
          <a:xfrm>
            <a:off x="0" y="723900"/>
            <a:ext cx="12192000" cy="6134100"/>
          </a:xfrm>
        </p:spPr>
        <p:txBody>
          <a:bodyPr>
            <a:noAutofit/>
          </a:bodyPr>
          <a:lstStyle/>
          <a:p>
            <a:r>
              <a:rPr lang="en-US" sz="3000" dirty="0" smtClean="0"/>
              <a:t>The Bible refers to only one disciple being loved and that is referred to 5 TIMES and they are all found in one gospel!  Notice:</a:t>
            </a:r>
          </a:p>
          <a:p>
            <a:r>
              <a:rPr lang="en-US" sz="3000" dirty="0" smtClean="0"/>
              <a:t>John 13:21-23 “When Jesus had thus said, he was troubled in spirit, and testified, and said, Verily, verily, I say unto you, that one of you shall betray me. Then the disciples looked one on another, doubting of whom he spake. </a:t>
            </a:r>
            <a:r>
              <a:rPr lang="en-US" sz="3000" b="1" i="1" u="sng" dirty="0" smtClean="0"/>
              <a:t>Now there was leaning on Jesus' bosom one of his disciples, whom Jesus loved</a:t>
            </a:r>
            <a:r>
              <a:rPr lang="en-US" sz="3000" dirty="0" smtClean="0"/>
              <a:t>.”</a:t>
            </a:r>
          </a:p>
          <a:p>
            <a:r>
              <a:rPr lang="en-US" sz="3000" dirty="0" smtClean="0"/>
              <a:t>John 19:26 “</a:t>
            </a:r>
            <a:r>
              <a:rPr lang="en-US" sz="3000" b="1" i="1" u="sng" dirty="0" smtClean="0"/>
              <a:t>When Jesus therefore saw his mother, and the disciple standing by, whom he loved</a:t>
            </a:r>
            <a:r>
              <a:rPr lang="en-US" sz="3000" dirty="0" smtClean="0"/>
              <a:t>, he saith unto his mother, Woman, behold thy son!</a:t>
            </a:r>
          </a:p>
          <a:p>
            <a:r>
              <a:rPr lang="en-US" sz="3000" dirty="0" smtClean="0"/>
              <a:t>John 20:2</a:t>
            </a:r>
            <a:r>
              <a:rPr lang="en-US" sz="3000" dirty="0"/>
              <a:t> </a:t>
            </a:r>
            <a:r>
              <a:rPr lang="en-US" sz="3000" dirty="0" smtClean="0"/>
              <a:t>“</a:t>
            </a:r>
            <a:r>
              <a:rPr lang="en-US" sz="3000" b="1" i="1" u="sng" dirty="0" smtClean="0"/>
              <a:t>Then she runneth, and cometh to Simon Peter, and to the other disciple, whom Jesus loved</a:t>
            </a:r>
            <a:r>
              <a:rPr lang="en-US" sz="3000" dirty="0" smtClean="0"/>
              <a:t>, and saith unto them, They have taken away the Lord out of the sepulcher, and we know not where they have laid him.”</a:t>
            </a:r>
            <a:endParaRPr lang="en-US" sz="3000" dirty="0"/>
          </a:p>
        </p:txBody>
      </p:sp>
    </p:spTree>
    <p:extLst>
      <p:ext uri="{BB962C8B-B14F-4D97-AF65-F5344CB8AC3E}">
        <p14:creationId xmlns:p14="http://schemas.microsoft.com/office/powerpoint/2010/main" val="350244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199"/>
          </a:xfrm>
        </p:spPr>
        <p:txBody>
          <a:bodyPr/>
          <a:lstStyle/>
          <a:p>
            <a:r>
              <a:rPr lang="en-US" dirty="0" smtClean="0"/>
              <a:t>                             </a:t>
            </a:r>
            <a:r>
              <a:rPr lang="en-US" b="1" i="1" u="sng" dirty="0" smtClean="0">
                <a:solidFill>
                  <a:srgbClr val="0070C0"/>
                </a:solidFill>
                <a:latin typeface="Algerian" panose="04020705040A02060702" pitchFamily="82" charset="0"/>
              </a:rPr>
              <a:t>Continued</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12192000" cy="6095999"/>
          </a:xfrm>
        </p:spPr>
        <p:txBody>
          <a:bodyPr>
            <a:normAutofit/>
          </a:bodyPr>
          <a:lstStyle/>
          <a:p>
            <a:r>
              <a:rPr lang="en-US" sz="4000" dirty="0" smtClean="0"/>
              <a:t>John 21:7	“</a:t>
            </a:r>
            <a:r>
              <a:rPr lang="en-US" sz="4000" b="1" i="1" u="sng" dirty="0" smtClean="0"/>
              <a:t>Therefore that disciple whom Jesus loved, saith unto Peter, It is the Lord. </a:t>
            </a:r>
            <a:r>
              <a:rPr lang="en-US" sz="4000" dirty="0" smtClean="0"/>
              <a:t>Now when Simon Peter heard that it was the Lord, he girt his fisher's coat unto him, (for he was naked,) and did cast himself into the sea.”</a:t>
            </a:r>
          </a:p>
          <a:p>
            <a:r>
              <a:rPr lang="en-US" sz="4000" dirty="0" smtClean="0"/>
              <a:t>John 21:20	 “</a:t>
            </a:r>
            <a:r>
              <a:rPr lang="en-US" sz="4000" b="1" i="1" u="sng" dirty="0" smtClean="0"/>
              <a:t>Then Peter, turning about, seeth the disciple whom Jesus loved following</a:t>
            </a:r>
            <a:r>
              <a:rPr lang="en-US" sz="4000" dirty="0" smtClean="0"/>
              <a:t>; which also leaned on his breast at supper, and said, Lord, which is he that betrayeth thee?”</a:t>
            </a:r>
            <a:endParaRPr lang="en-US" sz="4000" dirty="0"/>
          </a:p>
        </p:txBody>
      </p:sp>
    </p:spTree>
    <p:extLst>
      <p:ext uri="{BB962C8B-B14F-4D97-AF65-F5344CB8AC3E}">
        <p14:creationId xmlns:p14="http://schemas.microsoft.com/office/powerpoint/2010/main" val="362659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FF0000"/>
                </a:solidFill>
                <a:latin typeface="Algerian" panose="04020705040A02060702" pitchFamily="82" charset="0"/>
              </a:rPr>
              <a:t>The References Are Clear</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11200"/>
            <a:ext cx="6172200" cy="6146800"/>
          </a:xfrm>
          <a:prstGeom prst="rect">
            <a:avLst/>
          </a:prstGeom>
        </p:spPr>
      </p:pic>
      <p:sp>
        <p:nvSpPr>
          <p:cNvPr id="4" name="Content Placeholder 3"/>
          <p:cNvSpPr>
            <a:spLocks noGrp="1"/>
          </p:cNvSpPr>
          <p:nvPr>
            <p:ph sz="half" idx="2"/>
          </p:nvPr>
        </p:nvSpPr>
        <p:spPr>
          <a:xfrm>
            <a:off x="6172200" y="711200"/>
            <a:ext cx="6019800" cy="6146800"/>
          </a:xfrm>
        </p:spPr>
        <p:txBody>
          <a:bodyPr/>
          <a:lstStyle/>
          <a:p>
            <a:r>
              <a:rPr lang="en-US" dirty="0" smtClean="0"/>
              <a:t>The disciple that was nearest to Jesus in the upper room; the disciple that was with Mary at the cross; the disciple that ran with Peter to the tomb; and the disciple whom Peter wanted to know his fate, was the disciple John.  John was the disciple known as the ‘son of thunder’ with his brother James.  John was the one with the fiery temper, who liked to get his way-- ALWAYS!  Now, referring to himself exclusively as the one whom Jesus loved seems like he has gone too far!  He seems grossly arrogant!  Oh, well!</a:t>
            </a:r>
            <a:endParaRPr lang="en-US" dirty="0"/>
          </a:p>
        </p:txBody>
      </p:sp>
    </p:spTree>
    <p:extLst>
      <p:ext uri="{BB962C8B-B14F-4D97-AF65-F5344CB8AC3E}">
        <p14:creationId xmlns:p14="http://schemas.microsoft.com/office/powerpoint/2010/main" val="168148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0070C0"/>
                </a:solidFill>
                <a:latin typeface="Algerian" panose="04020705040A02060702" pitchFamily="82" charset="0"/>
              </a:rPr>
              <a:t>Background Check</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36600"/>
            <a:ext cx="12192000" cy="6121400"/>
          </a:xfrm>
        </p:spPr>
        <p:txBody>
          <a:bodyPr>
            <a:normAutofit fontScale="92500" lnSpcReduction="10000"/>
          </a:bodyPr>
          <a:lstStyle/>
          <a:p>
            <a:r>
              <a:rPr lang="en-US" sz="3600" dirty="0" smtClean="0"/>
              <a:t>What do we know of this son of thunder?  What pictures does Scripture portray of this youngest of Jesus’ disciples?  What did John really mean when he referred to himself as the ‘disciple whom Jesus loved’?  This will be the focus of our study?</a:t>
            </a:r>
          </a:p>
          <a:p>
            <a:r>
              <a:rPr lang="en-US" sz="3600" dirty="0"/>
              <a:t>“John did not naturally possess the loveliness of character that his later experience revealed. By nature he had serious defects. He was not only proud, self-assertive, and ambitious for honor, but impetuous, and resentful under injury. He and his brother were called "sons of thunder." Evil temper, the desire for revenge, the spirit of criticism, were all in the beloved disciple. But beneath all this the divine Teacher discerned the ardent, sincere, loving heart. Jesus rebuked this self-seeking, disappointed his ambitions, tested his faith. But He revealed to him that for which his soul longed--the beauty of holiness, the transforming power of love</a:t>
            </a:r>
            <a:r>
              <a:rPr lang="en-US" sz="3600" dirty="0" smtClean="0"/>
              <a:t>.”  AA, pg. 540</a:t>
            </a:r>
            <a:endParaRPr lang="en-US" sz="3600" dirty="0"/>
          </a:p>
        </p:txBody>
      </p:sp>
    </p:spTree>
    <p:extLst>
      <p:ext uri="{BB962C8B-B14F-4D97-AF65-F5344CB8AC3E}">
        <p14:creationId xmlns:p14="http://schemas.microsoft.com/office/powerpoint/2010/main" val="228365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a:bodyPr>
          <a:lstStyle/>
          <a:p>
            <a:r>
              <a:rPr lang="en-US" sz="3200" dirty="0" smtClean="0"/>
              <a:t>John had a nasty temper, arrogant, ambitious for honor, and didn’t like to be told he was wrong.  Anybody who stood in his way would be cut down by the sons of thunder.  There was but one hope for this uncouth young man.  He must connect his filth to the purity of Christ and let Him take it away</a:t>
            </a:r>
            <a:r>
              <a:rPr lang="en-US" sz="3200" dirty="0"/>
              <a:t>.  </a:t>
            </a:r>
            <a:r>
              <a:rPr lang="en-US" sz="3200" dirty="0" smtClean="0"/>
              <a:t>“ </a:t>
            </a:r>
            <a:r>
              <a:rPr lang="en-US" sz="3200" dirty="0"/>
              <a:t>I will go in the strength of the Lord GOD: I will make mention of thy righteousness, even of thine only</a:t>
            </a:r>
            <a:r>
              <a:rPr lang="en-US" sz="3200" dirty="0" smtClean="0"/>
              <a:t>.”  Ps. 71:16  He would cling to the One who could give him power to overcome!</a:t>
            </a:r>
            <a:endParaRPr lang="en-US" sz="3200" dirty="0"/>
          </a:p>
        </p:txBody>
      </p:sp>
      <p:pic>
        <p:nvPicPr>
          <p:cNvPr id="7" name="Content Placeholder 6"/>
          <p:cNvPicPr>
            <a:picLocks noGrp="1" noChangeAspect="1"/>
          </p:cNvPicPr>
          <p:nvPr>
            <p:ph sz="half" idx="2"/>
          </p:nvPr>
        </p:nvPicPr>
        <p:blipFill>
          <a:blip r:embed="rId2"/>
          <a:stretch>
            <a:fillRect/>
          </a:stretch>
        </p:blipFill>
        <p:spPr>
          <a:xfrm>
            <a:off x="6172200" y="0"/>
            <a:ext cx="6019800" cy="6857999"/>
          </a:xfrm>
          <a:prstGeom prst="rect">
            <a:avLst/>
          </a:prstGeom>
        </p:spPr>
      </p:pic>
    </p:spTree>
    <p:extLst>
      <p:ext uri="{BB962C8B-B14F-4D97-AF65-F5344CB8AC3E}">
        <p14:creationId xmlns:p14="http://schemas.microsoft.com/office/powerpoint/2010/main" val="45224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619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Calling Down Fire!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0"/>
            <a:ext cx="6172200" cy="6858000"/>
          </a:xfrm>
        </p:spPr>
        <p:txBody>
          <a:bodyPr>
            <a:normAutofit lnSpcReduction="10000"/>
          </a:bodyPr>
          <a:lstStyle/>
          <a:p>
            <a:r>
              <a:rPr lang="en-US" dirty="0" smtClean="0"/>
              <a:t>“And </a:t>
            </a:r>
            <a:r>
              <a:rPr lang="en-US" dirty="0"/>
              <a:t>it came to pass, when the time was come that he should be received up, he </a:t>
            </a:r>
            <a:r>
              <a:rPr lang="en-US" dirty="0" smtClean="0"/>
              <a:t>steadfastly </a:t>
            </a:r>
            <a:r>
              <a:rPr lang="en-US" dirty="0"/>
              <a:t>set his face to go to </a:t>
            </a:r>
            <a:r>
              <a:rPr lang="en-US" dirty="0" smtClean="0"/>
              <a:t>Jerusalem</a:t>
            </a:r>
            <a:r>
              <a:rPr lang="en-US" dirty="0"/>
              <a:t>,</a:t>
            </a:r>
            <a:r>
              <a:rPr lang="en-US" dirty="0" smtClean="0"/>
              <a:t> and </a:t>
            </a:r>
            <a:r>
              <a:rPr lang="en-US" dirty="0"/>
              <a:t>sent messengers before his face: and they went, and entered into a village of the Samaritans, to make ready for him</a:t>
            </a:r>
            <a:r>
              <a:rPr lang="en-US" dirty="0" smtClean="0"/>
              <a:t>. </a:t>
            </a:r>
            <a:r>
              <a:rPr lang="en-US" dirty="0"/>
              <a:t>And they did not receive him, because his face was as though he would go to Jerusalem</a:t>
            </a:r>
            <a:r>
              <a:rPr lang="en-US" b="1" i="1" u="sng" dirty="0" smtClean="0"/>
              <a:t>. </a:t>
            </a:r>
            <a:r>
              <a:rPr lang="en-US" b="1" i="1" u="sng" dirty="0"/>
              <a:t>And when his disciples James and John saw this, they said, Lord, wilt thou that we command fire to come down from heaven, and consume them, even as Elias did</a:t>
            </a:r>
            <a:r>
              <a:rPr lang="en-US" b="1" i="1" u="sng" dirty="0" smtClean="0"/>
              <a:t>? </a:t>
            </a:r>
            <a:r>
              <a:rPr lang="en-US" dirty="0"/>
              <a:t>But he turned, and rebuked them, and said, Ye know not what manner of spirit ye are of</a:t>
            </a:r>
            <a:r>
              <a:rPr lang="en-US" dirty="0" smtClean="0"/>
              <a:t>. </a:t>
            </a:r>
            <a:r>
              <a:rPr lang="en-US" dirty="0"/>
              <a:t>For the Son of man is not come to destroy men's lives, but to save them. And they went to another village</a:t>
            </a:r>
            <a:r>
              <a:rPr lang="en-US" dirty="0" smtClean="0"/>
              <a:t>.”  Luke 9:51-56</a:t>
            </a:r>
            <a:endParaRPr lang="en-US" dirty="0"/>
          </a:p>
        </p:txBody>
      </p:sp>
      <p:pic>
        <p:nvPicPr>
          <p:cNvPr id="5" name="Content Placeholder 4"/>
          <p:cNvPicPr>
            <a:picLocks noGrp="1" noChangeAspect="1"/>
          </p:cNvPicPr>
          <p:nvPr>
            <p:ph sz="half" idx="2"/>
          </p:nvPr>
        </p:nvPicPr>
        <p:blipFill>
          <a:blip r:embed="rId2"/>
          <a:stretch>
            <a:fillRect/>
          </a:stretch>
        </p:blipFill>
        <p:spPr>
          <a:xfrm>
            <a:off x="6172201" y="635000"/>
            <a:ext cx="6019800" cy="6223000"/>
          </a:xfrm>
          <a:prstGeom prst="rect">
            <a:avLst/>
          </a:prstGeom>
        </p:spPr>
      </p:pic>
    </p:spTree>
    <p:extLst>
      <p:ext uri="{BB962C8B-B14F-4D97-AF65-F5344CB8AC3E}">
        <p14:creationId xmlns:p14="http://schemas.microsoft.com/office/powerpoint/2010/main" val="39256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13500" cy="6857999"/>
          </a:xfrm>
          <a:prstGeom prst="rect">
            <a:avLst/>
          </a:prstGeom>
        </p:spPr>
      </p:pic>
      <p:sp>
        <p:nvSpPr>
          <p:cNvPr id="4" name="Content Placeholder 3"/>
          <p:cNvSpPr>
            <a:spLocks noGrp="1"/>
          </p:cNvSpPr>
          <p:nvPr>
            <p:ph sz="half" idx="2"/>
          </p:nvPr>
        </p:nvSpPr>
        <p:spPr>
          <a:xfrm>
            <a:off x="6172200" y="0"/>
            <a:ext cx="6019800" cy="6857999"/>
          </a:xfrm>
        </p:spPr>
        <p:txBody>
          <a:bodyPr>
            <a:noAutofit/>
          </a:bodyPr>
          <a:lstStyle/>
          <a:p>
            <a:r>
              <a:rPr lang="en-US" sz="3600" dirty="0" smtClean="0"/>
              <a:t>James and John wanted to torch Samaria.  Why, they had not shown their Master His just deserts!  That was too much for the sons of thunder!  ‘Burn them up, Lord.  Let them know there is a penalty for resisting the Son of God.’  Their heartless cruelty was met by a rebuke from Jesus.  ‘You are prompted by a wicked spirit.  That spirit will destroy you before Samaria burns!’</a:t>
            </a:r>
            <a:endParaRPr lang="en-US" sz="3600" dirty="0"/>
          </a:p>
        </p:txBody>
      </p:sp>
    </p:spTree>
    <p:extLst>
      <p:ext uri="{BB962C8B-B14F-4D97-AF65-F5344CB8AC3E}">
        <p14:creationId xmlns:p14="http://schemas.microsoft.com/office/powerpoint/2010/main" val="2292944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2761</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Disciple Whom Jesus Loved</vt:lpstr>
      <vt:lpstr>                                  All of Them!</vt:lpstr>
      <vt:lpstr>          Scripture References Only One 5 Times!</vt:lpstr>
      <vt:lpstr>                             Continued</vt:lpstr>
      <vt:lpstr>          The References Are Clear</vt:lpstr>
      <vt:lpstr>                     Background Check</vt:lpstr>
      <vt:lpstr>PowerPoint Presentation</vt:lpstr>
      <vt:lpstr>    Calling Down Fire!</vt:lpstr>
      <vt:lpstr>PowerPoint Presentation</vt:lpstr>
      <vt:lpstr>                      Willing Surrender!</vt:lpstr>
      <vt:lpstr> Top Spot in the Kingdom!</vt:lpstr>
      <vt:lpstr>PowerPoint Presentation</vt:lpstr>
      <vt:lpstr>                                               Exaltation</vt:lpstr>
      <vt:lpstr>PowerPoint Presentation</vt:lpstr>
      <vt:lpstr>                   Humility of a Child!</vt:lpstr>
      <vt:lpstr>                       Disciple Whom Jesus Loved!</vt:lpstr>
      <vt:lpstr>      Jesus Kept on Loving John In spite of his Wrongs!</vt:lpstr>
      <vt:lpstr>                Transformed by Grace!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 Whom Jesus Loved</dc:title>
  <dc:creator>All Public</dc:creator>
  <cp:lastModifiedBy>All Public</cp:lastModifiedBy>
  <cp:revision>16</cp:revision>
  <dcterms:created xsi:type="dcterms:W3CDTF">2018-09-28T18:09:41Z</dcterms:created>
  <dcterms:modified xsi:type="dcterms:W3CDTF">2018-10-09T20:42:46Z</dcterms:modified>
</cp:coreProperties>
</file>